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handoutMasters/handoutMaster1.xml" ContentType="application/vnd.openxmlformats-officedocument.presentationml.handout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charts/chart1.xml" ContentType="application/vnd.openxmlformats-officedocument.drawingml.chart+xml"/>
  <Override PartName="/ppt/theme/themeOverride1.xml" ContentType="application/vnd.openxmlformats-officedocument.themeOverride+xml"/>
  <Override PartName="/ppt/notesMasters/notesMaster1.xml" ContentType="application/vnd.openxmlformats-officedocument.presentationml.notesMaster+xml"/>
  <Override PartName="/ppt/theme/themeOverride2.xml" ContentType="application/vnd.openxmlformats-officedocument.themeOverride+xml"/>
  <Override PartName="/ppt/charts/chart2.xml" ContentType="application/vnd.openxmlformats-officedocument.drawingml.chart+xml"/>
  <Override PartName="/ppt/diagrams/layout2.xml" ContentType="application/vnd.openxmlformats-officedocument.drawingml.diagramLayout+xml"/>
  <Override PartName="/ppt/commentAuthors.xml" ContentType="application/vnd.openxmlformats-officedocument.presentationml.commentAuthors+xml"/>
  <Override PartName="/ppt/diagrams/drawing1.xml" ContentType="application/vnd.ms-office.drawingml.diagramDrawing+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charts/chart3.xml" ContentType="application/vnd.openxmlformats-officedocument.drawingml.chart+xml"/>
  <Override PartName="/ppt/charts/chart8.xml" ContentType="application/vnd.openxmlformats-officedocument.drawingml.chart+xml"/>
  <Override PartName="/ppt/theme/themeOverride8.xml" ContentType="application/vnd.openxmlformats-officedocument.themeOverride+xml"/>
  <Override PartName="/ppt/theme/themeOverride7.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theme/themeOverride5.xml" ContentType="application/vnd.openxmlformats-officedocument.themeOverrid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48" r:id="rId1"/>
  </p:sldMasterIdLst>
  <p:notesMasterIdLst>
    <p:notesMasterId r:id="rId32"/>
  </p:notesMasterIdLst>
  <p:handoutMasterIdLst>
    <p:handoutMasterId r:id="rId33"/>
  </p:handoutMasterIdLst>
  <p:sldIdLst>
    <p:sldId id="293" r:id="rId2"/>
    <p:sldId id="314" r:id="rId3"/>
    <p:sldId id="326" r:id="rId4"/>
    <p:sldId id="257" r:id="rId5"/>
    <p:sldId id="327" r:id="rId6"/>
    <p:sldId id="288" r:id="rId7"/>
    <p:sldId id="325" r:id="rId8"/>
    <p:sldId id="305" r:id="rId9"/>
    <p:sldId id="290" r:id="rId10"/>
    <p:sldId id="289" r:id="rId11"/>
    <p:sldId id="311" r:id="rId12"/>
    <p:sldId id="304" r:id="rId13"/>
    <p:sldId id="278" r:id="rId14"/>
    <p:sldId id="280" r:id="rId15"/>
    <p:sldId id="264" r:id="rId16"/>
    <p:sldId id="276" r:id="rId17"/>
    <p:sldId id="283" r:id="rId18"/>
    <p:sldId id="265" r:id="rId19"/>
    <p:sldId id="332" r:id="rId20"/>
    <p:sldId id="309" r:id="rId21"/>
    <p:sldId id="320" r:id="rId22"/>
    <p:sldId id="331" r:id="rId23"/>
    <p:sldId id="263" r:id="rId24"/>
    <p:sldId id="266" r:id="rId25"/>
    <p:sldId id="329" r:id="rId26"/>
    <p:sldId id="328" r:id="rId27"/>
    <p:sldId id="315" r:id="rId28"/>
    <p:sldId id="330" r:id="rId29"/>
    <p:sldId id="296" r:id="rId30"/>
    <p:sldId id="297" r:id="rId3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ahunty, Jane" initials="DJ"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5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55" autoAdjust="0"/>
    <p:restoredTop sz="88151" autoAdjust="0"/>
  </p:normalViewPr>
  <p:slideViewPr>
    <p:cSldViewPr snapToGrid="0">
      <p:cViewPr varScale="1">
        <p:scale>
          <a:sx n="64" d="100"/>
          <a:sy n="64" d="100"/>
        </p:scale>
        <p:origin x="90" y="96"/>
      </p:cViewPr>
      <p:guideLst>
        <p:guide orient="horz" pos="2160"/>
        <p:guide pos="3840"/>
      </p:guideLst>
    </p:cSldViewPr>
  </p:slideViewPr>
  <p:notesTextViewPr>
    <p:cViewPr>
      <p:scale>
        <a:sx n="1" d="1"/>
        <a:sy n="1" d="1"/>
      </p:scale>
      <p:origin x="0" y="0"/>
    </p:cViewPr>
  </p:notesTextViewPr>
  <p:sorterViewPr>
    <p:cViewPr varScale="1">
      <p:scale>
        <a:sx n="1" d="1"/>
        <a:sy n="1" d="1"/>
      </p:scale>
      <p:origin x="0" y="-107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nataliemar:Documents:CSU:RCJoinder:RCPresentation:Graphs-ppt.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6429163652401"/>
          <c:y val="2.9326494137407101E-2"/>
          <c:w val="0.87284481558878002"/>
          <c:h val="0.7802085572774100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[Figures_NH.xlsx]CaseFacts!$A$2:$A$5</c:f>
              <c:strCache>
                <c:ptCount val="4"/>
                <c:pt idx="0">
                  <c:v>Separate trial</c:v>
                </c:pt>
                <c:pt idx="1">
                  <c:v>Relationship                 evidence trial</c:v>
                </c:pt>
                <c:pt idx="2">
                  <c:v>Tendency                   evidence trial</c:v>
                </c:pt>
                <c:pt idx="3">
                  <c:v>Joint trial</c:v>
                </c:pt>
              </c:strCache>
            </c:strRef>
          </c:cat>
          <c:val>
            <c:numRef>
              <c:f>[Figures_NH.xlsx]CaseFacts!$B$2:$B$5</c:f>
              <c:numCache>
                <c:formatCode>General</c:formatCode>
                <c:ptCount val="4"/>
                <c:pt idx="0">
                  <c:v>4.58</c:v>
                </c:pt>
                <c:pt idx="1">
                  <c:v>4.68</c:v>
                </c:pt>
                <c:pt idx="2">
                  <c:v>3.75</c:v>
                </c:pt>
                <c:pt idx="3" formatCode="0.00">
                  <c:v>3.6</c:v>
                </c:pt>
              </c:numCache>
            </c:numRef>
          </c:val>
          <c:extLst xmlns:c16r2="http://schemas.microsoft.com/office/drawing/2015/06/chart">
            <c:ext xmlns:c16="http://schemas.microsoft.com/office/drawing/2014/chart" uri="{C3380CC4-5D6E-409C-BE32-E72D297353CC}">
              <c16:uniqueId val="{00000000-90BE-4B22-89E6-7E34C8E20C7E}"/>
            </c:ext>
          </c:extLst>
        </c:ser>
        <c:dLbls>
          <c:showLegendKey val="0"/>
          <c:showVal val="0"/>
          <c:showCatName val="0"/>
          <c:showSerName val="0"/>
          <c:showPercent val="0"/>
          <c:showBubbleSize val="0"/>
        </c:dLbls>
        <c:gapWidth val="219"/>
        <c:overlap val="-27"/>
        <c:axId val="106484784"/>
        <c:axId val="106485176"/>
      </c:barChart>
      <c:catAx>
        <c:axId val="106484784"/>
        <c:scaling>
          <c:orientation val="minMax"/>
        </c:scaling>
        <c:delete val="0"/>
        <c:axPos val="b"/>
        <c:title>
          <c:tx>
            <c:rich>
              <a:bodyPr rot="0" vert="horz"/>
              <a:lstStyle/>
              <a:p>
                <a:pPr>
                  <a:defRPr/>
                </a:pPr>
                <a:r>
                  <a:rPr lang="en-AU"/>
                  <a:t>Individual mock juror factual recall by type of trial</a:t>
                </a:r>
              </a:p>
            </c:rich>
          </c:tx>
          <c:layout>
            <c:manualLayout>
              <c:xMode val="edge"/>
              <c:yMode val="edge"/>
              <c:x val="0.16408209390492901"/>
              <c:y val="0.93888078865036695"/>
            </c:manualLayout>
          </c:layout>
          <c:overlay val="0"/>
          <c:spPr>
            <a:noFill/>
            <a:ln>
              <a:noFill/>
            </a:ln>
            <a:effectLst/>
          </c:spPr>
        </c:title>
        <c:numFmt formatCode="General" sourceLinked="1"/>
        <c:majorTickMark val="out"/>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106485176"/>
        <c:crosses val="autoZero"/>
        <c:auto val="1"/>
        <c:lblAlgn val="ctr"/>
        <c:lblOffset val="100"/>
        <c:noMultiLvlLbl val="0"/>
      </c:catAx>
      <c:valAx>
        <c:axId val="106485176"/>
        <c:scaling>
          <c:orientation val="minMax"/>
          <c:max val="6"/>
          <c:min val="1"/>
        </c:scaling>
        <c:delete val="0"/>
        <c:axPos val="l"/>
        <c:title>
          <c:tx>
            <c:rich>
              <a:bodyPr rot="-5400000" vert="horz"/>
              <a:lstStyle/>
              <a:p>
                <a:pPr>
                  <a:defRPr/>
                </a:pPr>
                <a:r>
                  <a:rPr lang="en-US" b="0" dirty="0"/>
                  <a:t>Mean factual accuracy  (1-6)</a:t>
                </a:r>
              </a:p>
            </c:rich>
          </c:tx>
          <c:layout>
            <c:manualLayout>
              <c:xMode val="edge"/>
              <c:yMode val="edge"/>
              <c:x val="6.7376308715660698E-3"/>
              <c:y val="0.294016392398117"/>
            </c:manualLayout>
          </c:layout>
          <c:overlay val="0"/>
          <c:spPr>
            <a:noFill/>
            <a:ln>
              <a:noFill/>
            </a:ln>
            <a:effectLst/>
          </c:spPr>
        </c:title>
        <c:numFmt formatCode="General" sourceLinked="1"/>
        <c:majorTickMark val="out"/>
        <c:minorTickMark val="none"/>
        <c:tickLblPos val="nextTo"/>
        <c:spPr>
          <a:noFill/>
          <a:ln>
            <a:solidFill>
              <a:schemeClr val="bg1">
                <a:lumMod val="50000"/>
              </a:schemeClr>
            </a:solidFill>
          </a:ln>
          <a:effectLst/>
        </c:spPr>
        <c:txPr>
          <a:bodyPr rot="-60000000" vert="horz"/>
          <a:lstStyle/>
          <a:p>
            <a:pPr>
              <a:defRPr/>
            </a:pPr>
            <a:endParaRPr lang="en-US"/>
          </a:p>
        </c:txPr>
        <c:crossAx val="106484784"/>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baseline="0">
          <a:solidFill>
            <a:sysClr val="windowText" lastClr="000000"/>
          </a:solidFill>
          <a:latin typeface="Times New Roman"/>
          <a:cs typeface="Times New Roman"/>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9856187499201"/>
          <c:y val="7.1132969675406305E-2"/>
          <c:w val="0.84832572007311402"/>
          <c:h val="0.74722009566508796"/>
        </c:manualLayout>
      </c:layout>
      <c:barChart>
        <c:barDir val="col"/>
        <c:grouping val="clustered"/>
        <c:varyColors val="0"/>
        <c:ser>
          <c:idx val="0"/>
          <c:order val="0"/>
          <c:tx>
            <c:strRef>
              <c:f>'[Figure 9 table.xlsx]Sheet1'!$B$1</c:f>
              <c:strCache>
                <c:ptCount val="1"/>
                <c:pt idx="0">
                  <c:v>2 Crown witnesses</c:v>
                </c:pt>
              </c:strCache>
            </c:strRef>
          </c:tx>
          <c:spPr>
            <a:solidFill>
              <a:schemeClr val="accent1">
                <a:shade val="65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'[Figure 9 table.xlsx]Sheet1'!$A$2:$A$6</c:f>
              <c:strCache>
                <c:ptCount val="5"/>
                <c:pt idx="0">
                  <c:v>0 errors</c:v>
                </c:pt>
                <c:pt idx="1">
                  <c:v>1 error</c:v>
                </c:pt>
                <c:pt idx="2">
                  <c:v>2 errors</c:v>
                </c:pt>
                <c:pt idx="3">
                  <c:v>3 errors</c:v>
                </c:pt>
                <c:pt idx="4">
                  <c:v>4 errors</c:v>
                </c:pt>
              </c:strCache>
            </c:strRef>
          </c:cat>
          <c:val>
            <c:numRef>
              <c:f>'[Figure 9 table.xlsx]Sheet1'!$B$2:$B$6</c:f>
              <c:numCache>
                <c:formatCode>General</c:formatCode>
                <c:ptCount val="5"/>
                <c:pt idx="0">
                  <c:v>17</c:v>
                </c:pt>
                <c:pt idx="1">
                  <c:v>19</c:v>
                </c:pt>
                <c:pt idx="2">
                  <c:v>4</c:v>
                </c:pt>
                <c:pt idx="3">
                  <c:v>0</c:v>
                </c:pt>
                <c:pt idx="4">
                  <c:v>0</c:v>
                </c:pt>
              </c:numCache>
            </c:numRef>
          </c:val>
          <c:extLst xmlns:c16r2="http://schemas.microsoft.com/office/drawing/2015/06/chart">
            <c:ext xmlns:c16="http://schemas.microsoft.com/office/drawing/2014/chart" uri="{C3380CC4-5D6E-409C-BE32-E72D297353CC}">
              <c16:uniqueId val="{00000000-2DFE-4EFE-9A2E-C87A0FC58EC8}"/>
            </c:ext>
          </c:extLst>
        </c:ser>
        <c:ser>
          <c:idx val="1"/>
          <c:order val="1"/>
          <c:tx>
            <c:strRef>
              <c:f>'[Figure 9 table.xlsx]Sheet1'!$C$1</c:f>
              <c:strCache>
                <c:ptCount val="1"/>
                <c:pt idx="0">
                  <c:v>4 Crown witnesses</c:v>
                </c:pt>
              </c:strCache>
            </c:strRef>
          </c:tx>
          <c:spPr>
            <a:solidFill>
              <a:schemeClr val="accent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'[Figure 9 table.xlsx]Sheet1'!$A$2:$A$6</c:f>
              <c:strCache>
                <c:ptCount val="5"/>
                <c:pt idx="0">
                  <c:v>0 errors</c:v>
                </c:pt>
                <c:pt idx="1">
                  <c:v>1 error</c:v>
                </c:pt>
                <c:pt idx="2">
                  <c:v>2 errors</c:v>
                </c:pt>
                <c:pt idx="3">
                  <c:v>3 errors</c:v>
                </c:pt>
                <c:pt idx="4">
                  <c:v>4 errors</c:v>
                </c:pt>
              </c:strCache>
            </c:strRef>
          </c:cat>
          <c:val>
            <c:numRef>
              <c:f>'[Figure 9 table.xlsx]Sheet1'!$C$2:$C$6</c:f>
              <c:numCache>
                <c:formatCode>General</c:formatCode>
                <c:ptCount val="5"/>
                <c:pt idx="0">
                  <c:v>11</c:v>
                </c:pt>
                <c:pt idx="1">
                  <c:v>12</c:v>
                </c:pt>
                <c:pt idx="2">
                  <c:v>2</c:v>
                </c:pt>
                <c:pt idx="3">
                  <c:v>0</c:v>
                </c:pt>
                <c:pt idx="4">
                  <c:v>1</c:v>
                </c:pt>
              </c:numCache>
            </c:numRef>
          </c:val>
          <c:extLst xmlns:c16r2="http://schemas.microsoft.com/office/drawing/2015/06/chart">
            <c:ext xmlns:c16="http://schemas.microsoft.com/office/drawing/2014/chart" uri="{C3380CC4-5D6E-409C-BE32-E72D297353CC}">
              <c16:uniqueId val="{00000001-2DFE-4EFE-9A2E-C87A0FC58EC8}"/>
            </c:ext>
          </c:extLst>
        </c:ser>
        <c:ser>
          <c:idx val="2"/>
          <c:order val="2"/>
          <c:tx>
            <c:strRef>
              <c:f>'[Figure 9 table.xlsx]Sheet1'!$D$1</c:f>
              <c:strCache>
                <c:ptCount val="1"/>
                <c:pt idx="0">
                  <c:v>6 Crown witnesses</c:v>
                </c:pt>
              </c:strCache>
            </c:strRef>
          </c:tx>
          <c:spPr>
            <a:solidFill>
              <a:schemeClr val="accent1">
                <a:tint val="65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'[Figure 9 table.xlsx]Sheet1'!$A$2:$A$6</c:f>
              <c:strCache>
                <c:ptCount val="5"/>
                <c:pt idx="0">
                  <c:v>0 errors</c:v>
                </c:pt>
                <c:pt idx="1">
                  <c:v>1 error</c:v>
                </c:pt>
                <c:pt idx="2">
                  <c:v>2 errors</c:v>
                </c:pt>
                <c:pt idx="3">
                  <c:v>3 errors</c:v>
                </c:pt>
                <c:pt idx="4">
                  <c:v>4 errors</c:v>
                </c:pt>
              </c:strCache>
            </c:strRef>
          </c:cat>
          <c:val>
            <c:numRef>
              <c:f>'[Figure 9 table.xlsx]Sheet1'!$D$2:$D$6</c:f>
              <c:numCache>
                <c:formatCode>General</c:formatCode>
                <c:ptCount val="5"/>
                <c:pt idx="0">
                  <c:v>5</c:v>
                </c:pt>
                <c:pt idx="1">
                  <c:v>5</c:v>
                </c:pt>
                <c:pt idx="2">
                  <c:v>8</c:v>
                </c:pt>
                <c:pt idx="3">
                  <c:v>4</c:v>
                </c:pt>
                <c:pt idx="4">
                  <c:v>2</c:v>
                </c:pt>
              </c:numCache>
            </c:numRef>
          </c:val>
          <c:extLst xmlns:c16r2="http://schemas.microsoft.com/office/drawing/2015/06/chart">
            <c:ext xmlns:c16="http://schemas.microsoft.com/office/drawing/2014/chart" uri="{C3380CC4-5D6E-409C-BE32-E72D297353CC}">
              <c16:uniqueId val="{00000002-2DFE-4EFE-9A2E-C87A0FC58EC8}"/>
            </c:ext>
          </c:extLst>
        </c:ser>
        <c:dLbls>
          <c:showLegendKey val="0"/>
          <c:showVal val="1"/>
          <c:showCatName val="0"/>
          <c:showSerName val="0"/>
          <c:showPercent val="0"/>
          <c:showBubbleSize val="0"/>
        </c:dLbls>
        <c:gapWidth val="219"/>
        <c:overlap val="-27"/>
        <c:axId val="330466544"/>
        <c:axId val="330466936"/>
      </c:barChart>
      <c:catAx>
        <c:axId val="330466544"/>
        <c:scaling>
          <c:orientation val="minMax"/>
        </c:scaling>
        <c:delete val="0"/>
        <c:axPos val="b"/>
        <c:title>
          <c:tx>
            <c:rich>
              <a:bodyPr/>
              <a:lstStyle/>
              <a:p>
                <a:pPr>
                  <a:defRPr/>
                </a:pPr>
                <a:r>
                  <a:rPr lang="en-AU" dirty="0" smtClean="0"/>
                  <a:t>Errors </a:t>
                </a:r>
                <a:r>
                  <a:rPr lang="en-AU" dirty="0"/>
                  <a:t>in </a:t>
                </a:r>
                <a:r>
                  <a:rPr lang="en-AU" dirty="0" smtClean="0"/>
                  <a:t>deliberations </a:t>
                </a:r>
                <a:r>
                  <a:rPr lang="en-AU" dirty="0"/>
                  <a:t>by number of Crown witnesses </a:t>
                </a:r>
              </a:p>
            </c:rich>
          </c:tx>
          <c:layout>
            <c:manualLayout>
              <c:xMode val="edge"/>
              <c:yMode val="edge"/>
              <c:x val="0.14438780170497065"/>
              <c:y val="0.89780352332048252"/>
            </c:manualLayout>
          </c:layout>
          <c:overlay val="0"/>
        </c:title>
        <c:numFmt formatCode="General" sourceLinked="1"/>
        <c:majorTickMark val="out"/>
        <c:minorTickMark val="none"/>
        <c:tickLblPos val="nextTo"/>
        <c:spPr>
          <a:solidFill>
            <a:sysClr val="window" lastClr="FFFFFF"/>
          </a:solidFill>
          <a:ln w="9525" cap="flat" cmpd="sng" algn="ctr">
            <a:solidFill>
              <a:sysClr val="window" lastClr="FFFFFF">
                <a:lumMod val="50000"/>
              </a:sysClr>
            </a:solidFill>
            <a:round/>
          </a:ln>
          <a:effectLst/>
        </c:spPr>
        <c:txPr>
          <a:bodyPr rot="-60000000" vert="horz"/>
          <a:lstStyle/>
          <a:p>
            <a:pPr>
              <a:defRPr/>
            </a:pPr>
            <a:endParaRPr lang="en-US"/>
          </a:p>
        </c:txPr>
        <c:crossAx val="330466936"/>
        <c:crosses val="autoZero"/>
        <c:auto val="1"/>
        <c:lblAlgn val="ctr"/>
        <c:lblOffset val="100"/>
        <c:noMultiLvlLbl val="0"/>
      </c:catAx>
      <c:valAx>
        <c:axId val="330466936"/>
        <c:scaling>
          <c:orientation val="minMax"/>
          <c:max val="21"/>
          <c:min val="0"/>
        </c:scaling>
        <c:delete val="0"/>
        <c:axPos val="l"/>
        <c:title>
          <c:tx>
            <c:rich>
              <a:bodyPr rot="-5400000" vert="horz"/>
              <a:lstStyle/>
              <a:p>
                <a:pPr>
                  <a:defRPr/>
                </a:pPr>
                <a:r>
                  <a:rPr lang="en-US" b="0" dirty="0"/>
                  <a:t>Number of </a:t>
                </a:r>
                <a:r>
                  <a:rPr lang="en-US" b="0" dirty="0" smtClean="0"/>
                  <a:t>juries (N=90)</a:t>
                </a:r>
                <a:endParaRPr lang="en-US" b="0" dirty="0"/>
              </a:p>
            </c:rich>
          </c:tx>
          <c:overlay val="0"/>
          <c:spPr>
            <a:noFill/>
            <a:ln>
              <a:noFill/>
            </a:ln>
            <a:effectLst/>
          </c:spPr>
        </c:title>
        <c:numFmt formatCode="General" sourceLinked="1"/>
        <c:majorTickMark val="out"/>
        <c:minorTickMark val="none"/>
        <c:tickLblPos val="nextTo"/>
        <c:spPr>
          <a:noFill/>
          <a:ln>
            <a:solidFill>
              <a:sysClr val="window" lastClr="FFFFFF">
                <a:lumMod val="50000"/>
              </a:sysClr>
            </a:solidFill>
          </a:ln>
          <a:effectLst/>
        </c:spPr>
        <c:txPr>
          <a:bodyPr rot="-60000000" vert="horz"/>
          <a:lstStyle/>
          <a:p>
            <a:pPr>
              <a:defRPr/>
            </a:pPr>
            <a:endParaRPr lang="en-US"/>
          </a:p>
        </c:txPr>
        <c:crossAx val="330466544"/>
        <c:crosses val="autoZero"/>
        <c:crossBetween val="between"/>
        <c:majorUnit val="2"/>
      </c:valAx>
      <c:spPr>
        <a:solidFill>
          <a:schemeClr val="lt1"/>
        </a:solidFill>
        <a:ln w="12700" cap="flat" cmpd="sng" algn="ctr">
          <a:noFill/>
          <a:prstDash val="solid"/>
          <a:miter lim="800000"/>
        </a:ln>
        <a:effectLst/>
      </c:spPr>
    </c:plotArea>
    <c:legend>
      <c:legendPos val="b"/>
      <c:layout>
        <c:manualLayout>
          <c:xMode val="edge"/>
          <c:yMode val="edge"/>
          <c:x val="6.9708474591085395E-2"/>
          <c:y val="3.9611791962611501E-3"/>
          <c:w val="0.92222827981107602"/>
          <c:h val="7.0072012366364803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2582528483288"/>
          <c:y val="0.12722925603377899"/>
          <c:w val="0.77241740936229097"/>
          <c:h val="0.72076304161299398"/>
        </c:manualLayout>
      </c:layout>
      <c:barChart>
        <c:barDir val="col"/>
        <c:grouping val="clustered"/>
        <c:varyColors val="0"/>
        <c:ser>
          <c:idx val="1"/>
          <c:order val="0"/>
          <c:tx>
            <c:strRef>
              <c:f>CrimIntent!$C$1</c:f>
              <c:strCache>
                <c:ptCount val="1"/>
                <c:pt idx="0">
                  <c:v>Guilty</c:v>
                </c:pt>
              </c:strCache>
            </c:strRef>
          </c:tx>
          <c:spPr>
            <a:solidFill>
              <a:srgbClr val="C00000"/>
            </a:solidFill>
            <a:ln>
              <a:noFill/>
            </a:ln>
            <a:effectLst>
              <a:outerShdw blurRad="40000" dist="23000" dir="5400000" rotWithShape="0">
                <a:srgbClr val="000000">
                  <a:alpha val="35000"/>
                </a:srgbClr>
              </a:outerShdw>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CrimIntent!$A$2:$A$5</c:f>
              <c:strCache>
                <c:ptCount val="4"/>
                <c:pt idx="0">
                  <c:v>Separate trial</c:v>
                </c:pt>
                <c:pt idx="1">
                  <c:v>Relationship                evidence trial</c:v>
                </c:pt>
                <c:pt idx="2">
                  <c:v>Tendency             evidence trial</c:v>
                </c:pt>
                <c:pt idx="3">
                  <c:v>Joint trial</c:v>
                </c:pt>
              </c:strCache>
            </c:strRef>
          </c:cat>
          <c:val>
            <c:numRef>
              <c:f>CrimIntent!$C$2:$C$5</c:f>
              <c:numCache>
                <c:formatCode>General</c:formatCode>
                <c:ptCount val="4"/>
                <c:pt idx="0">
                  <c:v>19</c:v>
                </c:pt>
                <c:pt idx="1">
                  <c:v>22.2</c:v>
                </c:pt>
                <c:pt idx="2">
                  <c:v>71.400000000000006</c:v>
                </c:pt>
                <c:pt idx="3">
                  <c:v>93.8</c:v>
                </c:pt>
              </c:numCache>
            </c:numRef>
          </c:val>
        </c:ser>
        <c:dLbls>
          <c:showLegendKey val="0"/>
          <c:showVal val="0"/>
          <c:showCatName val="0"/>
          <c:showSerName val="0"/>
          <c:showPercent val="0"/>
          <c:showBubbleSize val="0"/>
        </c:dLbls>
        <c:gapWidth val="150"/>
        <c:axId val="330467328"/>
        <c:axId val="333765336"/>
      </c:barChart>
      <c:lineChart>
        <c:grouping val="standard"/>
        <c:varyColors val="0"/>
        <c:ser>
          <c:idx val="2"/>
          <c:order val="1"/>
          <c:tx>
            <c:strRef>
              <c:f>CrimIntent!$D$1</c:f>
              <c:strCache>
                <c:ptCount val="1"/>
                <c:pt idx="0">
                  <c:v>Intent acquit</c:v>
                </c:pt>
              </c:strCache>
            </c:strRef>
          </c:tx>
          <c:spPr>
            <a:ln w="47625" cap="rnd" cmpd="sng" algn="ctr">
              <a:solidFill>
                <a:srgbClr val="0070C0"/>
              </a:solidFill>
              <a:prstDash val="solid"/>
              <a:round/>
            </a:ln>
            <a:effectLst/>
          </c:spPr>
          <c:marker>
            <c:symbol val="triangle"/>
            <c:size val="9"/>
            <c:spPr>
              <a:solidFill>
                <a:srgbClr val="0070C0"/>
              </a:solidFill>
              <a:ln w="9525" cap="flat" cmpd="sng" algn="ctr">
                <a:solidFill>
                  <a:srgbClr val="0070C0"/>
                </a:solidFill>
                <a:prstDash val="solid"/>
                <a:round/>
              </a:ln>
              <a:effectLst>
                <a:outerShdw blurRad="40000" dist="23000" dir="5400000" rotWithShape="0">
                  <a:srgbClr val="000000">
                    <a:alpha val="35000"/>
                  </a:srgbClr>
                </a:outerShdw>
              </a:effectLst>
            </c:spPr>
          </c:marker>
          <c:cat>
            <c:strRef>
              <c:f>CrimIntent!$A$2:$A$5</c:f>
              <c:strCache>
                <c:ptCount val="4"/>
                <c:pt idx="0">
                  <c:v>Separate trial</c:v>
                </c:pt>
                <c:pt idx="1">
                  <c:v>Relationship                evidence trial</c:v>
                </c:pt>
                <c:pt idx="2">
                  <c:v>Tendency             evidence trial</c:v>
                </c:pt>
                <c:pt idx="3">
                  <c:v>Joint trial</c:v>
                </c:pt>
              </c:strCache>
            </c:strRef>
          </c:cat>
          <c:val>
            <c:numRef>
              <c:f>CrimIntent!$D$2:$D$5</c:f>
              <c:numCache>
                <c:formatCode>General</c:formatCode>
                <c:ptCount val="4"/>
                <c:pt idx="0">
                  <c:v>3.66</c:v>
                </c:pt>
                <c:pt idx="1">
                  <c:v>4.29</c:v>
                </c:pt>
                <c:pt idx="2">
                  <c:v>4.6099999999999994</c:v>
                </c:pt>
                <c:pt idx="3">
                  <c:v>5.75</c:v>
                </c:pt>
              </c:numCache>
            </c:numRef>
          </c:val>
          <c:smooth val="0"/>
        </c:ser>
        <c:ser>
          <c:idx val="3"/>
          <c:order val="2"/>
          <c:tx>
            <c:strRef>
              <c:f>CrimIntent!$E$1</c:f>
              <c:strCache>
                <c:ptCount val="1"/>
                <c:pt idx="0">
                  <c:v>Intent convict</c:v>
                </c:pt>
              </c:strCache>
            </c:strRef>
          </c:tx>
          <c:spPr>
            <a:ln w="47625" cap="rnd" cmpd="sng" algn="ctr">
              <a:solidFill>
                <a:srgbClr val="E29C9A"/>
              </a:solidFill>
              <a:prstDash val="solid"/>
              <a:round/>
            </a:ln>
            <a:effectLst/>
          </c:spPr>
          <c:marker>
            <c:symbol val="x"/>
            <c:size val="9"/>
            <c:spPr>
              <a:solidFill>
                <a:srgbClr val="E29C9A"/>
              </a:solidFill>
              <a:ln w="9525" cap="flat" cmpd="sng" algn="ctr">
                <a:solidFill>
                  <a:srgbClr val="E29C9A"/>
                </a:solidFill>
                <a:prstDash val="solid"/>
                <a:round/>
              </a:ln>
              <a:effectLst>
                <a:outerShdw blurRad="40000" dist="23000" dir="5400000" rotWithShape="0">
                  <a:srgbClr val="000000">
                    <a:alpha val="35000"/>
                  </a:srgbClr>
                </a:outerShdw>
              </a:effectLst>
            </c:spPr>
          </c:marker>
          <c:cat>
            <c:strRef>
              <c:f>CrimIntent!$A$2:$A$5</c:f>
              <c:strCache>
                <c:ptCount val="4"/>
                <c:pt idx="0">
                  <c:v>Separate trial</c:v>
                </c:pt>
                <c:pt idx="1">
                  <c:v>Relationship                evidence trial</c:v>
                </c:pt>
                <c:pt idx="2">
                  <c:v>Tendency             evidence trial</c:v>
                </c:pt>
                <c:pt idx="3">
                  <c:v>Joint trial</c:v>
                </c:pt>
              </c:strCache>
            </c:strRef>
          </c:cat>
          <c:val>
            <c:numRef>
              <c:f>CrimIntent!$E$2:$E$5</c:f>
              <c:numCache>
                <c:formatCode>General</c:formatCode>
                <c:ptCount val="4"/>
                <c:pt idx="0">
                  <c:v>5.0999999999999996</c:v>
                </c:pt>
                <c:pt idx="1">
                  <c:v>5.72</c:v>
                </c:pt>
                <c:pt idx="2">
                  <c:v>6.23</c:v>
                </c:pt>
                <c:pt idx="3">
                  <c:v>6.3199999999999994</c:v>
                </c:pt>
              </c:numCache>
            </c:numRef>
          </c:val>
          <c:smooth val="0"/>
        </c:ser>
        <c:dLbls>
          <c:showLegendKey val="0"/>
          <c:showVal val="0"/>
          <c:showCatName val="0"/>
          <c:showSerName val="0"/>
          <c:showPercent val="0"/>
          <c:showBubbleSize val="0"/>
        </c:dLbls>
        <c:marker val="1"/>
        <c:smooth val="0"/>
        <c:axId val="333766120"/>
        <c:axId val="333765728"/>
      </c:lineChart>
      <c:catAx>
        <c:axId val="330467328"/>
        <c:scaling>
          <c:orientation val="minMax"/>
        </c:scaling>
        <c:delete val="0"/>
        <c:axPos val="b"/>
        <c:title>
          <c:tx>
            <c:rich>
              <a:bodyPr rot="0" vert="horz"/>
              <a:lstStyle/>
              <a:p>
                <a:pPr>
                  <a:defRPr/>
                </a:pPr>
                <a:r>
                  <a:rPr lang="en-AU" dirty="0"/>
                  <a:t>Criminal intent of the defendant by verdict and type of trial </a:t>
                </a:r>
              </a:p>
            </c:rich>
          </c:tx>
          <c:layout>
            <c:manualLayout>
              <c:xMode val="edge"/>
              <c:yMode val="edge"/>
              <c:x val="0.14762601986105001"/>
              <c:y val="0.93966377873419904"/>
            </c:manualLayout>
          </c:layout>
          <c:overlay val="0"/>
          <c:spPr>
            <a:noFill/>
            <a:ln>
              <a:noFill/>
            </a:ln>
            <a:effectLst/>
          </c:spPr>
        </c:title>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a:pPr>
            <a:endParaRPr lang="en-US"/>
          </a:p>
        </c:txPr>
        <c:crossAx val="333765336"/>
        <c:crosses val="autoZero"/>
        <c:auto val="1"/>
        <c:lblAlgn val="ctr"/>
        <c:lblOffset val="100"/>
        <c:noMultiLvlLbl val="0"/>
      </c:catAx>
      <c:valAx>
        <c:axId val="333765336"/>
        <c:scaling>
          <c:orientation val="minMax"/>
        </c:scaling>
        <c:delete val="0"/>
        <c:axPos val="l"/>
        <c:title>
          <c:tx>
            <c:rich>
              <a:bodyPr rot="-5400000" vert="horz"/>
              <a:lstStyle/>
              <a:p>
                <a:pPr>
                  <a:defRPr b="0"/>
                </a:pPr>
                <a:r>
                  <a:rPr lang="en-US" b="0"/>
                  <a:t>Verdict (%)</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a:pPr>
            <a:endParaRPr lang="en-US"/>
          </a:p>
        </c:txPr>
        <c:crossAx val="330467328"/>
        <c:crosses val="autoZero"/>
        <c:crossBetween val="between"/>
      </c:valAx>
      <c:valAx>
        <c:axId val="333765728"/>
        <c:scaling>
          <c:orientation val="minMax"/>
          <c:min val="1"/>
        </c:scaling>
        <c:delete val="0"/>
        <c:axPos val="r"/>
        <c:title>
          <c:tx>
            <c:rich>
              <a:bodyPr rot="-5400000" vert="horz"/>
              <a:lstStyle/>
              <a:p>
                <a:pPr>
                  <a:defRPr b="0"/>
                </a:pPr>
                <a:r>
                  <a:rPr lang="en-US" b="0"/>
                  <a:t>Mean intent (1-7)</a:t>
                </a:r>
              </a:p>
            </c:rich>
          </c:tx>
          <c:layout>
            <c:manualLayout>
              <c:xMode val="edge"/>
              <c:yMode val="edge"/>
              <c:x val="0.94411117120102395"/>
              <c:y val="0.358688153176557"/>
            </c:manualLayout>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vert="horz"/>
          <a:lstStyle/>
          <a:p>
            <a:pPr>
              <a:defRPr/>
            </a:pPr>
            <a:endParaRPr lang="en-US"/>
          </a:p>
        </c:txPr>
        <c:crossAx val="333766120"/>
        <c:crosses val="max"/>
        <c:crossBetween val="between"/>
      </c:valAx>
      <c:catAx>
        <c:axId val="333766120"/>
        <c:scaling>
          <c:orientation val="minMax"/>
        </c:scaling>
        <c:delete val="1"/>
        <c:axPos val="b"/>
        <c:numFmt formatCode="General" sourceLinked="1"/>
        <c:majorTickMark val="out"/>
        <c:minorTickMark val="none"/>
        <c:tickLblPos val="nextTo"/>
        <c:crossAx val="333765728"/>
        <c:crosses val="autoZero"/>
        <c:auto val="1"/>
        <c:lblAlgn val="ctr"/>
        <c:lblOffset val="100"/>
        <c:noMultiLvlLbl val="0"/>
      </c:catAx>
      <c:spPr>
        <a:noFill/>
        <a:ln>
          <a:noFill/>
        </a:ln>
        <a:effectLst/>
      </c:spPr>
    </c:plotArea>
    <c:legend>
      <c:legendPos val="b"/>
      <c:layout>
        <c:manualLayout>
          <c:xMode val="edge"/>
          <c:yMode val="edge"/>
          <c:x val="6.3101843038850899E-2"/>
          <c:y val="4.1769588446114302E-2"/>
          <c:w val="0.86500510513108897"/>
          <c:h val="6.4829396325459296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prstDash val="solid"/>
      <a:round/>
    </a:ln>
    <a:effectLst/>
  </c:spPr>
  <c:txPr>
    <a:bodyPr/>
    <a:lstStyle/>
    <a:p>
      <a:pPr>
        <a:defRPr sz="1400" baseline="0">
          <a:latin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490651872159"/>
          <c:y val="0.12460679951662899"/>
          <c:w val="0.79459790339101299"/>
          <c:h val="0.69860135647140598"/>
        </c:manualLayout>
      </c:layout>
      <c:barChart>
        <c:barDir val="col"/>
        <c:grouping val="clustered"/>
        <c:varyColors val="0"/>
        <c:ser>
          <c:idx val="0"/>
          <c:order val="0"/>
          <c:tx>
            <c:strRef>
              <c:f>'[Graphs.xls]6Av6C'!$B$1</c:f>
              <c:strCache>
                <c:ptCount val="1"/>
                <c:pt idx="0">
                  <c:v>6 Crown witnesses</c:v>
                </c:pt>
              </c:strCache>
            </c:strRef>
          </c:tx>
          <c:spPr>
            <a:solidFill>
              <a:srgbClr val="C00000"/>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'[Graphs.xls]6Av6C'!$A$2:$A$7</c:f>
              <c:strCache>
                <c:ptCount val="6"/>
                <c:pt idx="0">
                  <c:v>Weak Npen</c:v>
                </c:pt>
                <c:pt idx="1">
                  <c:v>Mod Npen</c:v>
                </c:pt>
                <c:pt idx="2">
                  <c:v>Mod Pen</c:v>
                </c:pt>
                <c:pt idx="3">
                  <c:v>Strong Npen</c:v>
                </c:pt>
                <c:pt idx="4">
                  <c:v>Strong Npen</c:v>
                </c:pt>
                <c:pt idx="5">
                  <c:v>Strong Pen</c:v>
                </c:pt>
              </c:strCache>
            </c:strRef>
          </c:cat>
          <c:val>
            <c:numRef>
              <c:f>'[Graphs.xls]6Av6C'!$B$2:$B$7</c:f>
              <c:numCache>
                <c:formatCode>General</c:formatCode>
                <c:ptCount val="6"/>
                <c:pt idx="0">
                  <c:v>52.7</c:v>
                </c:pt>
                <c:pt idx="1">
                  <c:v>88.2</c:v>
                </c:pt>
                <c:pt idx="2">
                  <c:v>87.1</c:v>
                </c:pt>
                <c:pt idx="3">
                  <c:v>95.7</c:v>
                </c:pt>
                <c:pt idx="4">
                  <c:v>88.2</c:v>
                </c:pt>
                <c:pt idx="5">
                  <c:v>87.1</c:v>
                </c:pt>
              </c:numCache>
            </c:numRef>
          </c:val>
        </c:ser>
        <c:ser>
          <c:idx val="1"/>
          <c:order val="1"/>
          <c:tx>
            <c:strRef>
              <c:f>'[Graphs.xls]6Av6C'!$C$1</c:f>
              <c:strCache>
                <c:ptCount val="1"/>
                <c:pt idx="0">
                  <c:v>4 Crown witnesses</c:v>
                </c:pt>
              </c:strCache>
            </c:strRef>
          </c:tx>
          <c:spPr>
            <a:solidFill>
              <a:schemeClr val="accent2">
                <a:lumMod val="40000"/>
                <a:lumOff val="60000"/>
              </a:schemeClr>
            </a:solidFill>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'[Graphs.xls]6Av6C'!$A$2:$A$7</c:f>
              <c:strCache>
                <c:ptCount val="6"/>
                <c:pt idx="0">
                  <c:v>Weak Npen</c:v>
                </c:pt>
                <c:pt idx="1">
                  <c:v>Mod Npen</c:v>
                </c:pt>
                <c:pt idx="2">
                  <c:v>Mod Pen</c:v>
                </c:pt>
                <c:pt idx="3">
                  <c:v>Strong Npen</c:v>
                </c:pt>
                <c:pt idx="4">
                  <c:v>Strong Npen</c:v>
                </c:pt>
                <c:pt idx="5">
                  <c:v>Strong Pen</c:v>
                </c:pt>
              </c:strCache>
            </c:strRef>
          </c:cat>
          <c:val>
            <c:numRef>
              <c:f>'[Graphs.xls]6Av6C'!$C$2:$C$7</c:f>
              <c:numCache>
                <c:formatCode>General</c:formatCode>
                <c:ptCount val="6"/>
                <c:pt idx="0">
                  <c:v>61.7</c:v>
                </c:pt>
                <c:pt idx="1">
                  <c:v>98.1</c:v>
                </c:pt>
                <c:pt idx="2">
                  <c:v>94.4</c:v>
                </c:pt>
                <c:pt idx="3">
                  <c:v>98.1</c:v>
                </c:pt>
                <c:pt idx="4">
                  <c:v>98.1</c:v>
                </c:pt>
                <c:pt idx="5">
                  <c:v>95.3</c:v>
                </c:pt>
              </c:numCache>
            </c:numRef>
          </c:val>
        </c:ser>
        <c:dLbls>
          <c:showLegendKey val="0"/>
          <c:showVal val="0"/>
          <c:showCatName val="0"/>
          <c:showSerName val="0"/>
          <c:showPercent val="0"/>
          <c:showBubbleSize val="0"/>
        </c:dLbls>
        <c:gapWidth val="150"/>
        <c:axId val="333766904"/>
        <c:axId val="332320336"/>
      </c:barChart>
      <c:catAx>
        <c:axId val="333766904"/>
        <c:scaling>
          <c:orientation val="minMax"/>
        </c:scaling>
        <c:delete val="0"/>
        <c:axPos val="b"/>
        <c:title>
          <c:tx>
            <c:rich>
              <a:bodyPr/>
              <a:lstStyle/>
              <a:p>
                <a:pPr>
                  <a:defRPr/>
                </a:pPr>
                <a:r>
                  <a:rPr lang="en-AU" dirty="0"/>
                  <a:t>Conviction rates </a:t>
                </a:r>
                <a:r>
                  <a:rPr lang="en-AU" dirty="0" smtClean="0"/>
                  <a:t>for </a:t>
                </a:r>
                <a:r>
                  <a:rPr lang="en-AU" dirty="0"/>
                  <a:t>each count </a:t>
                </a:r>
                <a:r>
                  <a:rPr lang="en-AU" dirty="0" smtClean="0"/>
                  <a:t>in joint trial with </a:t>
                </a:r>
                <a:r>
                  <a:rPr lang="en-AU" dirty="0"/>
                  <a:t>four v six Crown witnesses</a:t>
                </a:r>
              </a:p>
            </c:rich>
          </c:tx>
          <c:layout>
            <c:manualLayout>
              <c:xMode val="edge"/>
              <c:yMode val="edge"/>
              <c:x val="0.10536736174782824"/>
              <c:y val="0.92551867211800687"/>
            </c:manualLayout>
          </c:layout>
          <c:overlay val="0"/>
        </c:title>
        <c:numFmt formatCode="General" sourceLinked="1"/>
        <c:majorTickMark val="out"/>
        <c:minorTickMark val="none"/>
        <c:tickLblPos val="nextTo"/>
        <c:txPr>
          <a:bodyPr rot="0" vert="horz"/>
          <a:lstStyle/>
          <a:p>
            <a:pPr>
              <a:defRPr/>
            </a:pPr>
            <a:endParaRPr lang="en-US"/>
          </a:p>
        </c:txPr>
        <c:crossAx val="332320336"/>
        <c:crosses val="autoZero"/>
        <c:auto val="1"/>
        <c:lblAlgn val="ctr"/>
        <c:lblOffset val="100"/>
        <c:noMultiLvlLbl val="0"/>
      </c:catAx>
      <c:valAx>
        <c:axId val="332320336"/>
        <c:scaling>
          <c:orientation val="minMax"/>
          <c:max val="100"/>
        </c:scaling>
        <c:delete val="0"/>
        <c:axPos val="l"/>
        <c:title>
          <c:tx>
            <c:rich>
              <a:bodyPr/>
              <a:lstStyle/>
              <a:p>
                <a:pPr>
                  <a:defRPr/>
                </a:pPr>
                <a:r>
                  <a:rPr lang="en-AU" dirty="0" smtClean="0"/>
                  <a:t>Convictions </a:t>
                </a:r>
                <a:r>
                  <a:rPr lang="en-AU" dirty="0"/>
                  <a:t>(%)</a:t>
                </a:r>
              </a:p>
            </c:rich>
          </c:tx>
          <c:layout/>
          <c:overlay val="0"/>
        </c:title>
        <c:numFmt formatCode="General" sourceLinked="1"/>
        <c:majorTickMark val="out"/>
        <c:minorTickMark val="none"/>
        <c:tickLblPos val="nextTo"/>
        <c:txPr>
          <a:bodyPr rot="0" vert="horz"/>
          <a:lstStyle/>
          <a:p>
            <a:pPr>
              <a:defRPr/>
            </a:pPr>
            <a:endParaRPr lang="en-US"/>
          </a:p>
        </c:txPr>
        <c:crossAx val="333766904"/>
        <c:crosses val="autoZero"/>
        <c:crossBetween val="between"/>
        <c:majorUnit val="10"/>
      </c:valAx>
    </c:plotArea>
    <c:legend>
      <c:legendPos val="r"/>
      <c:layout>
        <c:manualLayout>
          <c:xMode val="edge"/>
          <c:yMode val="edge"/>
          <c:x val="0.20386835004877901"/>
          <c:y val="2.76137037122559E-2"/>
          <c:w val="0.55451472142964997"/>
          <c:h val="4.6710020343471798E-2"/>
        </c:manualLayout>
      </c:layout>
      <c:overlay val="0"/>
      <c:spPr>
        <a:ln>
          <a:solidFill>
            <a:schemeClr val="bg1"/>
          </a:solidFill>
        </a:ln>
      </c:spPr>
    </c:legend>
    <c:plotVisOnly val="1"/>
    <c:dispBlanksAs val="gap"/>
    <c:showDLblsOverMax val="0"/>
  </c:chart>
  <c:spPr>
    <a:ln>
      <a:noFill/>
    </a:ln>
  </c:spPr>
  <c:txPr>
    <a:bodyPr/>
    <a:lstStyle/>
    <a:p>
      <a:pPr>
        <a:defRPr sz="1400" b="0" i="0" u="none" strike="noStrike" baseline="0">
          <a:solidFill>
            <a:srgbClr val="000000"/>
          </a:solidFill>
          <a:latin typeface="Times New Roman"/>
          <a:ea typeface="Calibri"/>
          <a:cs typeface="Times New Roman"/>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92658547847401"/>
          <c:y val="0.14484678774429899"/>
          <c:w val="0.73691671108299805"/>
          <c:h val="0.66960601698981204"/>
        </c:manualLayout>
      </c:layout>
      <c:barChart>
        <c:barDir val="col"/>
        <c:grouping val="clustered"/>
        <c:varyColors val="0"/>
        <c:ser>
          <c:idx val="0"/>
          <c:order val="0"/>
          <c:tx>
            <c:strRef>
              <c:f>OWES!$B$2</c:f>
              <c:strCache>
                <c:ptCount val="1"/>
                <c:pt idx="0">
                  <c:v>Poise</c:v>
                </c:pt>
              </c:strCache>
            </c:strRef>
          </c:tx>
          <c:spPr>
            <a:solidFill>
              <a:schemeClr val="accent1">
                <a:shade val="76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OWES!$A$3:$A$6</c:f>
              <c:strCache>
                <c:ptCount val="4"/>
                <c:pt idx="0">
                  <c:v>Separate trial </c:v>
                </c:pt>
                <c:pt idx="1">
                  <c:v>Relationship evidence trial</c:v>
                </c:pt>
                <c:pt idx="2">
                  <c:v>Tendency evidence trial</c:v>
                </c:pt>
                <c:pt idx="3">
                  <c:v>Joint trial</c:v>
                </c:pt>
              </c:strCache>
            </c:strRef>
          </c:cat>
          <c:val>
            <c:numRef>
              <c:f>OWES!$B$3:$B$6</c:f>
              <c:numCache>
                <c:formatCode>0.0</c:formatCode>
                <c:ptCount val="4"/>
                <c:pt idx="0">
                  <c:v>2.9493999999999998</c:v>
                </c:pt>
                <c:pt idx="1">
                  <c:v>3.035899999999998</c:v>
                </c:pt>
                <c:pt idx="2">
                  <c:v>3.3054000000000001</c:v>
                </c:pt>
                <c:pt idx="3">
                  <c:v>3.4538000000000002</c:v>
                </c:pt>
              </c:numCache>
            </c:numRef>
          </c:val>
          <c:extLst xmlns:c16r2="http://schemas.microsoft.com/office/drawing/2015/06/chart">
            <c:ext xmlns:c16="http://schemas.microsoft.com/office/drawing/2014/chart" uri="{C3380CC4-5D6E-409C-BE32-E72D297353CC}">
              <c16:uniqueId val="{00000000-B11D-4D89-8AB1-07F143AD8C35}"/>
            </c:ext>
          </c:extLst>
        </c:ser>
        <c:ser>
          <c:idx val="1"/>
          <c:order val="1"/>
          <c:tx>
            <c:strRef>
              <c:f>OWES!$C$2</c:f>
              <c:strCache>
                <c:ptCount val="1"/>
                <c:pt idx="0">
                  <c:v>Communication Style</c:v>
                </c:pt>
              </c:strCache>
            </c:strRef>
          </c:tx>
          <c:spPr>
            <a:solidFill>
              <a:schemeClr val="accent1">
                <a:lumMod val="40000"/>
                <a:lumOff val="60000"/>
              </a:schemeClr>
            </a:solidFill>
            <a:ln>
              <a:noFill/>
            </a:ln>
            <a:effectLst/>
          </c:spPr>
          <c:invertIfNegative val="0"/>
          <c:dLbls>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OWES!$A$3:$A$6</c:f>
              <c:strCache>
                <c:ptCount val="4"/>
                <c:pt idx="0">
                  <c:v>Separate trial </c:v>
                </c:pt>
                <c:pt idx="1">
                  <c:v>Relationship evidence trial</c:v>
                </c:pt>
                <c:pt idx="2">
                  <c:v>Tendency evidence trial</c:v>
                </c:pt>
                <c:pt idx="3">
                  <c:v>Joint trial</c:v>
                </c:pt>
              </c:strCache>
            </c:strRef>
          </c:cat>
          <c:val>
            <c:numRef>
              <c:f>OWES!$C$3:$C$6</c:f>
              <c:numCache>
                <c:formatCode>0.0</c:formatCode>
                <c:ptCount val="4"/>
                <c:pt idx="0">
                  <c:v>3.1814</c:v>
                </c:pt>
                <c:pt idx="1">
                  <c:v>3.3104</c:v>
                </c:pt>
                <c:pt idx="2">
                  <c:v>3.4855999999999998</c:v>
                </c:pt>
                <c:pt idx="3">
                  <c:v>3.5848</c:v>
                </c:pt>
              </c:numCache>
            </c:numRef>
          </c:val>
          <c:extLst xmlns:c16r2="http://schemas.microsoft.com/office/drawing/2015/06/chart">
            <c:ext xmlns:c16="http://schemas.microsoft.com/office/drawing/2014/chart" uri="{C3380CC4-5D6E-409C-BE32-E72D297353CC}">
              <c16:uniqueId val="{00000001-B11D-4D89-8AB1-07F143AD8C35}"/>
            </c:ext>
          </c:extLst>
        </c:ser>
        <c:dLbls>
          <c:showLegendKey val="0"/>
          <c:showVal val="0"/>
          <c:showCatName val="0"/>
          <c:showSerName val="0"/>
          <c:showPercent val="0"/>
          <c:showBubbleSize val="0"/>
        </c:dLbls>
        <c:gapWidth val="219"/>
        <c:overlap val="-27"/>
        <c:axId val="332321512"/>
        <c:axId val="332321904"/>
      </c:barChart>
      <c:lineChart>
        <c:grouping val="stacked"/>
        <c:varyColors val="0"/>
        <c:ser>
          <c:idx val="2"/>
          <c:order val="2"/>
          <c:tx>
            <c:strRef>
              <c:f>OWES!$D$2</c:f>
              <c:strCache>
                <c:ptCount val="1"/>
                <c:pt idx="0">
                  <c:v>Convincingness</c:v>
                </c:pt>
              </c:strCache>
            </c:strRef>
          </c:tx>
          <c:spPr>
            <a:ln>
              <a:solidFill>
                <a:srgbClr val="4472C4"/>
              </a:solidFill>
            </a:ln>
          </c:spPr>
          <c:marker>
            <c:spPr>
              <a:solidFill>
                <a:srgbClr val="4472C4"/>
              </a:solidFill>
              <a:ln>
                <a:solidFill>
                  <a:srgbClr val="4472C4"/>
                </a:solidFill>
              </a:ln>
            </c:spPr>
          </c:marker>
          <c:cat>
            <c:strRef>
              <c:f>OWES!$A$3:$A$6</c:f>
              <c:strCache>
                <c:ptCount val="4"/>
                <c:pt idx="0">
                  <c:v>Separate trial </c:v>
                </c:pt>
                <c:pt idx="1">
                  <c:v>Relationship evidence trial</c:v>
                </c:pt>
                <c:pt idx="2">
                  <c:v>Tendency evidence trial</c:v>
                </c:pt>
                <c:pt idx="3">
                  <c:v>Joint trial</c:v>
                </c:pt>
              </c:strCache>
            </c:strRef>
          </c:cat>
          <c:val>
            <c:numRef>
              <c:f>OWES!$D$3:$D$6</c:f>
              <c:numCache>
                <c:formatCode>0.0</c:formatCode>
                <c:ptCount val="4"/>
                <c:pt idx="0">
                  <c:v>4.03</c:v>
                </c:pt>
                <c:pt idx="1">
                  <c:v>4.88</c:v>
                </c:pt>
                <c:pt idx="2">
                  <c:v>5.1499999999999986</c:v>
                </c:pt>
                <c:pt idx="3">
                  <c:v>5.87</c:v>
                </c:pt>
              </c:numCache>
            </c:numRef>
          </c:val>
          <c:smooth val="0"/>
        </c:ser>
        <c:dLbls>
          <c:showLegendKey val="0"/>
          <c:showVal val="0"/>
          <c:showCatName val="0"/>
          <c:showSerName val="0"/>
          <c:showPercent val="0"/>
          <c:showBubbleSize val="0"/>
        </c:dLbls>
        <c:marker val="1"/>
        <c:smooth val="0"/>
        <c:axId val="333587560"/>
        <c:axId val="333587168"/>
      </c:lineChart>
      <c:catAx>
        <c:axId val="332321512"/>
        <c:scaling>
          <c:orientation val="minMax"/>
        </c:scaling>
        <c:delete val="0"/>
        <c:axPos val="b"/>
        <c:title>
          <c:tx>
            <c:rich>
              <a:bodyPr/>
              <a:lstStyle/>
              <a:p>
                <a:pPr>
                  <a:defRPr/>
                </a:pPr>
                <a:r>
                  <a:rPr lang="en-AU" dirty="0" smtClean="0"/>
                  <a:t>Credibility</a:t>
                </a:r>
                <a:r>
                  <a:rPr lang="en-AU" baseline="0" dirty="0" smtClean="0"/>
                  <a:t> of the moderately strong complainant by type of trial</a:t>
                </a:r>
                <a:endParaRPr lang="en-AU" dirty="0"/>
              </a:p>
            </c:rich>
          </c:tx>
          <c:layout>
            <c:manualLayout>
              <c:xMode val="edge"/>
              <c:yMode val="edge"/>
              <c:x val="0.145926479302321"/>
              <c:y val="0.94640940836162801"/>
            </c:manualLayout>
          </c:layout>
          <c:overlay val="0"/>
        </c:title>
        <c:numFmt formatCode="General" sourceLinked="1"/>
        <c:majorTickMark val="none"/>
        <c:minorTickMark val="none"/>
        <c:tickLblPos val="nextTo"/>
        <c:spPr>
          <a:noFill/>
          <a:ln w="9525" cap="flat" cmpd="sng" algn="ctr">
            <a:solidFill>
              <a:schemeClr val="bg1">
                <a:lumMod val="50000"/>
              </a:schemeClr>
            </a:solidFill>
            <a:round/>
          </a:ln>
          <a:effectLst/>
        </c:spPr>
        <c:txPr>
          <a:bodyPr rot="-60000000" vert="horz"/>
          <a:lstStyle/>
          <a:p>
            <a:pPr>
              <a:defRPr/>
            </a:pPr>
            <a:endParaRPr lang="en-US"/>
          </a:p>
        </c:txPr>
        <c:crossAx val="332321904"/>
        <c:crosses val="autoZero"/>
        <c:auto val="1"/>
        <c:lblAlgn val="ctr"/>
        <c:lblOffset val="100"/>
        <c:noMultiLvlLbl val="0"/>
      </c:catAx>
      <c:valAx>
        <c:axId val="332321904"/>
        <c:scaling>
          <c:orientation val="minMax"/>
          <c:max val="5"/>
          <c:min val="1"/>
        </c:scaling>
        <c:delete val="0"/>
        <c:axPos val="l"/>
        <c:title>
          <c:tx>
            <c:rich>
              <a:bodyPr rot="-5400000" vert="horz"/>
              <a:lstStyle/>
              <a:p>
                <a:pPr>
                  <a:defRPr b="0"/>
                </a:pPr>
                <a:r>
                  <a:rPr lang="en-US" b="0"/>
                  <a:t>Mean credibility (1-5) </a:t>
                </a:r>
              </a:p>
            </c:rich>
          </c:tx>
          <c:layout>
            <c:manualLayout>
              <c:xMode val="edge"/>
              <c:yMode val="edge"/>
              <c:x val="5.0269330081434603E-2"/>
              <c:y val="0.344553486398265"/>
            </c:manualLayout>
          </c:layout>
          <c:overlay val="0"/>
          <c:spPr>
            <a:noFill/>
            <a:ln>
              <a:noFill/>
            </a:ln>
            <a:effectLst/>
          </c:spPr>
        </c:title>
        <c:numFmt formatCode="0" sourceLinked="0"/>
        <c:majorTickMark val="out"/>
        <c:minorTickMark val="none"/>
        <c:tickLblPos val="nextTo"/>
        <c:spPr>
          <a:noFill/>
          <a:ln>
            <a:solidFill>
              <a:sysClr val="window" lastClr="FFFFFF">
                <a:lumMod val="50000"/>
              </a:sysClr>
            </a:solidFill>
          </a:ln>
          <a:effectLst/>
        </c:spPr>
        <c:txPr>
          <a:bodyPr rot="-60000000" vert="horz"/>
          <a:lstStyle/>
          <a:p>
            <a:pPr>
              <a:defRPr/>
            </a:pPr>
            <a:endParaRPr lang="en-US"/>
          </a:p>
        </c:txPr>
        <c:crossAx val="332321512"/>
        <c:crosses val="autoZero"/>
        <c:crossBetween val="between"/>
        <c:majorUnit val="1"/>
      </c:valAx>
      <c:valAx>
        <c:axId val="333587168"/>
        <c:scaling>
          <c:orientation val="minMax"/>
          <c:min val="1"/>
        </c:scaling>
        <c:delete val="0"/>
        <c:axPos val="r"/>
        <c:title>
          <c:tx>
            <c:rich>
              <a:bodyPr rot="-5400000" vert="horz"/>
              <a:lstStyle/>
              <a:p>
                <a:pPr>
                  <a:defRPr b="0"/>
                </a:pPr>
                <a:r>
                  <a:rPr lang="en-US" b="0"/>
                  <a:t>Mean convincingness (1-7)</a:t>
                </a:r>
              </a:p>
            </c:rich>
          </c:tx>
          <c:layout/>
          <c:overlay val="0"/>
        </c:title>
        <c:numFmt formatCode="0" sourceLinked="0"/>
        <c:majorTickMark val="out"/>
        <c:minorTickMark val="none"/>
        <c:tickLblPos val="nextTo"/>
        <c:crossAx val="333587560"/>
        <c:crosses val="max"/>
        <c:crossBetween val="between"/>
      </c:valAx>
      <c:catAx>
        <c:axId val="333587560"/>
        <c:scaling>
          <c:orientation val="minMax"/>
        </c:scaling>
        <c:delete val="1"/>
        <c:axPos val="b"/>
        <c:numFmt formatCode="General" sourceLinked="1"/>
        <c:majorTickMark val="out"/>
        <c:minorTickMark val="none"/>
        <c:tickLblPos val="nextTo"/>
        <c:crossAx val="333587168"/>
        <c:crosses val="autoZero"/>
        <c:auto val="1"/>
        <c:lblAlgn val="ctr"/>
        <c:lblOffset val="100"/>
        <c:noMultiLvlLbl val="0"/>
      </c:catAx>
      <c:spPr>
        <a:noFill/>
        <a:ln>
          <a:noFill/>
        </a:ln>
        <a:effectLst/>
      </c:spPr>
    </c:plotArea>
    <c:legend>
      <c:legendPos val="b"/>
      <c:layout>
        <c:manualLayout>
          <c:xMode val="edge"/>
          <c:yMode val="edge"/>
          <c:x val="0.12667325209472299"/>
          <c:y val="2.09601219202438E-2"/>
          <c:w val="0.799034270535109"/>
          <c:h val="7.5814071628143201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1632835668269"/>
          <c:y val="0.18181818181818199"/>
          <c:w val="0.80809796502709896"/>
          <c:h val="0.662980717609162"/>
        </c:manualLayout>
      </c:layout>
      <c:barChart>
        <c:barDir val="col"/>
        <c:grouping val="clustered"/>
        <c:varyColors val="0"/>
        <c:ser>
          <c:idx val="0"/>
          <c:order val="0"/>
          <c:tx>
            <c:strRef>
              <c:f>VerdFC!$B$1</c:f>
              <c:strCache>
                <c:ptCount val="1"/>
                <c:pt idx="0">
                  <c:v>Guilty tendency evidence trial</c:v>
                </c:pt>
              </c:strCache>
            </c:strRef>
          </c:tx>
          <c:spPr>
            <a:solidFill>
              <a:srgbClr val="AB150C"/>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VerdFC!$A$2:$A$7</c:f>
              <c:strCache>
                <c:ptCount val="6"/>
                <c:pt idx="0">
                  <c:v>Weak Npen</c:v>
                </c:pt>
                <c:pt idx="1">
                  <c:v>Mod Npen</c:v>
                </c:pt>
                <c:pt idx="2">
                  <c:v>Mod Pen</c:v>
                </c:pt>
                <c:pt idx="3">
                  <c:v>Strong Npen</c:v>
                </c:pt>
                <c:pt idx="4">
                  <c:v>Strong Npen</c:v>
                </c:pt>
                <c:pt idx="5">
                  <c:v>Strong Pen</c:v>
                </c:pt>
              </c:strCache>
            </c:strRef>
          </c:cat>
          <c:val>
            <c:numRef>
              <c:f>VerdFC!$B$2:$B$7</c:f>
              <c:numCache>
                <c:formatCode>0.0</c:formatCode>
                <c:ptCount val="6"/>
                <c:pt idx="1">
                  <c:v>58.8</c:v>
                </c:pt>
                <c:pt idx="2">
                  <c:v>58.8</c:v>
                </c:pt>
              </c:numCache>
            </c:numRef>
          </c:val>
        </c:ser>
        <c:ser>
          <c:idx val="1"/>
          <c:order val="1"/>
          <c:tx>
            <c:strRef>
              <c:f>VerdFC!$C$1</c:f>
              <c:strCache>
                <c:ptCount val="1"/>
                <c:pt idx="0">
                  <c:v>Guilty joint trial</c:v>
                </c:pt>
              </c:strCache>
            </c:strRef>
          </c:tx>
          <c:spPr>
            <a:solidFill>
              <a:srgbClr val="E29C9A"/>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VerdFC!$A$2:$A$7</c:f>
              <c:strCache>
                <c:ptCount val="6"/>
                <c:pt idx="0">
                  <c:v>Weak Npen</c:v>
                </c:pt>
                <c:pt idx="1">
                  <c:v>Mod Npen</c:v>
                </c:pt>
                <c:pt idx="2">
                  <c:v>Mod Pen</c:v>
                </c:pt>
                <c:pt idx="3">
                  <c:v>Strong Npen</c:v>
                </c:pt>
                <c:pt idx="4">
                  <c:v>Strong Npen</c:v>
                </c:pt>
                <c:pt idx="5">
                  <c:v>Strong Pen</c:v>
                </c:pt>
              </c:strCache>
            </c:strRef>
          </c:cat>
          <c:val>
            <c:numRef>
              <c:f>VerdFC!$C$2:$C$7</c:f>
              <c:numCache>
                <c:formatCode>0.0</c:formatCode>
                <c:ptCount val="6"/>
                <c:pt idx="0">
                  <c:v>25</c:v>
                </c:pt>
                <c:pt idx="1">
                  <c:v>87.5</c:v>
                </c:pt>
                <c:pt idx="2">
                  <c:v>75</c:v>
                </c:pt>
                <c:pt idx="3">
                  <c:v>93.8</c:v>
                </c:pt>
                <c:pt idx="4">
                  <c:v>100</c:v>
                </c:pt>
                <c:pt idx="5">
                  <c:v>75</c:v>
                </c:pt>
              </c:numCache>
            </c:numRef>
          </c:val>
        </c:ser>
        <c:dLbls>
          <c:showLegendKey val="0"/>
          <c:showVal val="1"/>
          <c:showCatName val="0"/>
          <c:showSerName val="0"/>
          <c:showPercent val="0"/>
          <c:showBubbleSize val="0"/>
        </c:dLbls>
        <c:gapWidth val="150"/>
        <c:axId val="281422168"/>
        <c:axId val="281422560"/>
      </c:barChart>
      <c:lineChart>
        <c:grouping val="standard"/>
        <c:varyColors val="0"/>
        <c:ser>
          <c:idx val="2"/>
          <c:order val="2"/>
          <c:tx>
            <c:strRef>
              <c:f>VerdFC!$D$1</c:f>
              <c:strCache>
                <c:ptCount val="1"/>
                <c:pt idx="0">
                  <c:v>Factual culpability tendency evidence trial</c:v>
                </c:pt>
              </c:strCache>
            </c:strRef>
          </c:tx>
          <c:spPr>
            <a:ln>
              <a:solidFill>
                <a:schemeClr val="accent1"/>
              </a:solidFill>
            </a:ln>
          </c:spPr>
          <c:marker>
            <c:symbol val="triangle"/>
            <c:size val="9"/>
            <c:spPr>
              <a:solidFill>
                <a:schemeClr val="accent1"/>
              </a:solidFill>
              <a:ln>
                <a:solidFill>
                  <a:schemeClr val="accent1"/>
                </a:solidFill>
              </a:ln>
            </c:spPr>
          </c:marker>
          <c:dLbls>
            <c:delete val="1"/>
          </c:dLbls>
          <c:cat>
            <c:strRef>
              <c:f>VerdFC!$A$2:$A$7</c:f>
              <c:strCache>
                <c:ptCount val="6"/>
                <c:pt idx="0">
                  <c:v>Weak Npen</c:v>
                </c:pt>
                <c:pt idx="1">
                  <c:v>Mod Npen</c:v>
                </c:pt>
                <c:pt idx="2">
                  <c:v>Mod Pen</c:v>
                </c:pt>
                <c:pt idx="3">
                  <c:v>Strong Npen</c:v>
                </c:pt>
                <c:pt idx="4">
                  <c:v>Strong Npen</c:v>
                </c:pt>
                <c:pt idx="5">
                  <c:v>Strong Pen</c:v>
                </c:pt>
              </c:strCache>
            </c:strRef>
          </c:cat>
          <c:val>
            <c:numRef>
              <c:f>VerdFC!$D$2:$D$7</c:f>
              <c:numCache>
                <c:formatCode>0.0</c:formatCode>
                <c:ptCount val="6"/>
                <c:pt idx="0">
                  <c:v>5.55</c:v>
                </c:pt>
                <c:pt idx="1">
                  <c:v>5.84</c:v>
                </c:pt>
                <c:pt idx="2">
                  <c:v>5.64</c:v>
                </c:pt>
                <c:pt idx="3">
                  <c:v>5.8</c:v>
                </c:pt>
                <c:pt idx="4">
                  <c:v>5.79</c:v>
                </c:pt>
                <c:pt idx="5">
                  <c:v>5.62</c:v>
                </c:pt>
              </c:numCache>
            </c:numRef>
          </c:val>
          <c:smooth val="0"/>
        </c:ser>
        <c:ser>
          <c:idx val="3"/>
          <c:order val="3"/>
          <c:tx>
            <c:strRef>
              <c:f>VerdFC!$E$1</c:f>
              <c:strCache>
                <c:ptCount val="1"/>
                <c:pt idx="0">
                  <c:v>Factual culpability joint trial</c:v>
                </c:pt>
              </c:strCache>
            </c:strRef>
          </c:tx>
          <c:spPr>
            <a:ln>
              <a:solidFill>
                <a:srgbClr val="4F81BD">
                  <a:lumMod val="60000"/>
                  <a:lumOff val="40000"/>
                </a:srgbClr>
              </a:solidFill>
            </a:ln>
          </c:spPr>
          <c:marker>
            <c:symbol val="x"/>
            <c:size val="9"/>
            <c:spPr>
              <a:solidFill>
                <a:srgbClr val="4F81BD">
                  <a:lumMod val="60000"/>
                  <a:lumOff val="40000"/>
                </a:srgbClr>
              </a:solidFill>
              <a:ln>
                <a:solidFill>
                  <a:srgbClr val="4F81BD">
                    <a:lumMod val="60000"/>
                    <a:lumOff val="40000"/>
                  </a:srgbClr>
                </a:solidFill>
              </a:ln>
            </c:spPr>
          </c:marker>
          <c:dLbls>
            <c:delete val="1"/>
          </c:dLbls>
          <c:cat>
            <c:strRef>
              <c:f>VerdFC!$A$2:$A$7</c:f>
              <c:strCache>
                <c:ptCount val="6"/>
                <c:pt idx="0">
                  <c:v>Weak Npen</c:v>
                </c:pt>
                <c:pt idx="1">
                  <c:v>Mod Npen</c:v>
                </c:pt>
                <c:pt idx="2">
                  <c:v>Mod Pen</c:v>
                </c:pt>
                <c:pt idx="3">
                  <c:v>Strong Npen</c:v>
                </c:pt>
                <c:pt idx="4">
                  <c:v>Strong Npen</c:v>
                </c:pt>
                <c:pt idx="5">
                  <c:v>Strong Pen</c:v>
                </c:pt>
              </c:strCache>
            </c:strRef>
          </c:cat>
          <c:val>
            <c:numRef>
              <c:f>VerdFC!$E$2:$E$7</c:f>
              <c:numCache>
                <c:formatCode>0.0</c:formatCode>
                <c:ptCount val="6"/>
                <c:pt idx="0">
                  <c:v>5.4</c:v>
                </c:pt>
                <c:pt idx="1">
                  <c:v>6.2</c:v>
                </c:pt>
                <c:pt idx="2">
                  <c:v>6.03</c:v>
                </c:pt>
                <c:pt idx="3">
                  <c:v>6.25</c:v>
                </c:pt>
                <c:pt idx="4">
                  <c:v>6.25</c:v>
                </c:pt>
                <c:pt idx="5">
                  <c:v>6.03</c:v>
                </c:pt>
              </c:numCache>
            </c:numRef>
          </c:val>
          <c:smooth val="0"/>
        </c:ser>
        <c:dLbls>
          <c:showLegendKey val="0"/>
          <c:showVal val="1"/>
          <c:showCatName val="0"/>
          <c:showSerName val="0"/>
          <c:showPercent val="0"/>
          <c:showBubbleSize val="0"/>
        </c:dLbls>
        <c:marker val="1"/>
        <c:smooth val="0"/>
        <c:axId val="281423344"/>
        <c:axId val="281422952"/>
      </c:lineChart>
      <c:catAx>
        <c:axId val="281422168"/>
        <c:scaling>
          <c:orientation val="minMax"/>
        </c:scaling>
        <c:delete val="0"/>
        <c:axPos val="b"/>
        <c:numFmt formatCode="General" sourceLinked="0"/>
        <c:majorTickMark val="out"/>
        <c:minorTickMark val="none"/>
        <c:tickLblPos val="nextTo"/>
        <c:crossAx val="281422560"/>
        <c:crosses val="autoZero"/>
        <c:auto val="1"/>
        <c:lblAlgn val="ctr"/>
        <c:lblOffset val="100"/>
        <c:noMultiLvlLbl val="0"/>
      </c:catAx>
      <c:valAx>
        <c:axId val="281422560"/>
        <c:scaling>
          <c:orientation val="minMax"/>
          <c:max val="100"/>
        </c:scaling>
        <c:delete val="0"/>
        <c:axPos val="l"/>
        <c:title>
          <c:tx>
            <c:rich>
              <a:bodyPr rot="-5400000" vert="horz"/>
              <a:lstStyle/>
              <a:p>
                <a:pPr>
                  <a:defRPr b="0"/>
                </a:pPr>
                <a:r>
                  <a:rPr lang="en-US" b="0"/>
                  <a:t>Mean convictions (%)</a:t>
                </a:r>
              </a:p>
            </c:rich>
          </c:tx>
          <c:layout/>
          <c:overlay val="0"/>
        </c:title>
        <c:numFmt formatCode="0" sourceLinked="0"/>
        <c:majorTickMark val="out"/>
        <c:minorTickMark val="none"/>
        <c:tickLblPos val="nextTo"/>
        <c:crossAx val="281422168"/>
        <c:crosses val="autoZero"/>
        <c:crossBetween val="between"/>
      </c:valAx>
      <c:valAx>
        <c:axId val="281422952"/>
        <c:scaling>
          <c:orientation val="minMax"/>
          <c:max val="7"/>
          <c:min val="1"/>
        </c:scaling>
        <c:delete val="0"/>
        <c:axPos val="r"/>
        <c:title>
          <c:tx>
            <c:rich>
              <a:bodyPr rot="-5400000" vert="horz"/>
              <a:lstStyle/>
              <a:p>
                <a:pPr>
                  <a:defRPr b="0"/>
                </a:pPr>
                <a:r>
                  <a:rPr lang="en-US" b="0"/>
                  <a:t>Mean factual culpability (1-7)</a:t>
                </a:r>
              </a:p>
            </c:rich>
          </c:tx>
          <c:layout/>
          <c:overlay val="0"/>
        </c:title>
        <c:numFmt formatCode="0" sourceLinked="0"/>
        <c:majorTickMark val="out"/>
        <c:minorTickMark val="none"/>
        <c:tickLblPos val="nextTo"/>
        <c:crossAx val="281423344"/>
        <c:crosses val="max"/>
        <c:crossBetween val="between"/>
      </c:valAx>
      <c:catAx>
        <c:axId val="281423344"/>
        <c:scaling>
          <c:orientation val="minMax"/>
        </c:scaling>
        <c:delete val="1"/>
        <c:axPos val="b"/>
        <c:numFmt formatCode="General" sourceLinked="1"/>
        <c:majorTickMark val="out"/>
        <c:minorTickMark val="none"/>
        <c:tickLblPos val="nextTo"/>
        <c:crossAx val="281422952"/>
        <c:crosses val="autoZero"/>
        <c:auto val="1"/>
        <c:lblAlgn val="ctr"/>
        <c:lblOffset val="100"/>
        <c:noMultiLvlLbl val="0"/>
      </c:catAx>
    </c:plotArea>
    <c:legend>
      <c:legendPos val="b"/>
      <c:layout>
        <c:manualLayout>
          <c:xMode val="edge"/>
          <c:yMode val="edge"/>
          <c:x val="9.4235124512935045E-2"/>
          <c:y val="2.9714858178772108E-2"/>
          <c:w val="0.83588733065542897"/>
          <c:h val="0.11450071581961301"/>
        </c:manualLayout>
      </c:layout>
      <c:overlay val="0"/>
    </c:legend>
    <c:plotVisOnly val="1"/>
    <c:dispBlanksAs val="gap"/>
    <c:showDLblsOverMax val="0"/>
  </c:chart>
  <c:txPr>
    <a:bodyPr/>
    <a:lstStyle/>
    <a:p>
      <a:pPr>
        <a:defRPr sz="1400">
          <a:latin typeface="Times New Roman"/>
          <a:cs typeface="Times New Roman"/>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238480351021001"/>
          <c:y val="0.17763398967623101"/>
          <c:w val="0.71210311010359295"/>
          <c:h val="0.63731737219610396"/>
        </c:manualLayout>
      </c:layout>
      <c:barChart>
        <c:barDir val="col"/>
        <c:grouping val="clustered"/>
        <c:varyColors val="0"/>
        <c:ser>
          <c:idx val="0"/>
          <c:order val="0"/>
          <c:tx>
            <c:strRef>
              <c:f>FC!$B$1</c:f>
              <c:strCache>
                <c:ptCount val="1"/>
                <c:pt idx="0">
                  <c:v>Guilty Nonpen</c:v>
                </c:pt>
              </c:strCache>
            </c:strRef>
          </c:tx>
          <c:spPr>
            <a:solidFill>
              <a:schemeClr val="accent2">
                <a:lumMod val="40000"/>
                <a:lumOff val="60000"/>
              </a:schemeClr>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FC!$A$2:$A$5</c:f>
              <c:strCache>
                <c:ptCount val="4"/>
                <c:pt idx="0">
                  <c:v>Separate trial</c:v>
                </c:pt>
                <c:pt idx="1">
                  <c:v>Relationship evidence trial</c:v>
                </c:pt>
                <c:pt idx="2">
                  <c:v>Tendency                       evidence trial</c:v>
                </c:pt>
                <c:pt idx="3">
                  <c:v>Joint trial</c:v>
                </c:pt>
              </c:strCache>
            </c:strRef>
          </c:cat>
          <c:val>
            <c:numRef>
              <c:f>FC!$B$2:$B$5</c:f>
              <c:numCache>
                <c:formatCode>0.0</c:formatCode>
                <c:ptCount val="4"/>
                <c:pt idx="0">
                  <c:v>11</c:v>
                </c:pt>
                <c:pt idx="1">
                  <c:v>8</c:v>
                </c:pt>
                <c:pt idx="2">
                  <c:v>63</c:v>
                </c:pt>
                <c:pt idx="3">
                  <c:v>100</c:v>
                </c:pt>
              </c:numCache>
            </c:numRef>
          </c:val>
        </c:ser>
        <c:ser>
          <c:idx val="1"/>
          <c:order val="1"/>
          <c:tx>
            <c:strRef>
              <c:f>FC!$C$1</c:f>
              <c:strCache>
                <c:ptCount val="1"/>
                <c:pt idx="0">
                  <c:v>Guilty Pen</c:v>
                </c:pt>
              </c:strCache>
            </c:strRef>
          </c:tx>
          <c:spPr>
            <a:solidFill>
              <a:srgbClr val="C00000"/>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FC!$A$2:$A$5</c:f>
              <c:strCache>
                <c:ptCount val="4"/>
                <c:pt idx="0">
                  <c:v>Separate trial</c:v>
                </c:pt>
                <c:pt idx="1">
                  <c:v>Relationship evidence trial</c:v>
                </c:pt>
                <c:pt idx="2">
                  <c:v>Tendency                       evidence trial</c:v>
                </c:pt>
                <c:pt idx="3">
                  <c:v>Joint trial</c:v>
                </c:pt>
              </c:strCache>
            </c:strRef>
          </c:cat>
          <c:val>
            <c:numRef>
              <c:f>FC!$C$2:$C$5</c:f>
              <c:numCache>
                <c:formatCode>0</c:formatCode>
                <c:ptCount val="4"/>
                <c:pt idx="0">
                  <c:v>0</c:v>
                </c:pt>
                <c:pt idx="1">
                  <c:v>0</c:v>
                </c:pt>
                <c:pt idx="2">
                  <c:v>63</c:v>
                </c:pt>
                <c:pt idx="3">
                  <c:v>75</c:v>
                </c:pt>
              </c:numCache>
            </c:numRef>
          </c:val>
        </c:ser>
        <c:dLbls>
          <c:showLegendKey val="0"/>
          <c:showVal val="0"/>
          <c:showCatName val="0"/>
          <c:showSerName val="0"/>
          <c:showPercent val="0"/>
          <c:showBubbleSize val="0"/>
        </c:dLbls>
        <c:gapWidth val="150"/>
        <c:axId val="333588344"/>
        <c:axId val="333588736"/>
      </c:barChart>
      <c:lineChart>
        <c:grouping val="standard"/>
        <c:varyColors val="0"/>
        <c:ser>
          <c:idx val="2"/>
          <c:order val="2"/>
          <c:tx>
            <c:strRef>
              <c:f>FC!$D$1</c:f>
              <c:strCache>
                <c:ptCount val="1"/>
                <c:pt idx="0">
                  <c:v>Factual culpability Npen</c:v>
                </c:pt>
              </c:strCache>
            </c:strRef>
          </c:tx>
          <c:spPr>
            <a:ln>
              <a:solidFill>
                <a:srgbClr val="00B0F0"/>
              </a:solidFill>
            </a:ln>
          </c:spPr>
          <c:marker>
            <c:spPr>
              <a:solidFill>
                <a:srgbClr val="00B0F0"/>
              </a:solidFill>
              <a:ln>
                <a:solidFill>
                  <a:srgbClr val="00B0F0"/>
                </a:solidFill>
              </a:ln>
            </c:spPr>
          </c:marker>
          <c:cat>
            <c:strRef>
              <c:f>FC!$A$2:$A$5</c:f>
              <c:strCache>
                <c:ptCount val="4"/>
                <c:pt idx="0">
                  <c:v>Separate trial</c:v>
                </c:pt>
                <c:pt idx="1">
                  <c:v>Relationship evidence trial</c:v>
                </c:pt>
                <c:pt idx="2">
                  <c:v>Tendency                       evidence trial</c:v>
                </c:pt>
                <c:pt idx="3">
                  <c:v>Joint trial</c:v>
                </c:pt>
              </c:strCache>
            </c:strRef>
          </c:cat>
          <c:val>
            <c:numRef>
              <c:f>FC!$D$2:$D$5</c:f>
              <c:numCache>
                <c:formatCode>0</c:formatCode>
                <c:ptCount val="4"/>
                <c:pt idx="0">
                  <c:v>4.4000000000000004</c:v>
                </c:pt>
                <c:pt idx="1">
                  <c:v>4.9000000000000004</c:v>
                </c:pt>
                <c:pt idx="2">
                  <c:v>5.9</c:v>
                </c:pt>
                <c:pt idx="3">
                  <c:v>6.3</c:v>
                </c:pt>
              </c:numCache>
            </c:numRef>
          </c:val>
          <c:smooth val="0"/>
        </c:ser>
        <c:ser>
          <c:idx val="3"/>
          <c:order val="3"/>
          <c:tx>
            <c:strRef>
              <c:f>FC!$E$1</c:f>
              <c:strCache>
                <c:ptCount val="1"/>
                <c:pt idx="0">
                  <c:v>Factual culpability Pen</c:v>
                </c:pt>
              </c:strCache>
            </c:strRef>
          </c:tx>
          <c:spPr>
            <a:ln>
              <a:solidFill>
                <a:srgbClr val="0070C0"/>
              </a:solidFill>
            </a:ln>
          </c:spPr>
          <c:marker>
            <c:spPr>
              <a:solidFill>
                <a:srgbClr val="0070C0"/>
              </a:solidFill>
              <a:ln>
                <a:solidFill>
                  <a:srgbClr val="0070C0"/>
                </a:solidFill>
              </a:ln>
            </c:spPr>
          </c:marker>
          <c:cat>
            <c:strRef>
              <c:f>FC!$A$2:$A$5</c:f>
              <c:strCache>
                <c:ptCount val="4"/>
                <c:pt idx="0">
                  <c:v>Separate trial</c:v>
                </c:pt>
                <c:pt idx="1">
                  <c:v>Relationship evidence trial</c:v>
                </c:pt>
                <c:pt idx="2">
                  <c:v>Tendency                       evidence trial</c:v>
                </c:pt>
                <c:pt idx="3">
                  <c:v>Joint trial</c:v>
                </c:pt>
              </c:strCache>
            </c:strRef>
          </c:cat>
          <c:val>
            <c:numRef>
              <c:f>FC!$E$2:$E$5</c:f>
              <c:numCache>
                <c:formatCode>0</c:formatCode>
                <c:ptCount val="4"/>
                <c:pt idx="0">
                  <c:v>4.0999999999999996</c:v>
                </c:pt>
                <c:pt idx="1">
                  <c:v>4.8</c:v>
                </c:pt>
                <c:pt idx="2">
                  <c:v>5.6</c:v>
                </c:pt>
                <c:pt idx="3">
                  <c:v>6</c:v>
                </c:pt>
              </c:numCache>
            </c:numRef>
          </c:val>
          <c:smooth val="0"/>
        </c:ser>
        <c:dLbls>
          <c:showLegendKey val="0"/>
          <c:showVal val="0"/>
          <c:showCatName val="0"/>
          <c:showSerName val="0"/>
          <c:showPercent val="0"/>
          <c:showBubbleSize val="0"/>
        </c:dLbls>
        <c:marker val="1"/>
        <c:smooth val="0"/>
        <c:axId val="338271952"/>
        <c:axId val="338271560"/>
      </c:lineChart>
      <c:catAx>
        <c:axId val="333588344"/>
        <c:scaling>
          <c:orientation val="minMax"/>
        </c:scaling>
        <c:delete val="0"/>
        <c:axPos val="b"/>
        <c:title>
          <c:tx>
            <c:rich>
              <a:bodyPr/>
              <a:lstStyle/>
              <a:p>
                <a:pPr>
                  <a:defRPr/>
                </a:pPr>
                <a:r>
                  <a:rPr lang="en-AU" dirty="0"/>
                  <a:t>Convictions and culpability for non-penetrative and penetrative counts </a:t>
                </a:r>
              </a:p>
            </c:rich>
          </c:tx>
          <c:layout>
            <c:manualLayout>
              <c:xMode val="edge"/>
              <c:yMode val="edge"/>
              <c:x val="9.528593908673251E-2"/>
              <c:y val="0.92506537199691008"/>
            </c:manualLayout>
          </c:layout>
          <c:overlay val="0"/>
        </c:title>
        <c:numFmt formatCode="General" sourceLinked="0"/>
        <c:majorTickMark val="out"/>
        <c:minorTickMark val="none"/>
        <c:tickLblPos val="nextTo"/>
        <c:crossAx val="333588736"/>
        <c:crosses val="autoZero"/>
        <c:auto val="1"/>
        <c:lblAlgn val="ctr"/>
        <c:lblOffset val="100"/>
        <c:noMultiLvlLbl val="0"/>
      </c:catAx>
      <c:valAx>
        <c:axId val="333588736"/>
        <c:scaling>
          <c:orientation val="minMax"/>
          <c:max val="100"/>
        </c:scaling>
        <c:delete val="0"/>
        <c:axPos val="l"/>
        <c:title>
          <c:tx>
            <c:rich>
              <a:bodyPr rot="-5400000" vert="horz"/>
              <a:lstStyle/>
              <a:p>
                <a:pPr>
                  <a:defRPr b="0"/>
                </a:pPr>
                <a:r>
                  <a:rPr lang="en-US" b="0"/>
                  <a:t>Conviction (%)</a:t>
                </a:r>
              </a:p>
            </c:rich>
          </c:tx>
          <c:layout/>
          <c:overlay val="0"/>
        </c:title>
        <c:numFmt formatCode="0" sourceLinked="0"/>
        <c:majorTickMark val="out"/>
        <c:minorTickMark val="none"/>
        <c:tickLblPos val="nextTo"/>
        <c:crossAx val="333588344"/>
        <c:crosses val="autoZero"/>
        <c:crossBetween val="between"/>
      </c:valAx>
      <c:valAx>
        <c:axId val="338271560"/>
        <c:scaling>
          <c:orientation val="minMax"/>
          <c:min val="1"/>
        </c:scaling>
        <c:delete val="0"/>
        <c:axPos val="r"/>
        <c:title>
          <c:tx>
            <c:rich>
              <a:bodyPr rot="-5400000" vert="horz"/>
              <a:lstStyle/>
              <a:p>
                <a:pPr>
                  <a:defRPr b="0"/>
                </a:pPr>
                <a:r>
                  <a:rPr lang="en-US" b="0" dirty="0"/>
                  <a:t>Mean factual </a:t>
                </a:r>
                <a:r>
                  <a:rPr lang="en-US" b="0" dirty="0" smtClean="0"/>
                  <a:t>culpability (1-7)</a:t>
                </a:r>
                <a:endParaRPr lang="en-US" b="0" dirty="0"/>
              </a:p>
            </c:rich>
          </c:tx>
          <c:layout/>
          <c:overlay val="0"/>
        </c:title>
        <c:numFmt formatCode="0" sourceLinked="1"/>
        <c:majorTickMark val="out"/>
        <c:minorTickMark val="none"/>
        <c:tickLblPos val="nextTo"/>
        <c:crossAx val="338271952"/>
        <c:crosses val="max"/>
        <c:crossBetween val="between"/>
      </c:valAx>
      <c:catAx>
        <c:axId val="338271952"/>
        <c:scaling>
          <c:orientation val="minMax"/>
        </c:scaling>
        <c:delete val="1"/>
        <c:axPos val="b"/>
        <c:numFmt formatCode="General" sourceLinked="1"/>
        <c:majorTickMark val="out"/>
        <c:minorTickMark val="none"/>
        <c:tickLblPos val="nextTo"/>
        <c:crossAx val="338271560"/>
        <c:crosses val="autoZero"/>
        <c:auto val="1"/>
        <c:lblAlgn val="ctr"/>
        <c:lblOffset val="100"/>
        <c:noMultiLvlLbl val="0"/>
      </c:catAx>
    </c:plotArea>
    <c:legend>
      <c:legendPos val="b"/>
      <c:layout>
        <c:manualLayout>
          <c:xMode val="edge"/>
          <c:yMode val="edge"/>
          <c:x val="0.101577510598456"/>
          <c:y val="1.7767989551504099E-3"/>
          <c:w val="0.61325541053309895"/>
          <c:h val="0.147260000630417"/>
        </c:manualLayout>
      </c:layout>
      <c:overlay val="0"/>
    </c:legend>
    <c:plotVisOnly val="1"/>
    <c:dispBlanksAs val="gap"/>
    <c:showDLblsOverMax val="0"/>
  </c:chart>
  <c:spPr>
    <a:ln>
      <a:noFill/>
    </a:ln>
  </c:spPr>
  <c:txPr>
    <a:bodyPr/>
    <a:lstStyle/>
    <a:p>
      <a:pPr>
        <a:defRPr sz="1400">
          <a:latin typeface="Times New Roman"/>
          <a:cs typeface="Times New Roman"/>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BRD!$B$1</c:f>
              <c:strCache>
                <c:ptCount val="1"/>
                <c:pt idx="0">
                  <c:v>BRD</c:v>
                </c:pt>
              </c:strCache>
            </c:strRef>
          </c:tx>
          <c:invertIfNegative val="0"/>
          <c:dLbls>
            <c:dLbl>
              <c:idx val="0"/>
              <c:layout/>
              <c:tx>
                <c:rich>
                  <a:bodyPr/>
                  <a:lstStyle/>
                  <a:p>
                    <a:r>
                      <a:rPr lang="en-US" dirty="0" smtClean="0"/>
                      <a:t>85.2*</a:t>
                    </a:r>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87.9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90.1</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3"/>
              <c:layout/>
              <c:tx>
                <c:rich>
                  <a:bodyPr/>
                  <a:lstStyle/>
                  <a:p>
                    <a:r>
                      <a:rPr lang="en-US" dirty="0" smtClean="0"/>
                      <a:t>92.1*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BRD!$A$2:$A$5</c:f>
              <c:strCache>
                <c:ptCount val="4"/>
                <c:pt idx="0">
                  <c:v>Separate trial</c:v>
                </c:pt>
                <c:pt idx="1">
                  <c:v>Relationship                       evidence trial</c:v>
                </c:pt>
                <c:pt idx="2">
                  <c:v>Tendency                  evidence trial</c:v>
                </c:pt>
                <c:pt idx="3">
                  <c:v>Joint trial</c:v>
                </c:pt>
              </c:strCache>
            </c:strRef>
          </c:cat>
          <c:val>
            <c:numRef>
              <c:f>BRD!$B$2:$B$5</c:f>
              <c:numCache>
                <c:formatCode>General</c:formatCode>
                <c:ptCount val="4"/>
                <c:pt idx="0">
                  <c:v>85.2</c:v>
                </c:pt>
                <c:pt idx="1">
                  <c:v>87.99</c:v>
                </c:pt>
                <c:pt idx="2">
                  <c:v>90.14</c:v>
                </c:pt>
                <c:pt idx="3">
                  <c:v>92.11</c:v>
                </c:pt>
              </c:numCache>
            </c:numRef>
          </c:val>
        </c:ser>
        <c:dLbls>
          <c:showLegendKey val="0"/>
          <c:showVal val="0"/>
          <c:showCatName val="0"/>
          <c:showSerName val="0"/>
          <c:showPercent val="0"/>
          <c:showBubbleSize val="0"/>
        </c:dLbls>
        <c:gapWidth val="150"/>
        <c:axId val="338272736"/>
        <c:axId val="338273128"/>
      </c:barChart>
      <c:catAx>
        <c:axId val="338272736"/>
        <c:scaling>
          <c:orientation val="minMax"/>
        </c:scaling>
        <c:delete val="0"/>
        <c:axPos val="b"/>
        <c:title>
          <c:tx>
            <c:rich>
              <a:bodyPr/>
              <a:lstStyle/>
              <a:p>
                <a:pPr>
                  <a:defRPr/>
                </a:pPr>
                <a:r>
                  <a:rPr lang="en-AU" dirty="0"/>
                  <a:t>What number 0-100% represents "beyond reasonable doubt’?</a:t>
                </a:r>
              </a:p>
            </c:rich>
          </c:tx>
          <c:layout>
            <c:manualLayout>
              <c:xMode val="edge"/>
              <c:yMode val="edge"/>
              <c:x val="0.17028389728995"/>
              <c:y val="0.94722466415685902"/>
            </c:manualLayout>
          </c:layout>
          <c:overlay val="0"/>
        </c:title>
        <c:numFmt formatCode="General" sourceLinked="0"/>
        <c:majorTickMark val="out"/>
        <c:minorTickMark val="none"/>
        <c:tickLblPos val="nextTo"/>
        <c:crossAx val="338273128"/>
        <c:crosses val="autoZero"/>
        <c:auto val="1"/>
        <c:lblAlgn val="ctr"/>
        <c:lblOffset val="100"/>
        <c:noMultiLvlLbl val="0"/>
      </c:catAx>
      <c:valAx>
        <c:axId val="338273128"/>
        <c:scaling>
          <c:orientation val="minMax"/>
          <c:max val="100"/>
          <c:min val="50"/>
        </c:scaling>
        <c:delete val="0"/>
        <c:axPos val="l"/>
        <c:title>
          <c:tx>
            <c:rich>
              <a:bodyPr rot="-5400000" vert="horz"/>
              <a:lstStyle/>
              <a:p>
                <a:pPr>
                  <a:defRPr/>
                </a:pPr>
                <a:r>
                  <a:rPr lang="en-US" b="0" dirty="0"/>
                  <a:t>Mean threshold beyond reasonable </a:t>
                </a:r>
                <a:r>
                  <a:rPr lang="en-US" b="0" dirty="0" smtClean="0"/>
                  <a:t>doubt (%)</a:t>
                </a:r>
                <a:endParaRPr lang="en-US" b="0" dirty="0"/>
              </a:p>
            </c:rich>
          </c:tx>
          <c:layout>
            <c:manualLayout>
              <c:xMode val="edge"/>
              <c:yMode val="edge"/>
              <c:x val="9.2337187728523291E-3"/>
              <c:y val="0.11800492252111"/>
            </c:manualLayout>
          </c:layout>
          <c:overlay val="0"/>
        </c:title>
        <c:numFmt formatCode="General" sourceLinked="1"/>
        <c:majorTickMark val="out"/>
        <c:minorTickMark val="none"/>
        <c:tickLblPos val="nextTo"/>
        <c:crossAx val="338272736"/>
        <c:crosses val="autoZero"/>
        <c:crossBetween val="between"/>
      </c:valAx>
    </c:plotArea>
    <c:plotVisOnly val="1"/>
    <c:dispBlanksAs val="gap"/>
    <c:showDLblsOverMax val="0"/>
  </c:chart>
  <c:spPr>
    <a:ln>
      <a:noFill/>
    </a:ln>
  </c:spPr>
  <c:txPr>
    <a:bodyPr/>
    <a:lstStyle/>
    <a:p>
      <a:pPr>
        <a:defRPr sz="1400" baseline="0">
          <a:latin typeface="Times New Roman"/>
          <a:cs typeface="Times New Roman"/>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19E86-BE16-41EF-BDD9-BB06441156B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AU"/>
        </a:p>
      </dgm:t>
    </dgm:pt>
    <dgm:pt modelId="{CDC4B88E-D402-4D7C-9BC3-38705C20EF1F}">
      <dgm:prSet phldrT="[Text]"/>
      <dgm:spPr/>
      <dgm:t>
        <a:bodyPr/>
        <a:lstStyle/>
        <a:p>
          <a:r>
            <a:rPr lang="en-AU" b="1" dirty="0" smtClean="0">
              <a:latin typeface="Cambria" panose="02040503050406030204" pitchFamily="18" charset="0"/>
            </a:rPr>
            <a:t>IS THE CONVICTION RATE SIGNIFICANTLY HIGHER IN JOINT THAN SEPARATE TRIALS?</a:t>
          </a:r>
          <a:endParaRPr lang="en-AU" b="1" dirty="0">
            <a:latin typeface="Cambria" panose="02040503050406030204" pitchFamily="18" charset="0"/>
          </a:endParaRPr>
        </a:p>
      </dgm:t>
    </dgm:pt>
    <dgm:pt modelId="{4E04EDA4-8FAF-45BE-B4F2-E28C0177C126}" type="parTrans" cxnId="{5CE36EE9-6137-4174-A25A-BC141A7772E1}">
      <dgm:prSet/>
      <dgm:spPr/>
      <dgm:t>
        <a:bodyPr/>
        <a:lstStyle/>
        <a:p>
          <a:endParaRPr lang="en-AU"/>
        </a:p>
      </dgm:t>
    </dgm:pt>
    <dgm:pt modelId="{DFE1B590-9C04-4B25-BBFF-62784F254CAC}" type="sibTrans" cxnId="{5CE36EE9-6137-4174-A25A-BC141A7772E1}">
      <dgm:prSet/>
      <dgm:spPr/>
      <dgm:t>
        <a:bodyPr/>
        <a:lstStyle/>
        <a:p>
          <a:endParaRPr lang="en-AU"/>
        </a:p>
      </dgm:t>
    </dgm:pt>
    <dgm:pt modelId="{86106D6E-D01E-4E53-B045-CBDC9294F77C}">
      <dgm:prSet phldrT="[Text]"/>
      <dgm:spPr/>
      <dgm:t>
        <a:bodyPr/>
        <a:lstStyle/>
        <a:p>
          <a:r>
            <a:rPr lang="en-AU" dirty="0" smtClean="0">
              <a:latin typeface="Cambria" panose="02040503050406030204" pitchFamily="18" charset="0"/>
            </a:rPr>
            <a:t>NO</a:t>
          </a:r>
        </a:p>
        <a:p>
          <a:r>
            <a:rPr lang="en-AU" altLang="en-US" dirty="0" smtClean="0">
              <a:latin typeface="Cambria" panose="02040503050406030204" pitchFamily="18" charset="0"/>
              <a:ea typeface="ＭＳ Ｐゴシック" panose="020B0600070205080204" pitchFamily="34" charset="-128"/>
            </a:rPr>
            <a:t>no joinder effect</a:t>
          </a:r>
          <a:endParaRPr lang="en-AU" dirty="0" smtClean="0">
            <a:latin typeface="Cambria" panose="02040503050406030204" pitchFamily="18" charset="0"/>
          </a:endParaRPr>
        </a:p>
      </dgm:t>
    </dgm:pt>
    <dgm:pt modelId="{A2872930-1BDE-4FD6-8DC7-E922B4CAAED4}" type="parTrans" cxnId="{3D10485A-FBFD-4822-8D9F-05090AAD5A40}">
      <dgm:prSet/>
      <dgm:spPr/>
      <dgm:t>
        <a:bodyPr/>
        <a:lstStyle/>
        <a:p>
          <a:endParaRPr lang="en-AU"/>
        </a:p>
      </dgm:t>
    </dgm:pt>
    <dgm:pt modelId="{BDD728C5-2F4B-4C0F-B117-D1CCC58CF8D1}" type="sibTrans" cxnId="{3D10485A-FBFD-4822-8D9F-05090AAD5A40}">
      <dgm:prSet/>
      <dgm:spPr/>
      <dgm:t>
        <a:bodyPr/>
        <a:lstStyle/>
        <a:p>
          <a:endParaRPr lang="en-AU"/>
        </a:p>
      </dgm:t>
    </dgm:pt>
    <dgm:pt modelId="{7E236C86-0D74-4E5C-8CFF-7A1F2F680C6F}">
      <dgm:prSet phldrT="[Text]"/>
      <dgm:spPr/>
      <dgm:t>
        <a:bodyPr/>
        <a:lstStyle/>
        <a:p>
          <a:r>
            <a:rPr lang="en-AU" dirty="0" smtClean="0">
              <a:latin typeface="Cambria" panose="02040503050406030204" pitchFamily="18" charset="0"/>
            </a:rPr>
            <a:t>YES</a:t>
          </a:r>
        </a:p>
        <a:p>
          <a:r>
            <a:rPr lang="en-AU" dirty="0" smtClean="0">
              <a:latin typeface="Cambria" panose="02040503050406030204" pitchFamily="18" charset="0"/>
            </a:rPr>
            <a:t> joinder effect </a:t>
          </a:r>
          <a:endParaRPr lang="en-AU" dirty="0">
            <a:latin typeface="Cambria" panose="02040503050406030204" pitchFamily="18" charset="0"/>
          </a:endParaRPr>
        </a:p>
      </dgm:t>
    </dgm:pt>
    <dgm:pt modelId="{01920037-0EC9-41A2-A9A7-F2F566E06E44}" type="parTrans" cxnId="{BBFB3C5D-904B-4684-B353-FBB046E2C2D0}">
      <dgm:prSet/>
      <dgm:spPr/>
      <dgm:t>
        <a:bodyPr/>
        <a:lstStyle/>
        <a:p>
          <a:endParaRPr lang="en-AU"/>
        </a:p>
      </dgm:t>
    </dgm:pt>
    <dgm:pt modelId="{BAAC10C7-A537-44D4-A436-C58F18278568}" type="sibTrans" cxnId="{BBFB3C5D-904B-4684-B353-FBB046E2C2D0}">
      <dgm:prSet/>
      <dgm:spPr/>
      <dgm:t>
        <a:bodyPr/>
        <a:lstStyle/>
        <a:p>
          <a:endParaRPr lang="en-AU"/>
        </a:p>
      </dgm:t>
    </dgm:pt>
    <dgm:pt modelId="{34A88213-CD28-47F4-87CD-C24E3B7066A3}">
      <dgm:prSet/>
      <dgm:spPr>
        <a:solidFill>
          <a:schemeClr val="accent2"/>
        </a:solidFill>
      </dgm:spPr>
      <dgm:t>
        <a:bodyPr/>
        <a:lstStyle/>
        <a:p>
          <a:r>
            <a:rPr lang="en-AU" altLang="en-US" dirty="0" smtClean="0">
              <a:latin typeface="Cambria" panose="02040503050406030204" pitchFamily="18" charset="0"/>
              <a:ea typeface="ＭＳ Ｐゴシック" panose="020B0600070205080204" pitchFamily="34" charset="-128"/>
            </a:rPr>
            <a:t>Based on </a:t>
          </a:r>
        </a:p>
        <a:p>
          <a:r>
            <a:rPr lang="en-AU" altLang="en-US" dirty="0" smtClean="0">
              <a:latin typeface="Cambria" panose="02040503050406030204" pitchFamily="18" charset="0"/>
              <a:ea typeface="ＭＳ Ｐゴシック" panose="020B0600070205080204" pitchFamily="34" charset="-128"/>
            </a:rPr>
            <a:t>permissible </a:t>
          </a:r>
        </a:p>
        <a:p>
          <a:r>
            <a:rPr lang="en-AU" altLang="en-US" dirty="0" smtClean="0">
              <a:latin typeface="Cambria" panose="02040503050406030204" pitchFamily="18" charset="0"/>
              <a:ea typeface="ＭＳ Ｐゴシック" panose="020B0600070205080204" pitchFamily="34" charset="-128"/>
            </a:rPr>
            <a:t>reasoning? </a:t>
          </a:r>
        </a:p>
      </dgm:t>
    </dgm:pt>
    <dgm:pt modelId="{F53CBCC2-F6D3-4C15-873B-B2F0CCA587A0}" type="parTrans" cxnId="{DD57EA7B-40E8-4203-A987-EC432C21C8CF}">
      <dgm:prSet/>
      <dgm:spPr/>
      <dgm:t>
        <a:bodyPr/>
        <a:lstStyle/>
        <a:p>
          <a:endParaRPr lang="en-AU"/>
        </a:p>
      </dgm:t>
    </dgm:pt>
    <dgm:pt modelId="{22A3EA69-CBDB-4BD7-9245-B13D97A915C8}" type="sibTrans" cxnId="{DD57EA7B-40E8-4203-A987-EC432C21C8CF}">
      <dgm:prSet/>
      <dgm:spPr/>
      <dgm:t>
        <a:bodyPr/>
        <a:lstStyle/>
        <a:p>
          <a:endParaRPr lang="en-AU"/>
        </a:p>
      </dgm:t>
    </dgm:pt>
    <dgm:pt modelId="{704F7D63-90C5-4871-9D5D-F4F6DFA8E2AF}">
      <dgm:prSet/>
      <dgm:spPr>
        <a:solidFill>
          <a:schemeClr val="accent2">
            <a:lumMod val="60000"/>
            <a:lumOff val="40000"/>
          </a:schemeClr>
        </a:solidFill>
      </dgm:spPr>
      <dgm:t>
        <a:bodyPr/>
        <a:lstStyle/>
        <a:p>
          <a:pPr>
            <a:lnSpc>
              <a:spcPct val="130000"/>
            </a:lnSpc>
          </a:pPr>
          <a:r>
            <a:rPr lang="en-AU" altLang="en-US" dirty="0" smtClean="0">
              <a:latin typeface="Cambria" panose="02040503050406030204" pitchFamily="18" charset="0"/>
              <a:ea typeface="ＭＳ Ｐゴシック" panose="020B0600070205080204" pitchFamily="34" charset="-128"/>
            </a:rPr>
            <a:t>Based on impermissible reasoning?</a:t>
          </a:r>
        </a:p>
      </dgm:t>
    </dgm:pt>
    <dgm:pt modelId="{1BB5F94B-A912-4EC4-B885-4716E2A420F3}" type="parTrans" cxnId="{BCE87199-76A9-42B8-AF2D-EA9F52D724FB}">
      <dgm:prSet/>
      <dgm:spPr/>
      <dgm:t>
        <a:bodyPr/>
        <a:lstStyle/>
        <a:p>
          <a:endParaRPr lang="en-AU"/>
        </a:p>
      </dgm:t>
    </dgm:pt>
    <dgm:pt modelId="{6CDE5B73-397E-4824-B50F-BDF322A34767}" type="sibTrans" cxnId="{BCE87199-76A9-42B8-AF2D-EA9F52D724FB}">
      <dgm:prSet/>
      <dgm:spPr/>
      <dgm:t>
        <a:bodyPr/>
        <a:lstStyle/>
        <a:p>
          <a:endParaRPr lang="en-AU"/>
        </a:p>
      </dgm:t>
    </dgm:pt>
    <dgm:pt modelId="{789EA9F4-B691-4FD7-B45D-C0E006ECEECF}" type="pres">
      <dgm:prSet presAssocID="{95019E86-BE16-41EF-BDD9-BB06441156B4}" presName="diagram" presStyleCnt="0">
        <dgm:presLayoutVars>
          <dgm:dir/>
          <dgm:resizeHandles val="exact"/>
        </dgm:presLayoutVars>
      </dgm:prSet>
      <dgm:spPr/>
      <dgm:t>
        <a:bodyPr/>
        <a:lstStyle/>
        <a:p>
          <a:endParaRPr lang="en-US"/>
        </a:p>
      </dgm:t>
    </dgm:pt>
    <dgm:pt modelId="{27E5128C-5FC5-4734-A746-4813BE76530A}" type="pres">
      <dgm:prSet presAssocID="{CDC4B88E-D402-4D7C-9BC3-38705C20EF1F}" presName="node" presStyleLbl="node1" presStyleIdx="0" presStyleCnt="5" custScaleX="56092" custScaleY="70540" custLinFactNeighborX="61448" custLinFactNeighborY="10173">
        <dgm:presLayoutVars>
          <dgm:bulletEnabled val="1"/>
        </dgm:presLayoutVars>
      </dgm:prSet>
      <dgm:spPr/>
      <dgm:t>
        <a:bodyPr/>
        <a:lstStyle/>
        <a:p>
          <a:endParaRPr lang="en-US"/>
        </a:p>
      </dgm:t>
    </dgm:pt>
    <dgm:pt modelId="{0D723CF9-D85D-4E5F-B258-D0A2EE2919E6}" type="pres">
      <dgm:prSet presAssocID="{DFE1B590-9C04-4B25-BBFF-62784F254CAC}" presName="sibTrans" presStyleCnt="0"/>
      <dgm:spPr/>
    </dgm:pt>
    <dgm:pt modelId="{467DD5D4-B206-4F96-AD7D-5E9B1F1CF72C}" type="pres">
      <dgm:prSet presAssocID="{86106D6E-D01E-4E53-B045-CBDC9294F77C}" presName="node" presStyleLbl="node1" presStyleIdx="1" presStyleCnt="5" custScaleX="41772" custScaleY="72307" custLinFactNeighborX="-81794" custLinFactNeighborY="6470">
        <dgm:presLayoutVars>
          <dgm:bulletEnabled val="1"/>
        </dgm:presLayoutVars>
      </dgm:prSet>
      <dgm:spPr/>
      <dgm:t>
        <a:bodyPr/>
        <a:lstStyle/>
        <a:p>
          <a:endParaRPr lang="en-AU"/>
        </a:p>
      </dgm:t>
    </dgm:pt>
    <dgm:pt modelId="{BD3B7BAE-996A-4A81-AB07-DF066397CDC7}" type="pres">
      <dgm:prSet presAssocID="{BDD728C5-2F4B-4C0F-B117-D1CCC58CF8D1}" presName="sibTrans" presStyleCnt="0"/>
      <dgm:spPr/>
    </dgm:pt>
    <dgm:pt modelId="{90304299-CBAF-468C-9715-E19CFDBD715D}" type="pres">
      <dgm:prSet presAssocID="{7E236C86-0D74-4E5C-8CFF-7A1F2F680C6F}" presName="node" presStyleLbl="node1" presStyleIdx="2" presStyleCnt="5" custScaleX="39190" custScaleY="86151" custLinFactNeighborX="27464" custLinFactNeighborY="-4906">
        <dgm:presLayoutVars>
          <dgm:bulletEnabled val="1"/>
        </dgm:presLayoutVars>
      </dgm:prSet>
      <dgm:spPr/>
      <dgm:t>
        <a:bodyPr/>
        <a:lstStyle/>
        <a:p>
          <a:endParaRPr lang="en-AU"/>
        </a:p>
      </dgm:t>
    </dgm:pt>
    <dgm:pt modelId="{A92C129F-E5A9-405F-A509-EB232B64C8BA}" type="pres">
      <dgm:prSet presAssocID="{BAAC10C7-A537-44D4-A436-C58F18278568}" presName="sibTrans" presStyleCnt="0"/>
      <dgm:spPr/>
    </dgm:pt>
    <dgm:pt modelId="{C53B64FB-7646-406C-B2F1-2A973A8A28A6}" type="pres">
      <dgm:prSet presAssocID="{34A88213-CD28-47F4-87CD-C24E3B7066A3}" presName="node" presStyleLbl="node1" presStyleIdx="3" presStyleCnt="5" custScaleX="57615" custScaleY="60687" custLinFactNeighborX="-60724" custLinFactNeighborY="84863">
        <dgm:presLayoutVars>
          <dgm:bulletEnabled val="1"/>
        </dgm:presLayoutVars>
      </dgm:prSet>
      <dgm:spPr/>
      <dgm:t>
        <a:bodyPr/>
        <a:lstStyle/>
        <a:p>
          <a:endParaRPr lang="en-AU"/>
        </a:p>
      </dgm:t>
    </dgm:pt>
    <dgm:pt modelId="{F95B8628-2A70-4E81-9575-20CD92F9AEA4}" type="pres">
      <dgm:prSet presAssocID="{22A3EA69-CBDB-4BD7-9245-B13D97A915C8}" presName="sibTrans" presStyleCnt="0"/>
      <dgm:spPr/>
    </dgm:pt>
    <dgm:pt modelId="{385FB182-8164-4ACC-A3E6-F0952010FAF5}" type="pres">
      <dgm:prSet presAssocID="{704F7D63-90C5-4871-9D5D-F4F6DFA8E2AF}" presName="node" presStyleLbl="node1" presStyleIdx="4" presStyleCnt="5" custScaleX="50656" custScaleY="69523" custLinFactNeighborX="88929" custLinFactNeighborY="-11306">
        <dgm:presLayoutVars>
          <dgm:bulletEnabled val="1"/>
        </dgm:presLayoutVars>
      </dgm:prSet>
      <dgm:spPr/>
      <dgm:t>
        <a:bodyPr/>
        <a:lstStyle/>
        <a:p>
          <a:endParaRPr lang="en-AU"/>
        </a:p>
      </dgm:t>
    </dgm:pt>
  </dgm:ptLst>
  <dgm:cxnLst>
    <dgm:cxn modelId="{716D53BB-D894-40B0-A80E-FD148F52915B}" type="presOf" srcId="{CDC4B88E-D402-4D7C-9BC3-38705C20EF1F}" destId="{27E5128C-5FC5-4734-A746-4813BE76530A}" srcOrd="0" destOrd="0" presId="urn:microsoft.com/office/officeart/2005/8/layout/default"/>
    <dgm:cxn modelId="{BBFB3C5D-904B-4684-B353-FBB046E2C2D0}" srcId="{95019E86-BE16-41EF-BDD9-BB06441156B4}" destId="{7E236C86-0D74-4E5C-8CFF-7A1F2F680C6F}" srcOrd="2" destOrd="0" parTransId="{01920037-0EC9-41A2-A9A7-F2F566E06E44}" sibTransId="{BAAC10C7-A537-44D4-A436-C58F18278568}"/>
    <dgm:cxn modelId="{5CE36EE9-6137-4174-A25A-BC141A7772E1}" srcId="{95019E86-BE16-41EF-BDD9-BB06441156B4}" destId="{CDC4B88E-D402-4D7C-9BC3-38705C20EF1F}" srcOrd="0" destOrd="0" parTransId="{4E04EDA4-8FAF-45BE-B4F2-E28C0177C126}" sibTransId="{DFE1B590-9C04-4B25-BBFF-62784F254CAC}"/>
    <dgm:cxn modelId="{5A4D7A70-7D9E-4BBB-8012-4CF74AC59B22}" type="presOf" srcId="{704F7D63-90C5-4871-9D5D-F4F6DFA8E2AF}" destId="{385FB182-8164-4ACC-A3E6-F0952010FAF5}" srcOrd="0" destOrd="0" presId="urn:microsoft.com/office/officeart/2005/8/layout/default"/>
    <dgm:cxn modelId="{DD57EA7B-40E8-4203-A987-EC432C21C8CF}" srcId="{95019E86-BE16-41EF-BDD9-BB06441156B4}" destId="{34A88213-CD28-47F4-87CD-C24E3B7066A3}" srcOrd="3" destOrd="0" parTransId="{F53CBCC2-F6D3-4C15-873B-B2F0CCA587A0}" sibTransId="{22A3EA69-CBDB-4BD7-9245-B13D97A915C8}"/>
    <dgm:cxn modelId="{BCE87199-76A9-42B8-AF2D-EA9F52D724FB}" srcId="{95019E86-BE16-41EF-BDD9-BB06441156B4}" destId="{704F7D63-90C5-4871-9D5D-F4F6DFA8E2AF}" srcOrd="4" destOrd="0" parTransId="{1BB5F94B-A912-4EC4-B885-4716E2A420F3}" sibTransId="{6CDE5B73-397E-4824-B50F-BDF322A34767}"/>
    <dgm:cxn modelId="{C1B82749-6959-4AD0-889F-72DC5B6683BF}" type="presOf" srcId="{95019E86-BE16-41EF-BDD9-BB06441156B4}" destId="{789EA9F4-B691-4FD7-B45D-C0E006ECEECF}" srcOrd="0" destOrd="0" presId="urn:microsoft.com/office/officeart/2005/8/layout/default"/>
    <dgm:cxn modelId="{3D10485A-FBFD-4822-8D9F-05090AAD5A40}" srcId="{95019E86-BE16-41EF-BDD9-BB06441156B4}" destId="{86106D6E-D01E-4E53-B045-CBDC9294F77C}" srcOrd="1" destOrd="0" parTransId="{A2872930-1BDE-4FD6-8DC7-E922B4CAAED4}" sibTransId="{BDD728C5-2F4B-4C0F-B117-D1CCC58CF8D1}"/>
    <dgm:cxn modelId="{BA81BB9F-2C5B-418F-9361-4652771F850D}" type="presOf" srcId="{86106D6E-D01E-4E53-B045-CBDC9294F77C}" destId="{467DD5D4-B206-4F96-AD7D-5E9B1F1CF72C}" srcOrd="0" destOrd="0" presId="urn:microsoft.com/office/officeart/2005/8/layout/default"/>
    <dgm:cxn modelId="{D16BBDEB-51D0-4B1B-AC3F-47329B8F1730}" type="presOf" srcId="{34A88213-CD28-47F4-87CD-C24E3B7066A3}" destId="{C53B64FB-7646-406C-B2F1-2A973A8A28A6}" srcOrd="0" destOrd="0" presId="urn:microsoft.com/office/officeart/2005/8/layout/default"/>
    <dgm:cxn modelId="{5B33B8E6-A296-4B5B-9057-2D7BFC1B29FA}" type="presOf" srcId="{7E236C86-0D74-4E5C-8CFF-7A1F2F680C6F}" destId="{90304299-CBAF-468C-9715-E19CFDBD715D}" srcOrd="0" destOrd="0" presId="urn:microsoft.com/office/officeart/2005/8/layout/default"/>
    <dgm:cxn modelId="{0B2DF1B2-F2E5-483E-9AF4-EF4927B108F1}" type="presParOf" srcId="{789EA9F4-B691-4FD7-B45D-C0E006ECEECF}" destId="{27E5128C-5FC5-4734-A746-4813BE76530A}" srcOrd="0" destOrd="0" presId="urn:microsoft.com/office/officeart/2005/8/layout/default"/>
    <dgm:cxn modelId="{0930C06D-33EF-44A1-946D-6966B8DFACB0}" type="presParOf" srcId="{789EA9F4-B691-4FD7-B45D-C0E006ECEECF}" destId="{0D723CF9-D85D-4E5F-B258-D0A2EE2919E6}" srcOrd="1" destOrd="0" presId="urn:microsoft.com/office/officeart/2005/8/layout/default"/>
    <dgm:cxn modelId="{2F6A842D-C654-411F-BFBE-CBCC457477DB}" type="presParOf" srcId="{789EA9F4-B691-4FD7-B45D-C0E006ECEECF}" destId="{467DD5D4-B206-4F96-AD7D-5E9B1F1CF72C}" srcOrd="2" destOrd="0" presId="urn:microsoft.com/office/officeart/2005/8/layout/default"/>
    <dgm:cxn modelId="{B7DA74C0-5F69-4706-8297-7AB3ADF4456F}" type="presParOf" srcId="{789EA9F4-B691-4FD7-B45D-C0E006ECEECF}" destId="{BD3B7BAE-996A-4A81-AB07-DF066397CDC7}" srcOrd="3" destOrd="0" presId="urn:microsoft.com/office/officeart/2005/8/layout/default"/>
    <dgm:cxn modelId="{68154DDB-3090-436A-9FDE-AEF01B99C23B}" type="presParOf" srcId="{789EA9F4-B691-4FD7-B45D-C0E006ECEECF}" destId="{90304299-CBAF-468C-9715-E19CFDBD715D}" srcOrd="4" destOrd="0" presId="urn:microsoft.com/office/officeart/2005/8/layout/default"/>
    <dgm:cxn modelId="{D2D45AEB-5C32-4203-83FB-73A7AA66E13F}" type="presParOf" srcId="{789EA9F4-B691-4FD7-B45D-C0E006ECEECF}" destId="{A92C129F-E5A9-405F-A509-EB232B64C8BA}" srcOrd="5" destOrd="0" presId="urn:microsoft.com/office/officeart/2005/8/layout/default"/>
    <dgm:cxn modelId="{BD728A8A-C5BD-4E93-AECB-43FF9B5A44E8}" type="presParOf" srcId="{789EA9F4-B691-4FD7-B45D-C0E006ECEECF}" destId="{C53B64FB-7646-406C-B2F1-2A973A8A28A6}" srcOrd="6" destOrd="0" presId="urn:microsoft.com/office/officeart/2005/8/layout/default"/>
    <dgm:cxn modelId="{8AE534CC-821F-455A-A5D4-ED4899E85F2D}" type="presParOf" srcId="{789EA9F4-B691-4FD7-B45D-C0E006ECEECF}" destId="{F95B8628-2A70-4E81-9575-20CD92F9AEA4}" srcOrd="7" destOrd="0" presId="urn:microsoft.com/office/officeart/2005/8/layout/default"/>
    <dgm:cxn modelId="{491B5A5F-DE04-4118-ADED-7492B2A98C7B}" type="presParOf" srcId="{789EA9F4-B691-4FD7-B45D-C0E006ECEECF}" destId="{385FB182-8164-4ACC-A3E6-F0952010FAF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34E1A-ADD4-4805-9AAE-E234ACAECF57}" type="doc">
      <dgm:prSet loTypeId="urn:microsoft.com/office/officeart/2005/8/layout/default" loCatId="list" qsTypeId="urn:microsoft.com/office/officeart/2005/8/quickstyle/simple2" qsCatId="simple" csTypeId="urn:microsoft.com/office/officeart/2005/8/colors/accent2_5" csCatId="accent2" phldr="1"/>
      <dgm:spPr/>
      <dgm:t>
        <a:bodyPr/>
        <a:lstStyle/>
        <a:p>
          <a:endParaRPr lang="en-US"/>
        </a:p>
      </dgm:t>
    </dgm:pt>
    <dgm:pt modelId="{2F0882B7-BAC6-400C-B452-B09719583DB2}">
      <dgm:prSet phldrT="[Text]"/>
      <dgm:spPr/>
      <dgm:t>
        <a:bodyPr/>
        <a:lstStyle/>
        <a:p>
          <a:r>
            <a:rPr lang="en-US" b="1" dirty="0">
              <a:latin typeface="Cambria" panose="02040503050406030204" pitchFamily="18" charset="0"/>
            </a:rPr>
            <a:t>Central Route</a:t>
          </a:r>
        </a:p>
      </dgm:t>
    </dgm:pt>
    <dgm:pt modelId="{1388EE81-A885-4ACF-B6BA-FE2CA4697B40}" type="parTrans" cxnId="{5AA8CE53-B962-4EDF-8840-23C0336D2B84}">
      <dgm:prSet/>
      <dgm:spPr/>
      <dgm:t>
        <a:bodyPr/>
        <a:lstStyle/>
        <a:p>
          <a:endParaRPr lang="en-US"/>
        </a:p>
      </dgm:t>
    </dgm:pt>
    <dgm:pt modelId="{757F1DD7-1B87-495F-9A71-BFF4FC65B237}" type="sibTrans" cxnId="{5AA8CE53-B962-4EDF-8840-23C0336D2B84}">
      <dgm:prSet/>
      <dgm:spPr/>
      <dgm:t>
        <a:bodyPr/>
        <a:lstStyle/>
        <a:p>
          <a:endParaRPr lang="en-US"/>
        </a:p>
      </dgm:t>
    </dgm:pt>
    <dgm:pt modelId="{9E5E8A8A-3EF2-4E47-B2FB-5A41373CABEF}">
      <dgm:prSet phldrT="[Text]"/>
      <dgm:spPr/>
      <dgm:t>
        <a:bodyPr/>
        <a:lstStyle/>
        <a:p>
          <a:pPr algn="l"/>
          <a:r>
            <a:rPr lang="en-US" b="1" dirty="0">
              <a:latin typeface="Cambria" panose="02040503050406030204" pitchFamily="18" charset="0"/>
            </a:rPr>
            <a:t>Peripheral Route</a:t>
          </a:r>
        </a:p>
      </dgm:t>
    </dgm:pt>
    <dgm:pt modelId="{ABDD2FA9-588B-40A6-A97D-E9BA767AF3BE}" type="parTrans" cxnId="{24E888FE-385C-4296-B6EB-70843E891DCB}">
      <dgm:prSet/>
      <dgm:spPr/>
      <dgm:t>
        <a:bodyPr/>
        <a:lstStyle/>
        <a:p>
          <a:endParaRPr lang="en-US"/>
        </a:p>
      </dgm:t>
    </dgm:pt>
    <dgm:pt modelId="{AB26A87E-D91F-4406-B9B7-427CBDE6CBA5}" type="sibTrans" cxnId="{24E888FE-385C-4296-B6EB-70843E891DCB}">
      <dgm:prSet/>
      <dgm:spPr/>
      <dgm:t>
        <a:bodyPr/>
        <a:lstStyle/>
        <a:p>
          <a:endParaRPr lang="en-US"/>
        </a:p>
      </dgm:t>
    </dgm:pt>
    <dgm:pt modelId="{C587FF13-355D-4E88-BE36-7DB723485872}">
      <dgm:prSet phldrT="[Text]"/>
      <dgm:spPr/>
      <dgm:t>
        <a:bodyPr/>
        <a:lstStyle/>
        <a:p>
          <a:pPr algn="l"/>
          <a:r>
            <a:rPr lang="en-US" b="0" dirty="0" smtClean="0">
              <a:latin typeface="Cambria" panose="02040503050406030204" pitchFamily="18" charset="0"/>
            </a:rPr>
            <a:t>Superficial cues to </a:t>
          </a:r>
          <a:r>
            <a:rPr lang="en-US" b="0" dirty="0">
              <a:latin typeface="Cambria" panose="02040503050406030204" pitchFamily="18" charset="0"/>
            </a:rPr>
            <a:t>assess </a:t>
          </a:r>
          <a:r>
            <a:rPr lang="en-US" b="0" dirty="0" smtClean="0">
              <a:latin typeface="Cambria" panose="02040503050406030204" pitchFamily="18" charset="0"/>
            </a:rPr>
            <a:t>information (number of counts or witnesses, impression of defendant’s character)</a:t>
          </a:r>
          <a:endParaRPr lang="en-US" b="0" dirty="0">
            <a:latin typeface="Cambria" panose="02040503050406030204" pitchFamily="18" charset="0"/>
          </a:endParaRPr>
        </a:p>
      </dgm:t>
    </dgm:pt>
    <dgm:pt modelId="{A630F8D6-839E-4B11-A754-BE8F1AE6805A}" type="parTrans" cxnId="{EA3EE158-948B-429F-99EB-A61D48CCE0F3}">
      <dgm:prSet/>
      <dgm:spPr/>
      <dgm:t>
        <a:bodyPr/>
        <a:lstStyle/>
        <a:p>
          <a:endParaRPr lang="en-US"/>
        </a:p>
      </dgm:t>
    </dgm:pt>
    <dgm:pt modelId="{2E220FD0-A6A1-477E-8E94-AD1C2F25F3E6}" type="sibTrans" cxnId="{EA3EE158-948B-429F-99EB-A61D48CCE0F3}">
      <dgm:prSet/>
      <dgm:spPr/>
      <dgm:t>
        <a:bodyPr/>
        <a:lstStyle/>
        <a:p>
          <a:endParaRPr lang="en-US"/>
        </a:p>
      </dgm:t>
    </dgm:pt>
    <dgm:pt modelId="{7679591A-7D3B-411D-947B-3E121BD39661}">
      <dgm:prSet phldrT="[Text]"/>
      <dgm:spPr/>
      <dgm:t>
        <a:bodyPr/>
        <a:lstStyle/>
        <a:p>
          <a:r>
            <a:rPr lang="en-US" b="0" dirty="0">
              <a:latin typeface="Cambria" panose="02040503050406030204" pitchFamily="18" charset="0"/>
            </a:rPr>
            <a:t>Effortful and systematic examination of the </a:t>
          </a:r>
          <a:r>
            <a:rPr lang="en-US" b="0" dirty="0" smtClean="0">
              <a:latin typeface="Cambria" panose="02040503050406030204" pitchFamily="18" charset="0"/>
            </a:rPr>
            <a:t>evidence</a:t>
          </a:r>
          <a:endParaRPr lang="en-US" b="0" dirty="0">
            <a:latin typeface="Cambria" panose="02040503050406030204" pitchFamily="18" charset="0"/>
          </a:endParaRPr>
        </a:p>
      </dgm:t>
    </dgm:pt>
    <dgm:pt modelId="{CA5142B3-E8A9-4E18-80C5-81B5E315E91D}" type="sibTrans" cxnId="{118AFDAC-00F0-4ABB-A5AD-04A74CB95FC3}">
      <dgm:prSet/>
      <dgm:spPr/>
      <dgm:t>
        <a:bodyPr/>
        <a:lstStyle/>
        <a:p>
          <a:endParaRPr lang="en-US"/>
        </a:p>
      </dgm:t>
    </dgm:pt>
    <dgm:pt modelId="{DA144CB8-7B58-450A-AD61-AD2B847BB7FA}" type="parTrans" cxnId="{118AFDAC-00F0-4ABB-A5AD-04A74CB95FC3}">
      <dgm:prSet/>
      <dgm:spPr/>
      <dgm:t>
        <a:bodyPr/>
        <a:lstStyle/>
        <a:p>
          <a:endParaRPr lang="en-US"/>
        </a:p>
      </dgm:t>
    </dgm:pt>
    <dgm:pt modelId="{FD266533-43E7-497E-9D95-F1533CC020B6}">
      <dgm:prSet phldrT="[Text]"/>
      <dgm:spPr/>
      <dgm:t>
        <a:bodyPr/>
        <a:lstStyle/>
        <a:p>
          <a:r>
            <a:rPr lang="en-US" b="1" dirty="0" smtClean="0">
              <a:latin typeface="Cambria" panose="02040503050406030204" pitchFamily="18" charset="0"/>
            </a:rPr>
            <a:t>Verdict logically related to evidence</a:t>
          </a:r>
          <a:endParaRPr lang="en-US" b="1" dirty="0">
            <a:latin typeface="Cambria" panose="02040503050406030204" pitchFamily="18" charset="0"/>
          </a:endParaRPr>
        </a:p>
      </dgm:t>
    </dgm:pt>
    <dgm:pt modelId="{6439A10F-F5B5-4D1D-8B4D-AE4FEF9DB4F4}" type="parTrans" cxnId="{E9FA60DE-09CA-48D6-8646-85A2941D5A03}">
      <dgm:prSet/>
      <dgm:spPr/>
      <dgm:t>
        <a:bodyPr/>
        <a:lstStyle/>
        <a:p>
          <a:endParaRPr lang="en-AU"/>
        </a:p>
      </dgm:t>
    </dgm:pt>
    <dgm:pt modelId="{59F373E8-15BC-4B0A-80A7-A21B9D21189B}" type="sibTrans" cxnId="{E9FA60DE-09CA-48D6-8646-85A2941D5A03}">
      <dgm:prSet/>
      <dgm:spPr/>
      <dgm:t>
        <a:bodyPr/>
        <a:lstStyle/>
        <a:p>
          <a:endParaRPr lang="en-AU"/>
        </a:p>
      </dgm:t>
    </dgm:pt>
    <dgm:pt modelId="{1AD2AB2C-FC25-4FE5-9645-B44983E7A81A}">
      <dgm:prSet phldrT="[Text]"/>
      <dgm:spPr/>
      <dgm:t>
        <a:bodyPr/>
        <a:lstStyle/>
        <a:p>
          <a:pPr algn="l"/>
          <a:r>
            <a:rPr lang="en-US" b="1" dirty="0" smtClean="0">
              <a:latin typeface="Cambria" panose="02040503050406030204" pitchFamily="18" charset="0"/>
            </a:rPr>
            <a:t>Verdict logically unrelated to evidence</a:t>
          </a:r>
          <a:endParaRPr lang="en-US" b="1" dirty="0">
            <a:latin typeface="Cambria" panose="02040503050406030204" pitchFamily="18" charset="0"/>
          </a:endParaRPr>
        </a:p>
      </dgm:t>
    </dgm:pt>
    <dgm:pt modelId="{A814F852-DE3D-4CBD-AF57-7D249A0F3769}" type="parTrans" cxnId="{D318D0FE-21CB-42B9-8DEA-093D5C318BDF}">
      <dgm:prSet/>
      <dgm:spPr/>
      <dgm:t>
        <a:bodyPr/>
        <a:lstStyle/>
        <a:p>
          <a:endParaRPr lang="en-AU"/>
        </a:p>
      </dgm:t>
    </dgm:pt>
    <dgm:pt modelId="{6A1FE42F-3BB0-4952-A0BF-9E6211E30C00}" type="sibTrans" cxnId="{D318D0FE-21CB-42B9-8DEA-093D5C318BDF}">
      <dgm:prSet/>
      <dgm:spPr/>
      <dgm:t>
        <a:bodyPr/>
        <a:lstStyle/>
        <a:p>
          <a:endParaRPr lang="en-AU"/>
        </a:p>
      </dgm:t>
    </dgm:pt>
    <dgm:pt modelId="{9BC89973-3085-4F17-8F41-55613A1B7460}" type="pres">
      <dgm:prSet presAssocID="{BED34E1A-ADD4-4805-9AAE-E234ACAECF57}" presName="diagram" presStyleCnt="0">
        <dgm:presLayoutVars>
          <dgm:dir/>
          <dgm:resizeHandles val="exact"/>
        </dgm:presLayoutVars>
      </dgm:prSet>
      <dgm:spPr/>
      <dgm:t>
        <a:bodyPr/>
        <a:lstStyle/>
        <a:p>
          <a:endParaRPr lang="en-AU"/>
        </a:p>
      </dgm:t>
    </dgm:pt>
    <dgm:pt modelId="{0CA9CDDD-CF82-4126-8924-AF24EAD2CA3D}" type="pres">
      <dgm:prSet presAssocID="{2F0882B7-BAC6-400C-B452-B09719583DB2}" presName="node" presStyleLbl="node1" presStyleIdx="0" presStyleCnt="2" custScaleY="145636" custLinFactNeighborX="-4242" custLinFactNeighborY="11235">
        <dgm:presLayoutVars>
          <dgm:bulletEnabled val="1"/>
        </dgm:presLayoutVars>
      </dgm:prSet>
      <dgm:spPr/>
      <dgm:t>
        <a:bodyPr/>
        <a:lstStyle/>
        <a:p>
          <a:endParaRPr lang="en-AU"/>
        </a:p>
      </dgm:t>
    </dgm:pt>
    <dgm:pt modelId="{85D0D495-CA78-4108-B460-E46E481716BD}" type="pres">
      <dgm:prSet presAssocID="{757F1DD7-1B87-495F-9A71-BFF4FC65B237}" presName="sibTrans" presStyleCnt="0"/>
      <dgm:spPr/>
      <dgm:t>
        <a:bodyPr/>
        <a:lstStyle/>
        <a:p>
          <a:endParaRPr lang="en-AU"/>
        </a:p>
      </dgm:t>
    </dgm:pt>
    <dgm:pt modelId="{5B27D342-FAB4-4790-9E84-ABA37A7CF096}" type="pres">
      <dgm:prSet presAssocID="{9E5E8A8A-3EF2-4E47-B2FB-5A41373CABEF}" presName="node" presStyleLbl="node1" presStyleIdx="1" presStyleCnt="2" custScaleX="119053" custScaleY="154439" custLinFactNeighborX="133" custLinFactNeighborY="8699">
        <dgm:presLayoutVars>
          <dgm:bulletEnabled val="1"/>
        </dgm:presLayoutVars>
      </dgm:prSet>
      <dgm:spPr/>
      <dgm:t>
        <a:bodyPr/>
        <a:lstStyle/>
        <a:p>
          <a:endParaRPr lang="en-AU"/>
        </a:p>
      </dgm:t>
    </dgm:pt>
  </dgm:ptLst>
  <dgm:cxnLst>
    <dgm:cxn modelId="{118AFDAC-00F0-4ABB-A5AD-04A74CB95FC3}" srcId="{2F0882B7-BAC6-400C-B452-B09719583DB2}" destId="{7679591A-7D3B-411D-947B-3E121BD39661}" srcOrd="0" destOrd="0" parTransId="{DA144CB8-7B58-450A-AD61-AD2B847BB7FA}" sibTransId="{CA5142B3-E8A9-4E18-80C5-81B5E315E91D}"/>
    <dgm:cxn modelId="{EA3EE158-948B-429F-99EB-A61D48CCE0F3}" srcId="{9E5E8A8A-3EF2-4E47-B2FB-5A41373CABEF}" destId="{C587FF13-355D-4E88-BE36-7DB723485872}" srcOrd="0" destOrd="0" parTransId="{A630F8D6-839E-4B11-A754-BE8F1AE6805A}" sibTransId="{2E220FD0-A6A1-477E-8E94-AD1C2F25F3E6}"/>
    <dgm:cxn modelId="{D318D0FE-21CB-42B9-8DEA-093D5C318BDF}" srcId="{9E5E8A8A-3EF2-4E47-B2FB-5A41373CABEF}" destId="{1AD2AB2C-FC25-4FE5-9645-B44983E7A81A}" srcOrd="1" destOrd="0" parTransId="{A814F852-DE3D-4CBD-AF57-7D249A0F3769}" sibTransId="{6A1FE42F-3BB0-4952-A0BF-9E6211E30C00}"/>
    <dgm:cxn modelId="{24E888FE-385C-4296-B6EB-70843E891DCB}" srcId="{BED34E1A-ADD4-4805-9AAE-E234ACAECF57}" destId="{9E5E8A8A-3EF2-4E47-B2FB-5A41373CABEF}" srcOrd="1" destOrd="0" parTransId="{ABDD2FA9-588B-40A6-A97D-E9BA767AF3BE}" sibTransId="{AB26A87E-D91F-4406-B9B7-427CBDE6CBA5}"/>
    <dgm:cxn modelId="{18DA2BCD-5AEF-47CA-9D63-9B2E3F914166}" type="presOf" srcId="{1AD2AB2C-FC25-4FE5-9645-B44983E7A81A}" destId="{5B27D342-FAB4-4790-9E84-ABA37A7CF096}" srcOrd="0" destOrd="2" presId="urn:microsoft.com/office/officeart/2005/8/layout/default"/>
    <dgm:cxn modelId="{B4CD02C1-28D8-426C-88DC-A1DE99519610}" type="presOf" srcId="{2F0882B7-BAC6-400C-B452-B09719583DB2}" destId="{0CA9CDDD-CF82-4126-8924-AF24EAD2CA3D}" srcOrd="0" destOrd="0" presId="urn:microsoft.com/office/officeart/2005/8/layout/default"/>
    <dgm:cxn modelId="{5AA8CE53-B962-4EDF-8840-23C0336D2B84}" srcId="{BED34E1A-ADD4-4805-9AAE-E234ACAECF57}" destId="{2F0882B7-BAC6-400C-B452-B09719583DB2}" srcOrd="0" destOrd="0" parTransId="{1388EE81-A885-4ACF-B6BA-FE2CA4697B40}" sibTransId="{757F1DD7-1B87-495F-9A71-BFF4FC65B237}"/>
    <dgm:cxn modelId="{E9FA60DE-09CA-48D6-8646-85A2941D5A03}" srcId="{2F0882B7-BAC6-400C-B452-B09719583DB2}" destId="{FD266533-43E7-497E-9D95-F1533CC020B6}" srcOrd="1" destOrd="0" parTransId="{6439A10F-F5B5-4D1D-8B4D-AE4FEF9DB4F4}" sibTransId="{59F373E8-15BC-4B0A-80A7-A21B9D21189B}"/>
    <dgm:cxn modelId="{555DDE3C-6761-4C80-92B8-BEDE923664B5}" type="presOf" srcId="{9E5E8A8A-3EF2-4E47-B2FB-5A41373CABEF}" destId="{5B27D342-FAB4-4790-9E84-ABA37A7CF096}" srcOrd="0" destOrd="0" presId="urn:microsoft.com/office/officeart/2005/8/layout/default"/>
    <dgm:cxn modelId="{ACC94908-7737-41CB-9A05-B9AC4B9C2FA6}" type="presOf" srcId="{C587FF13-355D-4E88-BE36-7DB723485872}" destId="{5B27D342-FAB4-4790-9E84-ABA37A7CF096}" srcOrd="0" destOrd="1" presId="urn:microsoft.com/office/officeart/2005/8/layout/default"/>
    <dgm:cxn modelId="{F854812A-5639-454B-88CC-8E0280849F24}" type="presOf" srcId="{FD266533-43E7-497E-9D95-F1533CC020B6}" destId="{0CA9CDDD-CF82-4126-8924-AF24EAD2CA3D}" srcOrd="0" destOrd="2" presId="urn:microsoft.com/office/officeart/2005/8/layout/default"/>
    <dgm:cxn modelId="{187C3D15-0E20-4D8F-B4FD-446F9FBF5FD5}" type="presOf" srcId="{7679591A-7D3B-411D-947B-3E121BD39661}" destId="{0CA9CDDD-CF82-4126-8924-AF24EAD2CA3D}" srcOrd="0" destOrd="1" presId="urn:microsoft.com/office/officeart/2005/8/layout/default"/>
    <dgm:cxn modelId="{7731263C-3CB0-4DA3-B825-7A066E6A6F69}" type="presOf" srcId="{BED34E1A-ADD4-4805-9AAE-E234ACAECF57}" destId="{9BC89973-3085-4F17-8F41-55613A1B7460}" srcOrd="0" destOrd="0" presId="urn:microsoft.com/office/officeart/2005/8/layout/default"/>
    <dgm:cxn modelId="{BA13586E-06A0-4CD4-B5EA-861F83B024F6}" type="presParOf" srcId="{9BC89973-3085-4F17-8F41-55613A1B7460}" destId="{0CA9CDDD-CF82-4126-8924-AF24EAD2CA3D}" srcOrd="0" destOrd="0" presId="urn:microsoft.com/office/officeart/2005/8/layout/default"/>
    <dgm:cxn modelId="{73E141CC-B616-4BA0-81CE-89C676257713}" type="presParOf" srcId="{9BC89973-3085-4F17-8F41-55613A1B7460}" destId="{85D0D495-CA78-4108-B460-E46E481716BD}" srcOrd="1" destOrd="0" presId="urn:microsoft.com/office/officeart/2005/8/layout/default"/>
    <dgm:cxn modelId="{7D581137-F581-4844-BD28-B1DBF5AD105D}" type="presParOf" srcId="{9BC89973-3085-4F17-8F41-55613A1B7460}" destId="{5B27D342-FAB4-4790-9E84-ABA37A7CF09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E5128C-5FC5-4734-A746-4813BE76530A}">
      <dsp:nvSpPr>
        <dsp:cNvPr id="0" name=""/>
        <dsp:cNvSpPr/>
      </dsp:nvSpPr>
      <dsp:spPr>
        <a:xfrm>
          <a:off x="3117914" y="454775"/>
          <a:ext cx="2358788" cy="177981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Cambria" panose="02040503050406030204" pitchFamily="18" charset="0"/>
            </a:rPr>
            <a:t>IS THE CONVICTION RATE SIGNIFICANTLY HIGHER IN JOINT THAN SEPARATE TRIALS?</a:t>
          </a:r>
          <a:endParaRPr lang="en-AU" sz="2000" b="1" kern="1200" dirty="0">
            <a:latin typeface="Cambria" panose="02040503050406030204" pitchFamily="18" charset="0"/>
          </a:endParaRPr>
        </a:p>
      </dsp:txBody>
      <dsp:txXfrm>
        <a:off x="3117914" y="454775"/>
        <a:ext cx="2358788" cy="1779814"/>
      </dsp:txXfrm>
    </dsp:sp>
    <dsp:sp modelId="{467DD5D4-B206-4F96-AD7D-5E9B1F1CF72C}">
      <dsp:nvSpPr>
        <dsp:cNvPr id="0" name=""/>
        <dsp:cNvSpPr/>
      </dsp:nvSpPr>
      <dsp:spPr>
        <a:xfrm>
          <a:off x="0" y="339052"/>
          <a:ext cx="1756601" cy="18243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latin typeface="Cambria" panose="02040503050406030204" pitchFamily="18" charset="0"/>
            </a:rPr>
            <a:t>NO</a:t>
          </a:r>
        </a:p>
        <a:p>
          <a:pPr lvl="0" algn="ctr" defTabSz="889000">
            <a:lnSpc>
              <a:spcPct val="90000"/>
            </a:lnSpc>
            <a:spcBef>
              <a:spcPct val="0"/>
            </a:spcBef>
            <a:spcAft>
              <a:spcPct val="35000"/>
            </a:spcAft>
          </a:pPr>
          <a:r>
            <a:rPr lang="en-AU" altLang="en-US" sz="2000" kern="1200" dirty="0" smtClean="0">
              <a:latin typeface="Cambria" panose="02040503050406030204" pitchFamily="18" charset="0"/>
              <a:ea typeface="ＭＳ Ｐゴシック" panose="020B0600070205080204" pitchFamily="34" charset="-128"/>
            </a:rPr>
            <a:t>no joinder effect</a:t>
          </a:r>
          <a:endParaRPr lang="en-AU" sz="2000" kern="1200" dirty="0" smtClean="0">
            <a:latin typeface="Cambria" panose="02040503050406030204" pitchFamily="18" charset="0"/>
          </a:endParaRPr>
        </a:p>
      </dsp:txBody>
      <dsp:txXfrm>
        <a:off x="0" y="339052"/>
        <a:ext cx="1756601" cy="1824398"/>
      </dsp:txXfrm>
    </dsp:sp>
    <dsp:sp modelId="{90304299-CBAF-468C-9715-E19CFDBD715D}">
      <dsp:nvSpPr>
        <dsp:cNvPr id="0" name=""/>
        <dsp:cNvSpPr/>
      </dsp:nvSpPr>
      <dsp:spPr>
        <a:xfrm>
          <a:off x="6645246" y="0"/>
          <a:ext cx="1648023" cy="21736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kern="1200" dirty="0" smtClean="0">
              <a:latin typeface="Cambria" panose="02040503050406030204" pitchFamily="18" charset="0"/>
            </a:rPr>
            <a:t>YES</a:t>
          </a:r>
        </a:p>
        <a:p>
          <a:pPr lvl="0" algn="ctr" defTabSz="889000">
            <a:lnSpc>
              <a:spcPct val="90000"/>
            </a:lnSpc>
            <a:spcBef>
              <a:spcPct val="0"/>
            </a:spcBef>
            <a:spcAft>
              <a:spcPct val="35000"/>
            </a:spcAft>
          </a:pPr>
          <a:r>
            <a:rPr lang="en-AU" sz="2000" kern="1200" dirty="0" smtClean="0">
              <a:latin typeface="Cambria" panose="02040503050406030204" pitchFamily="18" charset="0"/>
            </a:rPr>
            <a:t> joinder effect </a:t>
          </a:r>
          <a:endParaRPr lang="en-AU" sz="2000" kern="1200" dirty="0">
            <a:latin typeface="Cambria" panose="02040503050406030204" pitchFamily="18" charset="0"/>
          </a:endParaRPr>
        </a:p>
      </dsp:txBody>
      <dsp:txXfrm>
        <a:off x="6645246" y="0"/>
        <a:ext cx="1648023" cy="2173699"/>
      </dsp:txXfrm>
    </dsp:sp>
    <dsp:sp modelId="{C53B64FB-7646-406C-B2F1-2A973A8A28A6}">
      <dsp:nvSpPr>
        <dsp:cNvPr id="0" name=""/>
        <dsp:cNvSpPr/>
      </dsp:nvSpPr>
      <dsp:spPr>
        <a:xfrm>
          <a:off x="5005297" y="2463601"/>
          <a:ext cx="2422833" cy="1531210"/>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altLang="en-US" sz="2000" kern="1200" dirty="0" smtClean="0">
              <a:latin typeface="Cambria" panose="02040503050406030204" pitchFamily="18" charset="0"/>
              <a:ea typeface="ＭＳ Ｐゴシック" panose="020B0600070205080204" pitchFamily="34" charset="-128"/>
            </a:rPr>
            <a:t>Based on </a:t>
          </a:r>
        </a:p>
        <a:p>
          <a:pPr lvl="0" algn="ctr" defTabSz="889000">
            <a:lnSpc>
              <a:spcPct val="90000"/>
            </a:lnSpc>
            <a:spcBef>
              <a:spcPct val="0"/>
            </a:spcBef>
            <a:spcAft>
              <a:spcPct val="35000"/>
            </a:spcAft>
          </a:pPr>
          <a:r>
            <a:rPr lang="en-AU" altLang="en-US" sz="2000" kern="1200" dirty="0" smtClean="0">
              <a:latin typeface="Cambria" panose="02040503050406030204" pitchFamily="18" charset="0"/>
              <a:ea typeface="ＭＳ Ｐゴシック" panose="020B0600070205080204" pitchFamily="34" charset="-128"/>
            </a:rPr>
            <a:t>permissible </a:t>
          </a:r>
        </a:p>
        <a:p>
          <a:pPr lvl="0" algn="ctr" defTabSz="889000">
            <a:lnSpc>
              <a:spcPct val="90000"/>
            </a:lnSpc>
            <a:spcBef>
              <a:spcPct val="0"/>
            </a:spcBef>
            <a:spcAft>
              <a:spcPct val="35000"/>
            </a:spcAft>
          </a:pPr>
          <a:r>
            <a:rPr lang="en-AU" altLang="en-US" sz="2000" kern="1200" dirty="0" smtClean="0">
              <a:latin typeface="Cambria" panose="02040503050406030204" pitchFamily="18" charset="0"/>
              <a:ea typeface="ＭＳ Ｐゴシック" panose="020B0600070205080204" pitchFamily="34" charset="-128"/>
            </a:rPr>
            <a:t>reasoning? </a:t>
          </a:r>
        </a:p>
      </dsp:txBody>
      <dsp:txXfrm>
        <a:off x="5005297" y="2463601"/>
        <a:ext cx="2422833" cy="1531210"/>
      </dsp:txXfrm>
    </dsp:sp>
    <dsp:sp modelId="{385FB182-8164-4ACC-A3E6-F0952010FAF5}">
      <dsp:nvSpPr>
        <dsp:cNvPr id="0" name=""/>
        <dsp:cNvSpPr/>
      </dsp:nvSpPr>
      <dsp:spPr>
        <a:xfrm>
          <a:off x="7932357" y="2310111"/>
          <a:ext cx="2130192" cy="1754154"/>
        </a:xfrm>
        <a:prstGeom prst="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130000"/>
            </a:lnSpc>
            <a:spcBef>
              <a:spcPct val="0"/>
            </a:spcBef>
            <a:spcAft>
              <a:spcPct val="35000"/>
            </a:spcAft>
          </a:pPr>
          <a:r>
            <a:rPr lang="en-AU" altLang="en-US" sz="2000" kern="1200" dirty="0" smtClean="0">
              <a:latin typeface="Cambria" panose="02040503050406030204" pitchFamily="18" charset="0"/>
              <a:ea typeface="ＭＳ Ｐゴシック" panose="020B0600070205080204" pitchFamily="34" charset="-128"/>
            </a:rPr>
            <a:t>Based on impermissible reasoning?</a:t>
          </a:r>
        </a:p>
      </dsp:txBody>
      <dsp:txXfrm>
        <a:off x="7932357" y="2310111"/>
        <a:ext cx="2130192" cy="1754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9CDDD-CF82-4126-8924-AF24EAD2CA3D}">
      <dsp:nvSpPr>
        <dsp:cNvPr id="0" name=""/>
        <dsp:cNvSpPr/>
      </dsp:nvSpPr>
      <dsp:spPr>
        <a:xfrm>
          <a:off x="338157" y="202764"/>
          <a:ext cx="3794275" cy="3315498"/>
        </a:xfrm>
        <a:prstGeom prst="rect">
          <a:avLst/>
        </a:prstGeom>
        <a:solidFill>
          <a:schemeClr val="accent2">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latin typeface="Cambria" panose="02040503050406030204" pitchFamily="18" charset="0"/>
            </a:rPr>
            <a:t>Central Route</a:t>
          </a:r>
        </a:p>
        <a:p>
          <a:pPr marL="228600" lvl="1" indent="-228600" algn="l" defTabSz="1200150">
            <a:lnSpc>
              <a:spcPct val="90000"/>
            </a:lnSpc>
            <a:spcBef>
              <a:spcPct val="0"/>
            </a:spcBef>
            <a:spcAft>
              <a:spcPct val="15000"/>
            </a:spcAft>
            <a:buChar char="••"/>
          </a:pPr>
          <a:r>
            <a:rPr lang="en-US" sz="2700" b="0" kern="1200" dirty="0">
              <a:latin typeface="Cambria" panose="02040503050406030204" pitchFamily="18" charset="0"/>
            </a:rPr>
            <a:t>Effortful and systematic examination of the </a:t>
          </a:r>
          <a:r>
            <a:rPr lang="en-US" sz="2700" b="0" kern="1200" dirty="0" smtClean="0">
              <a:latin typeface="Cambria" panose="02040503050406030204" pitchFamily="18" charset="0"/>
            </a:rPr>
            <a:t>evidence</a:t>
          </a:r>
          <a:endParaRPr lang="en-US" sz="2700" b="0" kern="1200" dirty="0">
            <a:latin typeface="Cambria" panose="02040503050406030204" pitchFamily="18" charset="0"/>
          </a:endParaRPr>
        </a:p>
        <a:p>
          <a:pPr marL="228600" lvl="1" indent="-228600" algn="l" defTabSz="1200150">
            <a:lnSpc>
              <a:spcPct val="90000"/>
            </a:lnSpc>
            <a:spcBef>
              <a:spcPct val="0"/>
            </a:spcBef>
            <a:spcAft>
              <a:spcPct val="15000"/>
            </a:spcAft>
            <a:buChar char="••"/>
          </a:pPr>
          <a:r>
            <a:rPr lang="en-US" sz="2700" b="1" kern="1200" dirty="0" smtClean="0">
              <a:latin typeface="Cambria" panose="02040503050406030204" pitchFamily="18" charset="0"/>
            </a:rPr>
            <a:t>Verdict logically related to evidence</a:t>
          </a:r>
          <a:endParaRPr lang="en-US" sz="2700" b="1" kern="1200" dirty="0">
            <a:latin typeface="Cambria" panose="02040503050406030204" pitchFamily="18" charset="0"/>
          </a:endParaRPr>
        </a:p>
      </dsp:txBody>
      <dsp:txXfrm>
        <a:off x="338157" y="202764"/>
        <a:ext cx="3794275" cy="3315498"/>
      </dsp:txXfrm>
    </dsp:sp>
    <dsp:sp modelId="{5B27D342-FAB4-4790-9E84-ABA37A7CF096}">
      <dsp:nvSpPr>
        <dsp:cNvPr id="0" name=""/>
        <dsp:cNvSpPr/>
      </dsp:nvSpPr>
      <dsp:spPr>
        <a:xfrm>
          <a:off x="4677859" y="2358"/>
          <a:ext cx="4517198" cy="3515904"/>
        </a:xfrm>
        <a:prstGeom prst="rect">
          <a:avLst/>
        </a:prstGeom>
        <a:solidFill>
          <a:schemeClr val="accent2">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t" anchorCtr="0">
          <a:noAutofit/>
        </a:bodyPr>
        <a:lstStyle/>
        <a:p>
          <a:pPr lvl="0" algn="l" defTabSz="1555750">
            <a:lnSpc>
              <a:spcPct val="90000"/>
            </a:lnSpc>
            <a:spcBef>
              <a:spcPct val="0"/>
            </a:spcBef>
            <a:spcAft>
              <a:spcPct val="35000"/>
            </a:spcAft>
          </a:pPr>
          <a:r>
            <a:rPr lang="en-US" sz="3500" b="1" kern="1200" dirty="0">
              <a:latin typeface="Cambria" panose="02040503050406030204" pitchFamily="18" charset="0"/>
            </a:rPr>
            <a:t>Peripheral Route</a:t>
          </a:r>
        </a:p>
        <a:p>
          <a:pPr marL="228600" lvl="1" indent="-228600" algn="l" defTabSz="1200150">
            <a:lnSpc>
              <a:spcPct val="90000"/>
            </a:lnSpc>
            <a:spcBef>
              <a:spcPct val="0"/>
            </a:spcBef>
            <a:spcAft>
              <a:spcPct val="15000"/>
            </a:spcAft>
            <a:buChar char="••"/>
          </a:pPr>
          <a:r>
            <a:rPr lang="en-US" sz="2700" b="0" kern="1200" dirty="0" smtClean="0">
              <a:latin typeface="Cambria" panose="02040503050406030204" pitchFamily="18" charset="0"/>
            </a:rPr>
            <a:t>Superficial cues to </a:t>
          </a:r>
          <a:r>
            <a:rPr lang="en-US" sz="2700" b="0" kern="1200" dirty="0">
              <a:latin typeface="Cambria" panose="02040503050406030204" pitchFamily="18" charset="0"/>
            </a:rPr>
            <a:t>assess </a:t>
          </a:r>
          <a:r>
            <a:rPr lang="en-US" sz="2700" b="0" kern="1200" dirty="0" smtClean="0">
              <a:latin typeface="Cambria" panose="02040503050406030204" pitchFamily="18" charset="0"/>
            </a:rPr>
            <a:t>information (number of counts or witnesses, impression of defendant’s character)</a:t>
          </a:r>
          <a:endParaRPr lang="en-US" sz="2700" b="0" kern="1200" dirty="0">
            <a:latin typeface="Cambria" panose="02040503050406030204" pitchFamily="18" charset="0"/>
          </a:endParaRPr>
        </a:p>
        <a:p>
          <a:pPr marL="228600" lvl="1" indent="-228600" algn="l" defTabSz="1200150">
            <a:lnSpc>
              <a:spcPct val="90000"/>
            </a:lnSpc>
            <a:spcBef>
              <a:spcPct val="0"/>
            </a:spcBef>
            <a:spcAft>
              <a:spcPct val="15000"/>
            </a:spcAft>
            <a:buChar char="••"/>
          </a:pPr>
          <a:r>
            <a:rPr lang="en-US" sz="2700" b="1" kern="1200" dirty="0" smtClean="0">
              <a:latin typeface="Cambria" panose="02040503050406030204" pitchFamily="18" charset="0"/>
            </a:rPr>
            <a:t>Verdict logically unrelated to evidence</a:t>
          </a:r>
          <a:endParaRPr lang="en-US" sz="2700" b="1" kern="1200" dirty="0">
            <a:latin typeface="Cambria" panose="02040503050406030204" pitchFamily="18" charset="0"/>
          </a:endParaRPr>
        </a:p>
      </dsp:txBody>
      <dsp:txXfrm>
        <a:off x="4677859" y="2358"/>
        <a:ext cx="4517198" cy="35159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B37EB1B-D307-42B0-9B9F-F29C768E4F39}" type="datetimeFigureOut">
              <a:rPr lang="en-AU" smtClean="0"/>
              <a:t>14/02/2017</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E7D9450-8B47-4243-BFCD-D177997AAAF5}" type="slidenum">
              <a:rPr lang="en-AU" smtClean="0"/>
              <a:t>‹#›</a:t>
            </a:fld>
            <a:endParaRPr lang="en-AU"/>
          </a:p>
        </p:txBody>
      </p:sp>
    </p:spTree>
    <p:extLst>
      <p:ext uri="{BB962C8B-B14F-4D97-AF65-F5344CB8AC3E}">
        <p14:creationId xmlns:p14="http://schemas.microsoft.com/office/powerpoint/2010/main" val="1741514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DB072E-D5F8-4528-A441-0AA9811A4EF1}" type="datetimeFigureOut">
              <a:rPr lang="en-AU" smtClean="0"/>
              <a:t>14/02/2017</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BF1A9D0-334F-4733-8A5A-FA9058EC634C}" type="slidenum">
              <a:rPr lang="en-AU" smtClean="0"/>
              <a:t>‹#›</a:t>
            </a:fld>
            <a:endParaRPr lang="en-AU"/>
          </a:p>
        </p:txBody>
      </p:sp>
    </p:spTree>
    <p:extLst>
      <p:ext uri="{BB962C8B-B14F-4D97-AF65-F5344CB8AC3E}">
        <p14:creationId xmlns:p14="http://schemas.microsoft.com/office/powerpoint/2010/main" val="1071843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a:t>
            </a:fld>
            <a:endParaRPr lang="en-AU"/>
          </a:p>
        </p:txBody>
      </p:sp>
    </p:spTree>
    <p:extLst>
      <p:ext uri="{BB962C8B-B14F-4D97-AF65-F5344CB8AC3E}">
        <p14:creationId xmlns:p14="http://schemas.microsoft.com/office/powerpoint/2010/main" val="19343852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BF1A9D0-334F-4733-8A5A-FA9058EC634C}" type="slidenum">
              <a:rPr lang="en-AU" smtClean="0"/>
              <a:t>10</a:t>
            </a:fld>
            <a:endParaRPr lang="en-AU"/>
          </a:p>
        </p:txBody>
      </p:sp>
    </p:spTree>
    <p:extLst>
      <p:ext uri="{BB962C8B-B14F-4D97-AF65-F5344CB8AC3E}">
        <p14:creationId xmlns:p14="http://schemas.microsoft.com/office/powerpoint/2010/main" val="3143675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11</a:t>
            </a:fld>
            <a:endParaRPr lang="en-AU"/>
          </a:p>
        </p:txBody>
      </p:sp>
    </p:spTree>
    <p:extLst>
      <p:ext uri="{BB962C8B-B14F-4D97-AF65-F5344CB8AC3E}">
        <p14:creationId xmlns:p14="http://schemas.microsoft.com/office/powerpoint/2010/main" val="3172312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15 minutes and one third of the way through slides </a:t>
            </a:r>
          </a:p>
          <a:p>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12</a:t>
            </a:fld>
            <a:endParaRPr lang="en-AU"/>
          </a:p>
        </p:txBody>
      </p:sp>
    </p:spTree>
    <p:extLst>
      <p:ext uri="{BB962C8B-B14F-4D97-AF65-F5344CB8AC3E}">
        <p14:creationId xmlns:p14="http://schemas.microsoft.com/office/powerpoint/2010/main" val="963688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13</a:t>
            </a:fld>
            <a:endParaRPr lang="en-AU"/>
          </a:p>
        </p:txBody>
      </p:sp>
    </p:spTree>
    <p:extLst>
      <p:ext uri="{BB962C8B-B14F-4D97-AF65-F5344CB8AC3E}">
        <p14:creationId xmlns:p14="http://schemas.microsoft.com/office/powerpoint/2010/main" val="39699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Half-way point?  6:08</a:t>
            </a:r>
            <a:r>
              <a:rPr lang="en-AU" sz="1200" kern="1200" baseline="0" dirty="0" smtClean="0">
                <a:solidFill>
                  <a:schemeClr val="tx1"/>
                </a:solidFill>
                <a:effectLst/>
                <a:latin typeface="+mn-lt"/>
                <a:ea typeface="+mn-ea"/>
                <a:cs typeface="+mn-cs"/>
              </a:rPr>
              <a:t> to 6:10pm</a:t>
            </a:r>
            <a:r>
              <a:rPr lang="en-AU" sz="1200" kern="1200" dirty="0" smtClean="0">
                <a:solidFill>
                  <a:schemeClr val="tx1"/>
                </a:solidFill>
                <a:effectLst/>
                <a:latin typeface="+mn-lt"/>
                <a:ea typeface="+mn-ea"/>
                <a:cs typeface="+mn-cs"/>
              </a:rPr>
              <a:t>    1 v 2 v 5 v 10  We also looked for factual conflation</a:t>
            </a:r>
            <a:r>
              <a:rPr lang="en-AU" sz="1200" kern="1200" baseline="0" dirty="0" smtClean="0">
                <a:solidFill>
                  <a:schemeClr val="tx1"/>
                </a:solidFill>
                <a:effectLst/>
                <a:latin typeface="+mn-lt"/>
                <a:ea typeface="+mn-ea"/>
                <a:cs typeface="+mn-cs"/>
              </a:rPr>
              <a:t> among individual jurors by trial type, using 6 tricky multiple choice questions that mixed the facts from all 3 complainants. These we answered immediately after deliberation ended.   Again the impact of complexity rather than joinder per se affected jurors’ accuracy, which was lower on average by 1 Q in tendency evidence and joint trials.  At the juror, but not the jury level, overall, across all trials, individuals who made more mistakes on these Qs were also more prone to convict, but this pattern was not associated with any one type of trial. </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err="1" smtClean="0">
                <a:solidFill>
                  <a:schemeClr val="tx1"/>
                </a:solidFill>
                <a:effectLst/>
                <a:latin typeface="+mn-lt"/>
                <a:ea typeface="+mn-ea"/>
                <a:cs typeface="+mn-cs"/>
              </a:rPr>
              <a:t>D</a:t>
            </a:r>
            <a:r>
              <a:rPr lang="en-AU" dirty="0" err="1" smtClean="0"/>
              <a:t>efense</a:t>
            </a:r>
            <a:r>
              <a:rPr lang="en-AU" dirty="0" smtClean="0"/>
              <a:t> counsel who rely on jury confusion hoping to secure acquittals may be surprised that errors and </a:t>
            </a:r>
            <a:r>
              <a:rPr lang="en-AU" baseline="0" dirty="0" smtClean="0"/>
              <a:t>convictions were associated.</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14</a:t>
            </a:fld>
            <a:endParaRPr lang="en-AU"/>
          </a:p>
        </p:txBody>
      </p:sp>
    </p:spTree>
    <p:extLst>
      <p:ext uri="{BB962C8B-B14F-4D97-AF65-F5344CB8AC3E}">
        <p14:creationId xmlns:p14="http://schemas.microsoft.com/office/powerpoint/2010/main" val="90406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assess whether</a:t>
            </a:r>
            <a:r>
              <a:rPr lang="en-AU" baseline="0" dirty="0" smtClean="0"/>
              <a:t> the juries could keep the facts straight after hearing from witnesses about multiple offenses in both separate and joint trials, especially when the volume of information more than doubled from 45 mins basic separate trial to 110 minutes in joint trial from 2 Crown witnesses to 6, we had research assistants code the written transcripts of deliberations of all 90 juries to record all factual errors.  One third of the deliberations were entirely error free, including some juries exposed to the most complex trials.  The rate of errors in discussion was 1-2, 7 juries had 3 or 4 errors.  2 important findings emerged:  first, almost all errors were corrected by other jurors 82%, and no uncorrected errors were </a:t>
            </a:r>
            <a:r>
              <a:rPr lang="en-AU" baseline="0" dirty="0" err="1" smtClean="0"/>
              <a:t>intercase</a:t>
            </a:r>
            <a:r>
              <a:rPr lang="en-AU" baseline="0" dirty="0" smtClean="0"/>
              <a:t>-confusion of facts about one complainant with another.  No increase in joint over separate trials with TE.   The key outcome was that not one of the 90 verdicts was premised on </a:t>
            </a:r>
            <a:r>
              <a:rPr lang="en-AU" baseline="0" dirty="0" err="1" smtClean="0"/>
              <a:t>intercase</a:t>
            </a:r>
            <a:r>
              <a:rPr lang="en-AU" baseline="0" dirty="0" smtClean="0"/>
              <a:t> evidence confusion.  No verdicts was the result of prejudice arising from factual conflation.</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15</a:t>
            </a:fld>
            <a:endParaRPr lang="en-AU"/>
          </a:p>
        </p:txBody>
      </p:sp>
    </p:spTree>
    <p:extLst>
      <p:ext uri="{BB962C8B-B14F-4D97-AF65-F5344CB8AC3E}">
        <p14:creationId xmlns:p14="http://schemas.microsoft.com/office/powerpoint/2010/main" val="4249620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incidence of character prejudice</a:t>
            </a:r>
            <a:r>
              <a:rPr lang="en-AU" baseline="0" dirty="0" smtClean="0"/>
              <a:t> against the defendant (photo)was tested at the jury level by scrutinising the comments by jurors in deliberations.  Very few jurors made comments reflecting bias -2 out of 1029, and those were in separate trials or relationship evidence trials, not TE and joint trials.  The excerpt from deliberation shows how others on the jury dealt with this comment by juror who related that her son had been sexually abused by a paedophile.  Might have been excused from actual trial.  In this case, her views and the story she related did not sway the jury emotionally to convict.  </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16</a:t>
            </a:fld>
            <a:endParaRPr lang="en-AU"/>
          </a:p>
        </p:txBody>
      </p:sp>
    </p:spTree>
    <p:extLst>
      <p:ext uri="{BB962C8B-B14F-4D97-AF65-F5344CB8AC3E}">
        <p14:creationId xmlns:p14="http://schemas.microsoft.com/office/powerpoint/2010/main" val="160123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kern="1200" dirty="0" smtClean="0">
                <a:solidFill>
                  <a:schemeClr val="tx1"/>
                </a:solidFill>
                <a:effectLst/>
                <a:latin typeface="+mn-lt"/>
                <a:ea typeface="+mn-ea"/>
                <a:cs typeface="+mn-cs"/>
              </a:rPr>
              <a:t>1 v 2 v 5 v 10    Looking at the same trials this figure displays the individual juror verdicts, gather post-deliberation.  You can see that the pattern</a:t>
            </a:r>
            <a:r>
              <a:rPr lang="en-AU" sz="1400" kern="1200" baseline="0" dirty="0" smtClean="0">
                <a:solidFill>
                  <a:schemeClr val="tx1"/>
                </a:solidFill>
                <a:effectLst/>
                <a:latin typeface="+mn-lt"/>
                <a:ea typeface="+mn-ea"/>
                <a:cs typeface="+mn-cs"/>
              </a:rPr>
              <a:t> is the same, but conviction rates slightly higher as is typical if you compare group versus individual verdicts.  Another measure we used to gain insight into juror reasoning was their views of the defendant’s intentions, which had to be inferred from the oral evidence.  This is a psychological not a legal measure of criminal intent.  Scores for answers to 4 questions about the defendant’s behaviour were summed based on a statistical procedure, PCA, to derive a single criminal intent measure.  In this figure in each trial group the average scores  for inferred intent of jurors who voted to acquit the defendant are shown in blue, and those of jurors who voted to convict the defendant are shown in pink.  The pattern of the conviction rates, and of the perceived criminal intent converge as more inculpatory evidence was admitted at trial, irrespective of whether the jurors ultimately voted to convict or acquit.  The higher rates of perceived criminal intent by convicting jurors is an indicator of the logical relation between inferences from the evidence and the jurors’ individual verdicts.   A higher ratings of inferred intent was a predictor of a vote to convict.</a:t>
            </a:r>
            <a:endParaRPr lang="en-AU" sz="1400" dirty="0"/>
          </a:p>
        </p:txBody>
      </p:sp>
      <p:sp>
        <p:nvSpPr>
          <p:cNvPr id="4" name="Slide Number Placeholder 3"/>
          <p:cNvSpPr>
            <a:spLocks noGrp="1"/>
          </p:cNvSpPr>
          <p:nvPr>
            <p:ph type="sldNum" sz="quarter" idx="10"/>
          </p:nvPr>
        </p:nvSpPr>
        <p:spPr/>
        <p:txBody>
          <a:bodyPr/>
          <a:lstStyle/>
          <a:p>
            <a:fld id="{9BF1A9D0-334F-4733-8A5A-FA9058EC634C}" type="slidenum">
              <a:rPr lang="en-AU" smtClean="0"/>
              <a:t>17</a:t>
            </a:fld>
            <a:endParaRPr lang="en-AU"/>
          </a:p>
        </p:txBody>
      </p:sp>
    </p:spTree>
    <p:extLst>
      <p:ext uri="{BB962C8B-B14F-4D97-AF65-F5344CB8AC3E}">
        <p14:creationId xmlns:p14="http://schemas.microsoft.com/office/powerpoint/2010/main" val="3564736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7 v 9  To assess the hypothesis that juries are overwhelmed by the cumulative number of counts or witnesses in a joint trial, deliberations were coded to assess accumulation prejudice among</a:t>
            </a:r>
            <a:r>
              <a:rPr lang="en-AU" sz="1200" kern="1200" baseline="0" dirty="0" smtClean="0">
                <a:solidFill>
                  <a:schemeClr val="tx1"/>
                </a:solidFill>
                <a:effectLst/>
                <a:latin typeface="+mn-lt"/>
                <a:ea typeface="+mn-ea"/>
                <a:cs typeface="+mn-cs"/>
              </a:rPr>
              <a:t> juries in reaching a verdict.   The results showed that juries did not reduce the onus of proof when assessing more counts or evidence from more Crown witnesses – 2 mentions by individual jurors, not in TE or joint trials.  Of particular interest was how juries would treat the weak claim – would this complainant get a ‘free ride’ based on the evidence against the defendant from other complainants. We saw in a previous figure (15) how conviction rates in joint trials were lower for the weak complainant – 25% vs 75% and 100% for moderately strong and strong claims.   The deliberation analysis showed that in joint trials, the juries spent most time on the questionable claim, and did not gloss over the weaknesses, acquitting on that count.  When they did convict, it was for a reason logically related to the evidence of that complainant—they rated his evidence more convincing.  Conviction rates for the focal complainant were the same, statistically, whether juries assessed that evidence in presence of 2 or 6 counts, or 4 or 6 Crown witnesses.   No verdicts were based on accumulation prejudice.</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18</a:t>
            </a:fld>
            <a:endParaRPr lang="en-AU"/>
          </a:p>
        </p:txBody>
      </p:sp>
    </p:spTree>
    <p:extLst>
      <p:ext uri="{BB962C8B-B14F-4D97-AF65-F5344CB8AC3E}">
        <p14:creationId xmlns:p14="http://schemas.microsoft.com/office/powerpoint/2010/main" val="861631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19</a:t>
            </a:fld>
            <a:endParaRPr lang="en-AU"/>
          </a:p>
        </p:txBody>
      </p:sp>
    </p:spTree>
    <p:extLst>
      <p:ext uri="{BB962C8B-B14F-4D97-AF65-F5344CB8AC3E}">
        <p14:creationId xmlns:p14="http://schemas.microsoft.com/office/powerpoint/2010/main" val="665815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kern="1200" dirty="0" smtClean="0">
                <a:solidFill>
                  <a:schemeClr val="tx1"/>
                </a:solidFill>
                <a:effectLst/>
                <a:latin typeface="+mn-lt"/>
                <a:ea typeface="+mn-ea"/>
                <a:cs typeface="+mn-cs"/>
              </a:rPr>
              <a:t>This is a complex topic and an intricate study, and we will not be able to cover all aspects today, but will present the highlights and key outcomes.</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2</a:t>
            </a:fld>
            <a:endParaRPr lang="en-AU"/>
          </a:p>
        </p:txBody>
      </p:sp>
    </p:spTree>
    <p:extLst>
      <p:ext uri="{BB962C8B-B14F-4D97-AF65-F5344CB8AC3E}">
        <p14:creationId xmlns:p14="http://schemas.microsoft.com/office/powerpoint/2010/main" val="912987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6:15 – 6:20 pm  </a:t>
            </a:r>
            <a:r>
              <a:rPr lang="en-AU" sz="1200" kern="1200" baseline="0" dirty="0" smtClean="0">
                <a:solidFill>
                  <a:schemeClr val="tx1"/>
                </a:solidFill>
                <a:effectLst/>
                <a:latin typeface="+mn-lt"/>
                <a:ea typeface="+mn-ea"/>
                <a:cs typeface="+mn-cs"/>
              </a:rPr>
              <a:t>Trials </a:t>
            </a:r>
            <a:r>
              <a:rPr lang="en-AU" sz="1200" kern="1200" dirty="0" smtClean="0">
                <a:solidFill>
                  <a:schemeClr val="tx1"/>
                </a:solidFill>
                <a:effectLst/>
                <a:latin typeface="+mn-lt"/>
                <a:ea typeface="+mn-ea"/>
                <a:cs typeface="+mn-cs"/>
              </a:rPr>
              <a:t>1 v 2 v 5 v 10 (basic directions)</a:t>
            </a:r>
          </a:p>
          <a:p>
            <a:r>
              <a:rPr lang="en-AU" sz="1200" kern="1200" dirty="0" smtClean="0">
                <a:solidFill>
                  <a:schemeClr val="tx1"/>
                </a:solidFill>
                <a:effectLst/>
                <a:latin typeface="+mn-lt"/>
                <a:ea typeface="+mn-ea"/>
                <a:cs typeface="+mn-cs"/>
              </a:rPr>
              <a:t>To explore juror reasoning in more depth, we asked them to rate the credibility of the focal complainant</a:t>
            </a:r>
            <a:r>
              <a:rPr lang="en-AU" sz="1200" kern="1200" baseline="0" dirty="0" smtClean="0">
                <a:solidFill>
                  <a:schemeClr val="tx1"/>
                </a:solidFill>
                <a:effectLst/>
                <a:latin typeface="+mn-lt"/>
                <a:ea typeface="+mn-ea"/>
                <a:cs typeface="+mn-cs"/>
              </a:rPr>
              <a:t> in a number of ways.  We used a validated scale, with 18 items. the Observed Witness Efficacy Scale which has 2 factors, Poise and Communication Style.   We also asked whether the complainant was convincing, rated on a 7-point scale.  Results showed that the focal complainant’s credibility varied by type of trial, lowest in the separate and relationship evidence trials, and increased as more inculpatory evidence against the defendant was introduced by the complainant himself, other witnesses or co-complainants in a joint trial.  These assessments were further evidence of a logical response to the  probative value of the inculpatory evidence.</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defendant by the way, was rated</a:t>
            </a:r>
            <a:r>
              <a:rPr lang="en-AU" sz="1200" kern="1200" baseline="0" dirty="0" smtClean="0">
                <a:solidFill>
                  <a:schemeClr val="tx1"/>
                </a:solidFill>
                <a:effectLst/>
                <a:latin typeface="+mn-lt"/>
                <a:ea typeface="+mn-ea"/>
                <a:cs typeface="+mn-cs"/>
              </a:rPr>
              <a:t> equally convincing in the separate trial, tendency evidence and joint trials, and less convincing in the relationship evidence trial.  </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20</a:t>
            </a:fld>
            <a:endParaRPr lang="en-AU"/>
          </a:p>
        </p:txBody>
      </p:sp>
    </p:spTree>
    <p:extLst>
      <p:ext uri="{BB962C8B-B14F-4D97-AF65-F5344CB8AC3E}">
        <p14:creationId xmlns:p14="http://schemas.microsoft.com/office/powerpoint/2010/main" val="849974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5 &amp; 6 v 7 &amp; 10 – 400 mock jurors over 37 juries</a:t>
            </a:r>
            <a:r>
              <a:rPr lang="en-AU" sz="1200" kern="1200" baseline="0" dirty="0" smtClean="0">
                <a:solidFill>
                  <a:schemeClr val="tx1"/>
                </a:solidFill>
                <a:effectLst/>
                <a:latin typeface="+mn-lt"/>
                <a:ea typeface="+mn-ea"/>
                <a:cs typeface="+mn-cs"/>
              </a:rPr>
              <a:t>  In TE vs joint trials, the evidence was same, number of counts differed.  We gathered factual culpability ratings in both.  Dark blue is likelihood defendant committed acts (uncharged) in TE trial and  light blue is likelihood the defendant committee the same acts, in joint trial, charged.  Notably similar, no significant difference between them though a little higher in joint trial.  Identical for the weakest claim in both trials, no </a:t>
            </a:r>
            <a:r>
              <a:rPr lang="en-AU" sz="1200" kern="1200" baseline="0" dirty="0" err="1" smtClean="0">
                <a:solidFill>
                  <a:schemeClr val="tx1"/>
                </a:solidFill>
                <a:effectLst/>
                <a:latin typeface="+mn-lt"/>
                <a:ea typeface="+mn-ea"/>
                <a:cs typeface="+mn-cs"/>
              </a:rPr>
              <a:t>difs</a:t>
            </a:r>
            <a:r>
              <a:rPr lang="en-AU" sz="1200" kern="1200" baseline="0" dirty="0" smtClean="0">
                <a:solidFill>
                  <a:schemeClr val="tx1"/>
                </a:solidFill>
                <a:effectLst/>
                <a:latin typeface="+mn-lt"/>
                <a:ea typeface="+mn-ea"/>
                <a:cs typeface="+mn-cs"/>
              </a:rPr>
              <a:t> moderate claim, sig higher in joint trial for strong claim.  Show that mock jurors did not react in a markedly different way when cases were formally joined compared to separate trial with tendency evidence.  Pink bars are jury conviction rates in joint trial for all six counts.  Not uniform, counts distinguished, lower conviction rates for 2 penetrative offences, higher rates for indecency counts.  Statistically there is a trend towards a joinder effect in comparing the conviction rates for moderately strong complainant, lower on average in TE than joint trial, but did not reach significance.  59% vs 75 and 88%.  Arguably on closest tested comparisons, there was no joinder effect per se, and our study results are like those of several other joinder studies in that respect, no effect or mixed outcomes. The compelling question is what underpins these outcomes -- is it unfair prejudice or some other basis. Turn to that next.  </a:t>
            </a:r>
          </a:p>
        </p:txBody>
      </p:sp>
      <p:sp>
        <p:nvSpPr>
          <p:cNvPr id="4" name="Slide Number Placeholder 3"/>
          <p:cNvSpPr>
            <a:spLocks noGrp="1"/>
          </p:cNvSpPr>
          <p:nvPr>
            <p:ph type="sldNum" sz="quarter" idx="10"/>
          </p:nvPr>
        </p:nvSpPr>
        <p:spPr/>
        <p:txBody>
          <a:bodyPr/>
          <a:lstStyle/>
          <a:p>
            <a:fld id="{9BF1A9D0-334F-4733-8A5A-FA9058EC634C}" type="slidenum">
              <a:rPr lang="en-AU" smtClean="0"/>
              <a:t>21</a:t>
            </a:fld>
            <a:endParaRPr lang="en-AU"/>
          </a:p>
        </p:txBody>
      </p:sp>
    </p:spTree>
    <p:extLst>
      <p:ext uri="{BB962C8B-B14F-4D97-AF65-F5344CB8AC3E}">
        <p14:creationId xmlns:p14="http://schemas.microsoft.com/office/powerpoint/2010/main" val="2279287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BF1A9D0-334F-4733-8A5A-FA9058EC634C}" type="slidenum">
              <a:rPr lang="en-AU" smtClean="0"/>
              <a:t>22</a:t>
            </a:fld>
            <a:endParaRPr lang="en-AU"/>
          </a:p>
        </p:txBody>
      </p:sp>
    </p:spTree>
    <p:extLst>
      <p:ext uri="{BB962C8B-B14F-4D97-AF65-F5344CB8AC3E}">
        <p14:creationId xmlns:p14="http://schemas.microsoft.com/office/powerpoint/2010/main" val="489151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37 juries, 9 per trial group (1 v 2 v 5 v 10 with basic directions) </a:t>
            </a:r>
          </a:p>
          <a:p>
            <a:pPr>
              <a:lnSpc>
                <a:spcPct val="150000"/>
              </a:lnSpc>
            </a:pPr>
            <a:r>
              <a:rPr lang="en-AU" sz="1400" kern="1200" dirty="0" smtClean="0">
                <a:solidFill>
                  <a:schemeClr val="tx1"/>
                </a:solidFill>
                <a:effectLst/>
                <a:latin typeface="+mn-lt"/>
                <a:ea typeface="+mn-ea"/>
                <a:cs typeface="+mn-cs"/>
              </a:rPr>
              <a:t>Start by comparing verdicts in the 4 types of trials for the 2 counts of the focal complainant with the moderately strong claim whose evidence</a:t>
            </a:r>
            <a:r>
              <a:rPr lang="en-AU" sz="1400" kern="1200" baseline="0" dirty="0" smtClean="0">
                <a:solidFill>
                  <a:schemeClr val="tx1"/>
                </a:solidFill>
                <a:effectLst/>
                <a:latin typeface="+mn-lt"/>
                <a:ea typeface="+mn-ea"/>
                <a:cs typeface="+mn-cs"/>
              </a:rPr>
              <a:t> in 3 trials was invariant – gave evidence of additional uncharged acts in RE trial.</a:t>
            </a:r>
            <a:r>
              <a:rPr lang="en-AU" sz="1400" kern="1200" dirty="0" smtClean="0">
                <a:solidFill>
                  <a:schemeClr val="tx1"/>
                </a:solidFill>
                <a:effectLst/>
                <a:latin typeface="+mn-lt"/>
                <a:ea typeface="+mn-ea"/>
                <a:cs typeface="+mn-cs"/>
              </a:rPr>
              <a:t> </a:t>
            </a:r>
            <a:r>
              <a:rPr lang="en-AU" sz="1400" kern="1200" baseline="0" dirty="0" smtClean="0">
                <a:solidFill>
                  <a:schemeClr val="tx1"/>
                </a:solidFill>
                <a:effectLst/>
                <a:latin typeface="+mn-lt"/>
                <a:ea typeface="+mn-ea"/>
                <a:cs typeface="+mn-cs"/>
              </a:rPr>
              <a:t>These are averages of about 9 juries per trial type.  Group v</a:t>
            </a:r>
            <a:r>
              <a:rPr lang="en-AU" sz="1400" kern="1200" dirty="0" smtClean="0">
                <a:solidFill>
                  <a:schemeClr val="tx1"/>
                </a:solidFill>
                <a:effectLst/>
                <a:latin typeface="+mn-lt"/>
                <a:ea typeface="+mn-ea"/>
                <a:cs typeface="+mn-cs"/>
              </a:rPr>
              <a:t>erdicts</a:t>
            </a:r>
            <a:r>
              <a:rPr lang="en-AU" sz="1400" kern="1200" baseline="0" dirty="0" smtClean="0">
                <a:solidFill>
                  <a:schemeClr val="tx1"/>
                </a:solidFill>
                <a:effectLst/>
                <a:latin typeface="+mn-lt"/>
                <a:ea typeface="+mn-ea"/>
                <a:cs typeface="+mn-cs"/>
              </a:rPr>
              <a:t> are shown red for the count of sexual intercourse, and in pink for count of indecency.   Conviction rates in the separate trial and RE trial are very low, zero for the penetrative offence.  With more inculpatory evidence from other victims, whether as witnesses or co-complainants, the conviction rate escalated dramatically and significantly.   However, there is no significant difference with a joint trial, despite higher averages in joint trial.  Technically, no joinder effect.   These group findings are contrasted with individual juror ratings of the likelihood that the defendant committed the act in issue, on a scale of 1-7, shown in blue lines for each c0ount, lighter blue for </a:t>
            </a:r>
            <a:r>
              <a:rPr lang="en-AU" sz="1400" kern="1200" baseline="0" dirty="0" err="1" smtClean="0">
                <a:solidFill>
                  <a:schemeClr val="tx1"/>
                </a:solidFill>
                <a:effectLst/>
                <a:latin typeface="+mn-lt"/>
                <a:ea typeface="+mn-ea"/>
                <a:cs typeface="+mn-cs"/>
              </a:rPr>
              <a:t>nonpenetrative</a:t>
            </a:r>
            <a:r>
              <a:rPr lang="en-AU" sz="1400" kern="1200" baseline="0" dirty="0" smtClean="0">
                <a:solidFill>
                  <a:schemeClr val="tx1"/>
                </a:solidFill>
                <a:effectLst/>
                <a:latin typeface="+mn-lt"/>
                <a:ea typeface="+mn-ea"/>
                <a:cs typeface="+mn-cs"/>
              </a:rPr>
              <a:t> offence and darker blue for the penetrative offence.  As you can see, individual juror ratings of the defendant’s culpability are around 50-60 per cent in separate and RE trials, and up to 80-90% range with TE, showing first, that the likelihood estimates increased as more supporting inculpatory evidence was provided, whether by the same complainant, or by other victims, but more so by others.   Second, the FC ratings are in line with the verdicts.       </a:t>
            </a:r>
            <a:endParaRPr lang="en-AU" sz="14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F1A9D0-334F-4733-8A5A-FA9058EC634C}" type="slidenum">
              <a:rPr lang="en-AU" smtClean="0"/>
              <a:t>23</a:t>
            </a:fld>
            <a:endParaRPr lang="en-AU"/>
          </a:p>
        </p:txBody>
      </p:sp>
    </p:spTree>
    <p:extLst>
      <p:ext uri="{BB962C8B-B14F-4D97-AF65-F5344CB8AC3E}">
        <p14:creationId xmlns:p14="http://schemas.microsoft.com/office/powerpoint/2010/main" val="766691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Whether</a:t>
            </a:r>
            <a:r>
              <a:rPr lang="en-AU" baseline="0" dirty="0" smtClean="0"/>
              <a:t> jurors were motivated to convict by character prejudice was cross-checked at the individual juror level by asking every juror to specify the main reason for his or her verdict on the </a:t>
            </a:r>
            <a:r>
              <a:rPr lang="en-AU" baseline="0" dirty="0" err="1" smtClean="0"/>
              <a:t>posttrial</a:t>
            </a:r>
            <a:r>
              <a:rPr lang="en-AU" baseline="0" dirty="0" smtClean="0"/>
              <a:t> questionnaire.  This was an open-ended question, post-verdict.  All</a:t>
            </a:r>
            <a:r>
              <a:rPr lang="en-AU" dirty="0" smtClean="0"/>
              <a:t> 1029 responses were coded,</a:t>
            </a:r>
            <a:r>
              <a:rPr lang="en-AU" baseline="0" dirty="0" smtClean="0"/>
              <a:t> blind to trial type by a researcher unacquainted with the case facts.  In this table by trial type, we summarised the 8 themes or clusters of reasons that emerged from mock-jurors who voted to convict  (even if their jury was hung) about 500 in all.  We specifically looked for instances of c</a:t>
            </a:r>
            <a:r>
              <a:rPr lang="en-AU" dirty="0" smtClean="0"/>
              <a:t>haracter prejudice.  An example coded this was:  “The defendant seemed like a homosexual”   Hard to tell</a:t>
            </a:r>
            <a:r>
              <a:rPr lang="en-AU" baseline="0" dirty="0" smtClean="0"/>
              <a:t> in some instances if summary reason was results of appropriate TE reasoning in deliberation, but we coded ambiguous answers as prejudicial.  These analyses showed that the percentage of responses in this category was exceedingly low, 3%, and was not higher in joint trials.  Most convictions were based on assessments of the evidence strength and witness consistency, accounting for 70% of the verdicts, and another fifth relied on the evidence of the grooming of the complainants by the defendant.    The reasons given by trial type were related to evidence presented in those trials.</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24</a:t>
            </a:fld>
            <a:endParaRPr lang="en-AU"/>
          </a:p>
        </p:txBody>
      </p:sp>
    </p:spTree>
    <p:extLst>
      <p:ext uri="{BB962C8B-B14F-4D97-AF65-F5344CB8AC3E}">
        <p14:creationId xmlns:p14="http://schemas.microsoft.com/office/powerpoint/2010/main" val="162731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BF1A9D0-334F-4733-8A5A-FA9058EC634C}" type="slidenum">
              <a:rPr lang="en-AU" smtClean="0"/>
              <a:t>25</a:t>
            </a:fld>
            <a:endParaRPr lang="en-AU"/>
          </a:p>
        </p:txBody>
      </p:sp>
    </p:spTree>
    <p:extLst>
      <p:ext uri="{BB962C8B-B14F-4D97-AF65-F5344CB8AC3E}">
        <p14:creationId xmlns:p14="http://schemas.microsoft.com/office/powerpoint/2010/main" val="5298423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1 v 3 v 6 v 7 (special jury directions); </a:t>
            </a:r>
            <a:r>
              <a:rPr lang="en-AU" dirty="0" smtClean="0"/>
              <a:t>We further explored the fairness</a:t>
            </a:r>
            <a:r>
              <a:rPr lang="en-AU" baseline="0" dirty="0" smtClean="0"/>
              <a:t> of the trials by </a:t>
            </a:r>
            <a:r>
              <a:rPr lang="en-AU" dirty="0" smtClean="0"/>
              <a:t>directly asking mock jurors whether they thought the trial was fair to the defendant, whether the judge’s directions were fair to the defendant, and whether they expected to be informed of other charges made against the defendant.  We compared the responses from each trial group.  Surprisingly, the mock jurors in the separate trial rated that trial as less fair to the defendant (4.95)</a:t>
            </a:r>
            <a:r>
              <a:rPr lang="en-AU" baseline="0" dirty="0" smtClean="0"/>
              <a:t> </a:t>
            </a:r>
            <a:r>
              <a:rPr lang="en-AU" dirty="0" smtClean="0"/>
              <a:t>than their counterparts rated the joint trial (5.75), and similar results were obtained regarding the perceived fairness to the defendant of the judge’s directions .   Significantly more jurors in the separate trial expected that they would have been informed had they been other charges of misconducted or prior offending by the defendant.  From the lack of information, they</a:t>
            </a:r>
            <a:r>
              <a:rPr lang="en-AU" baseline="0" dirty="0" smtClean="0"/>
              <a:t> infer there are none and that the allegations of the complainant in a separate trial are isolated, or that the complainant is not truthful.  Finally, when we compared self-reported numerical standards of BRD, they were significantly lower in the separate than the joint trial , by 7%  </a:t>
            </a:r>
            <a:r>
              <a:rPr lang="en-AU" sz="1200" dirty="0" smtClean="0"/>
              <a:t>85.2 significantly lower than 92.1 </a:t>
            </a:r>
            <a:r>
              <a:rPr lang="en-AU" dirty="0" smtClean="0"/>
              <a:t>(average 89%) </a:t>
            </a:r>
            <a:r>
              <a:rPr lang="en-AU" baseline="0" dirty="0" smtClean="0"/>
              <a:t>.   Not entirely sure how to interpret this last finding, but what is noteworthy is that it controverted the hypothesis that mock jurors apply a lower threshold of proof in the joint trials, and supported our observations of jury deliberations showing no such trend.  In sum, multiple quantitative indicators, as well as some comments in deliberations,  conveyed the mock-jurors impressions that separate trials were less fair to the defendant than joint trials.    </a:t>
            </a:r>
          </a:p>
          <a:p>
            <a:endParaRPr lang="en-AU" baseline="0" dirty="0" smtClean="0"/>
          </a:p>
          <a:p>
            <a:r>
              <a:rPr lang="en-AU" dirty="0" smtClean="0"/>
              <a:t>       </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26</a:t>
            </a:fld>
            <a:endParaRPr lang="en-AU"/>
          </a:p>
        </p:txBody>
      </p:sp>
    </p:spTree>
    <p:extLst>
      <p:ext uri="{BB962C8B-B14F-4D97-AF65-F5344CB8AC3E}">
        <p14:creationId xmlns:p14="http://schemas.microsoft.com/office/powerpoint/2010/main" val="410777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15 mins left</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27</a:t>
            </a:fld>
            <a:endParaRPr lang="en-AU"/>
          </a:p>
        </p:txBody>
      </p:sp>
    </p:spTree>
    <p:extLst>
      <p:ext uri="{BB962C8B-B14F-4D97-AF65-F5344CB8AC3E}">
        <p14:creationId xmlns:p14="http://schemas.microsoft.com/office/powerpoint/2010/main" val="2398352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End</a:t>
            </a:r>
            <a:r>
              <a:rPr lang="en-AU" baseline="0" dirty="0" smtClean="0"/>
              <a:t> of part 5 of talk</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28</a:t>
            </a:fld>
            <a:endParaRPr lang="en-AU"/>
          </a:p>
        </p:txBody>
      </p:sp>
    </p:spTree>
    <p:extLst>
      <p:ext uri="{BB962C8B-B14F-4D97-AF65-F5344CB8AC3E}">
        <p14:creationId xmlns:p14="http://schemas.microsoft.com/office/powerpoint/2010/main" val="1155408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“the probative value of a piece of evidence depends on what other evidence exists in a case</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29</a:t>
            </a:fld>
            <a:endParaRPr lang="en-AU"/>
          </a:p>
        </p:txBody>
      </p:sp>
    </p:spTree>
    <p:extLst>
      <p:ext uri="{BB962C8B-B14F-4D97-AF65-F5344CB8AC3E}">
        <p14:creationId xmlns:p14="http://schemas.microsoft.com/office/powerpoint/2010/main" val="265032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3</a:t>
            </a:fld>
            <a:endParaRPr lang="en-AU"/>
          </a:p>
        </p:txBody>
      </p:sp>
    </p:spTree>
    <p:extLst>
      <p:ext uri="{BB962C8B-B14F-4D97-AF65-F5344CB8AC3E}">
        <p14:creationId xmlns:p14="http://schemas.microsoft.com/office/powerpoint/2010/main" val="320064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BF1A9D0-334F-4733-8A5A-FA9058EC634C}" type="slidenum">
              <a:rPr lang="en-AU" smtClean="0"/>
              <a:t>30</a:t>
            </a:fld>
            <a:endParaRPr lang="en-AU"/>
          </a:p>
        </p:txBody>
      </p:sp>
    </p:spTree>
    <p:extLst>
      <p:ext uri="{BB962C8B-B14F-4D97-AF65-F5344CB8AC3E}">
        <p14:creationId xmlns:p14="http://schemas.microsoft.com/office/powerpoint/2010/main" val="13905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50000"/>
              </a:lnSpc>
              <a:spcBef>
                <a:spcPts val="0"/>
              </a:spcBef>
              <a:spcAft>
                <a:spcPts val="0"/>
              </a:spcAft>
              <a:buClrTx/>
              <a:buSzTx/>
              <a:buFontTx/>
              <a:buNone/>
              <a:tabLst/>
              <a:defRPr/>
            </a:pPr>
            <a:r>
              <a:rPr lang="en-AU" altLang="en-US" sz="1400" dirty="0" smtClean="0">
                <a:ea typeface="ＭＳ Ｐゴシック" panose="020B0600070205080204" pitchFamily="34" charset="-128"/>
              </a:rPr>
              <a:t>To set this research in context, I want to mention a few prior studies of joint versus separate trials, though notably, aside from some </a:t>
            </a:r>
            <a:r>
              <a:rPr lang="en-AU" altLang="en-US" sz="1400" baseline="0" dirty="0" smtClean="0">
                <a:ea typeface="ＭＳ Ｐゴシック" panose="020B0600070205080204" pitchFamily="34" charset="-128"/>
              </a:rPr>
              <a:t>1994 outcomes in the NSW District Court, none of the joinder researchers has looked at child sexual abuse cases – cases of burglary, robbery, conspiracy and adult sexual assault have been examined.  While large data sets drawn from actual cases tend to show an average increase in conviction rates of about 9% for joined versus separate trials.  This increase is referred to as the ‘joinder effect.”  The cases are unmatched, and what produces the effect is unknown.           </a:t>
            </a:r>
            <a:endParaRPr lang="en-AU" altLang="en-US" sz="1400" dirty="0" smtClean="0">
              <a:ea typeface="ＭＳ Ｐゴシック" panose="020B0600070205080204" pitchFamily="34" charset="-128"/>
            </a:endParaRPr>
          </a:p>
          <a:p>
            <a:pPr marL="0" marR="0" lvl="1" indent="0" algn="l" defTabSz="914400" rtl="0" eaLnBrk="1" fontAlgn="auto" latinLnBrk="0" hangingPunct="1">
              <a:lnSpc>
                <a:spcPct val="150000"/>
              </a:lnSpc>
              <a:spcBef>
                <a:spcPts val="0"/>
              </a:spcBef>
              <a:spcAft>
                <a:spcPts val="0"/>
              </a:spcAft>
              <a:buClrTx/>
              <a:buSzTx/>
              <a:buFontTx/>
              <a:buNone/>
              <a:tabLst/>
              <a:defRPr/>
            </a:pPr>
            <a:r>
              <a:rPr lang="en-AU" altLang="en-US" sz="1400" dirty="0" smtClean="0">
                <a:ea typeface="ＭＳ Ｐゴシック" panose="020B0600070205080204" pitchFamily="34" charset="-128"/>
              </a:rPr>
              <a:t>Approximately 10 published experimentally controlled trial simulation studies of joinder were conducted,</a:t>
            </a:r>
            <a:r>
              <a:rPr lang="en-AU" altLang="en-US" sz="1400" baseline="0" dirty="0" smtClean="0">
                <a:ea typeface="ＭＳ Ｐゴシック" panose="020B0600070205080204" pitchFamily="34" charset="-128"/>
              </a:rPr>
              <a:t> with mock jurors, all over 30 years ago.  Some found an increase in convictions in joint trials, some did not.  A meta-analysis confirmed that without joining at least 3 or more similar offences in the same trial, there is no significant increase in convictions. </a:t>
            </a:r>
            <a:r>
              <a:rPr lang="en-AU" altLang="en-US" sz="1400" dirty="0" smtClean="0">
                <a:ea typeface="ＭＳ Ｐゴシック" panose="020B0600070205080204" pitchFamily="34" charset="-128"/>
              </a:rPr>
              <a:t>The most serious shortcoming of all past joinder research was the exclusive focus on conviction rates, with no consideration of the fact that the cross-admissible evidence has some probative inculpatory value that might logically increase the</a:t>
            </a:r>
            <a:r>
              <a:rPr lang="en-AU" altLang="en-US" sz="1400" baseline="0" dirty="0" smtClean="0">
                <a:ea typeface="ＭＳ Ｐゴシック" panose="020B0600070205080204" pitchFamily="34" charset="-128"/>
              </a:rPr>
              <a:t> likelihood of conviction.  In other words, an increase in the conviction rate in a joint as opposed to a separate trial was itself, presumed to be unfairly prejudicial.  To avoid the same research error, we realized that it was vital to explore the reasoning processes of deliberating juries to discern increases in convictions due to logical and permissible uses of the additional inculpatory evidence in a joint trial, and to identify the types of impermissible reasoning leading to increased conviction rates that comprise unfair prejudice to the defendant.     </a:t>
            </a:r>
            <a:endParaRPr lang="en-AU" altLang="en-US" sz="1400" dirty="0" smtClean="0">
              <a:ea typeface="ＭＳ Ｐゴシック" panose="020B0600070205080204" pitchFamily="34" charset="-128"/>
            </a:endParaRPr>
          </a:p>
          <a:p>
            <a:pPr marL="0" marR="0" lvl="1" indent="0" algn="l" defTabSz="914400" rtl="0" eaLnBrk="1" fontAlgn="auto" latinLnBrk="0" hangingPunct="1">
              <a:lnSpc>
                <a:spcPct val="150000"/>
              </a:lnSpc>
              <a:spcBef>
                <a:spcPts val="0"/>
              </a:spcBef>
              <a:spcAft>
                <a:spcPts val="0"/>
              </a:spcAft>
              <a:buClrTx/>
              <a:buSzTx/>
              <a:buFontTx/>
              <a:buNone/>
              <a:tabLst/>
              <a:defRPr/>
            </a:pPr>
            <a:endParaRPr lang="en-AU" altLang="en-US" sz="1400" baseline="0" dirty="0" smtClean="0">
              <a:ea typeface="ＭＳ Ｐゴシック" panose="020B0600070205080204" pitchFamily="34" charset="-128"/>
            </a:endParaRPr>
          </a:p>
          <a:p>
            <a:pPr marL="0" marR="0" lvl="1" indent="0" algn="l" defTabSz="914400" rtl="0" eaLnBrk="1" fontAlgn="auto" latinLnBrk="0" hangingPunct="1">
              <a:lnSpc>
                <a:spcPct val="150000"/>
              </a:lnSpc>
              <a:spcBef>
                <a:spcPts val="0"/>
              </a:spcBef>
              <a:spcAft>
                <a:spcPts val="0"/>
              </a:spcAft>
              <a:buClrTx/>
              <a:buSzTx/>
              <a:buFontTx/>
              <a:buNone/>
              <a:tabLst/>
              <a:defRPr/>
            </a:pPr>
            <a:r>
              <a:rPr lang="en-AU" altLang="en-US" sz="1400" baseline="0" dirty="0" smtClean="0">
                <a:ea typeface="ＭＳ Ｐゴシック" panose="020B0600070205080204" pitchFamily="34" charset="-128"/>
              </a:rPr>
              <a:t>Aside from that problem, al of the prior mock jury studies were limited methodologically:  None of them studied juries at all—all measures were from individuals, mostly pencil and paper studies in which a mock juror reads a short vignette, and offers a verdict.  In only one prior study was there any group </a:t>
            </a:r>
            <a:r>
              <a:rPr lang="en-AU" altLang="en-US" sz="1400" dirty="0" smtClean="0">
                <a:ea typeface="ＭＳ Ｐゴシック" panose="020B0600070205080204" pitchFamily="34" charset="-128"/>
              </a:rPr>
              <a:t>deliberation in the simulation – but the deliberation content was not recorded or observed, and no jury verdict was obtained, just individual verdicts.  This made it difficult to assess the findings.  </a:t>
            </a:r>
            <a:endParaRPr lang="en-AU" sz="1400" dirty="0"/>
          </a:p>
        </p:txBody>
      </p:sp>
      <p:sp>
        <p:nvSpPr>
          <p:cNvPr id="4" name="Slide Number Placeholder 3"/>
          <p:cNvSpPr>
            <a:spLocks noGrp="1"/>
          </p:cNvSpPr>
          <p:nvPr>
            <p:ph type="sldNum" sz="quarter" idx="10"/>
          </p:nvPr>
        </p:nvSpPr>
        <p:spPr/>
        <p:txBody>
          <a:bodyPr/>
          <a:lstStyle/>
          <a:p>
            <a:fld id="{9BF1A9D0-334F-4733-8A5A-FA9058EC634C}" type="slidenum">
              <a:rPr lang="en-AU" smtClean="0"/>
              <a:t>4</a:t>
            </a:fld>
            <a:endParaRPr lang="en-AU"/>
          </a:p>
        </p:txBody>
      </p:sp>
    </p:spTree>
    <p:extLst>
      <p:ext uri="{BB962C8B-B14F-4D97-AF65-F5344CB8AC3E}">
        <p14:creationId xmlns:p14="http://schemas.microsoft.com/office/powerpoint/2010/main" val="984149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AU" sz="1400" dirty="0" smtClean="0"/>
              <a:t>Drawing some lessons from the past research, our research approach to jury reasoning in joint versus separate trials: went the next step:  </a:t>
            </a:r>
          </a:p>
          <a:p>
            <a:pPr>
              <a:lnSpc>
                <a:spcPct val="150000"/>
              </a:lnSpc>
            </a:pPr>
            <a:r>
              <a:rPr lang="en-AU" sz="1400" dirty="0" smtClean="0"/>
              <a:t>Step 1 like past research, was to ascertain whether in the context of child sexual abuse allegations, a joint trial yielded a significantly higher conviction rate than the same complainant would obtain in a separate trial?  </a:t>
            </a:r>
            <a:r>
              <a:rPr lang="en-AU" sz="1400" baseline="0" dirty="0" smtClean="0"/>
              <a:t>The mixed results of past studies allowed no clear prediction of significant increases in conviction rates in joint trials.   Without a </a:t>
            </a:r>
            <a:r>
              <a:rPr lang="en-AU" sz="1400" dirty="0" smtClean="0"/>
              <a:t>significant increase, l</a:t>
            </a:r>
            <a:r>
              <a:rPr lang="en-AU" sz="1400" baseline="0" dirty="0" smtClean="0"/>
              <a:t>egal barriers to joinder may fall away.</a:t>
            </a:r>
          </a:p>
          <a:p>
            <a:pPr>
              <a:lnSpc>
                <a:spcPct val="150000"/>
              </a:lnSpc>
            </a:pPr>
            <a:r>
              <a:rPr lang="en-AU" sz="1400" baseline="0" dirty="0" smtClean="0"/>
              <a:t>Step 2, assuming there is a significant increase in conviction rates, was to assess whether the increase in convictions was due to legitimate, permissible reasoning, related to the additional inculpatory evidence, or due to impermissible reasoning, logically unrelated to the evidence, and thus unfairly prejudicial to the accused.   Verdict is a simple binary dichotomous category, a very blunt instrument or insensitive measure in social science.  Used a variety of other measures in addition.</a:t>
            </a:r>
          </a:p>
          <a:p>
            <a:pPr>
              <a:lnSpc>
                <a:spcPct val="150000"/>
              </a:lnSpc>
            </a:pPr>
            <a:endParaRPr lang="en-AU" sz="1400" baseline="0" dirty="0" smtClean="0"/>
          </a:p>
          <a:p>
            <a:pPr>
              <a:lnSpc>
                <a:spcPct val="150000"/>
              </a:lnSpc>
            </a:pPr>
            <a:r>
              <a:rPr lang="en-AU" sz="1400" baseline="0" dirty="0" smtClean="0"/>
              <a:t>Annie will outline how we undertook to assess unfair prejudice.</a:t>
            </a:r>
          </a:p>
          <a:p>
            <a:endParaRPr lang="en-AU" baseline="0" dirty="0" smtClean="0"/>
          </a:p>
          <a:p>
            <a:endParaRPr lang="en-AU" baseline="0" dirty="0" smtClean="0"/>
          </a:p>
          <a:p>
            <a:r>
              <a:rPr lang="en-AU" baseline="0" dirty="0" smtClean="0"/>
              <a:t> </a:t>
            </a:r>
          </a:p>
          <a:p>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5</a:t>
            </a:fld>
            <a:endParaRPr lang="en-AU"/>
          </a:p>
        </p:txBody>
      </p:sp>
    </p:spTree>
    <p:extLst>
      <p:ext uri="{BB962C8B-B14F-4D97-AF65-F5344CB8AC3E}">
        <p14:creationId xmlns:p14="http://schemas.microsoft.com/office/powerpoint/2010/main" val="163231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6</a:t>
            </a:fld>
            <a:endParaRPr lang="en-AU"/>
          </a:p>
        </p:txBody>
      </p:sp>
    </p:spTree>
    <p:extLst>
      <p:ext uri="{BB962C8B-B14F-4D97-AF65-F5344CB8AC3E}">
        <p14:creationId xmlns:p14="http://schemas.microsoft.com/office/powerpoint/2010/main" val="2050679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dirty="0" smtClean="0">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6EC19C-07EA-4B39-BC53-F7840C61C4A9}" type="slidenum">
              <a:rPr lang="en-AU" altLang="en-US" smtClean="0"/>
              <a:pPr/>
              <a:t>7</a:t>
            </a:fld>
            <a:endParaRPr lang="en-AU" altLang="en-US" smtClean="0"/>
          </a:p>
        </p:txBody>
      </p:sp>
    </p:spTree>
    <p:extLst>
      <p:ext uri="{BB962C8B-B14F-4D97-AF65-F5344CB8AC3E}">
        <p14:creationId xmlns:p14="http://schemas.microsoft.com/office/powerpoint/2010/main" val="1381333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5 minutes</a:t>
            </a:r>
            <a:r>
              <a:rPr lang="en-AU" baseline="0" dirty="0" smtClean="0"/>
              <a:t> and one six through slides.</a:t>
            </a:r>
            <a:endParaRPr lang="en-AU" dirty="0"/>
          </a:p>
        </p:txBody>
      </p:sp>
      <p:sp>
        <p:nvSpPr>
          <p:cNvPr id="4" name="Slide Number Placeholder 3"/>
          <p:cNvSpPr>
            <a:spLocks noGrp="1"/>
          </p:cNvSpPr>
          <p:nvPr>
            <p:ph type="sldNum" sz="quarter" idx="10"/>
          </p:nvPr>
        </p:nvSpPr>
        <p:spPr/>
        <p:txBody>
          <a:bodyPr/>
          <a:lstStyle/>
          <a:p>
            <a:fld id="{9BF1A9D0-334F-4733-8A5A-FA9058EC634C}" type="slidenum">
              <a:rPr lang="en-AU" smtClean="0"/>
              <a:t>8</a:t>
            </a:fld>
            <a:endParaRPr lang="en-AU"/>
          </a:p>
        </p:txBody>
      </p:sp>
    </p:spTree>
    <p:extLst>
      <p:ext uri="{BB962C8B-B14F-4D97-AF65-F5344CB8AC3E}">
        <p14:creationId xmlns:p14="http://schemas.microsoft.com/office/powerpoint/2010/main" val="971349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BF1A9D0-334F-4733-8A5A-FA9058EC634C}" type="slidenum">
              <a:rPr lang="en-AU" smtClean="0"/>
              <a:t>9</a:t>
            </a:fld>
            <a:endParaRPr lang="en-AU"/>
          </a:p>
        </p:txBody>
      </p:sp>
    </p:spTree>
    <p:extLst>
      <p:ext uri="{BB962C8B-B14F-4D97-AF65-F5344CB8AC3E}">
        <p14:creationId xmlns:p14="http://schemas.microsoft.com/office/powerpoint/2010/main" val="365769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5C0BF2A-683D-4CA8-8350-30EF54A926D9}" type="datetimeFigureOut">
              <a:rPr lang="en-AU" smtClean="0"/>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1862673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C0BF2A-683D-4CA8-8350-30EF54A926D9}" type="datetimeFigureOut">
              <a:rPr lang="en-AU" smtClean="0"/>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2584365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C0BF2A-683D-4CA8-8350-30EF54A926D9}" type="datetimeFigureOut">
              <a:rPr lang="en-AU" smtClean="0"/>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192585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5C0BF2A-683D-4CA8-8350-30EF54A926D9}" type="datetimeFigureOut">
              <a:rPr lang="en-AU" smtClean="0"/>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4070270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C0BF2A-683D-4CA8-8350-30EF54A926D9}" type="datetimeFigureOut">
              <a:rPr lang="en-AU" smtClean="0"/>
              <a:t>14/02/2017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2228745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5C0BF2A-683D-4CA8-8350-30EF54A926D9}" type="datetimeFigureOut">
              <a:rPr lang="en-AU" smtClean="0"/>
              <a:t>14/02/2017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122333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5C0BF2A-683D-4CA8-8350-30EF54A926D9}" type="datetimeFigureOut">
              <a:rPr lang="en-AU" smtClean="0"/>
              <a:t>14/02/2017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1563409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5C0BF2A-683D-4CA8-8350-30EF54A926D9}" type="datetimeFigureOut">
              <a:rPr lang="en-AU" smtClean="0"/>
              <a:t>14/02/2017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2948087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C0BF2A-683D-4CA8-8350-30EF54A926D9}" type="datetimeFigureOut">
              <a:rPr lang="en-AU" smtClean="0"/>
              <a:t>14/02/2017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422439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0BF2A-683D-4CA8-8350-30EF54A926D9}" type="datetimeFigureOut">
              <a:rPr lang="en-AU" smtClean="0"/>
              <a:t>14/02/2017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330206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C0BF2A-683D-4CA8-8350-30EF54A926D9}" type="datetimeFigureOut">
              <a:rPr lang="en-AU" smtClean="0"/>
              <a:t>14/02/2017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86012C5C-2A01-484E-A526-086E9AF349E6}" type="slidenum">
              <a:rPr lang="en-AU" smtClean="0"/>
              <a:t>‹#›</a:t>
            </a:fld>
            <a:endParaRPr lang="en-AU"/>
          </a:p>
        </p:txBody>
      </p:sp>
    </p:spTree>
    <p:extLst>
      <p:ext uri="{BB962C8B-B14F-4D97-AF65-F5344CB8AC3E}">
        <p14:creationId xmlns:p14="http://schemas.microsoft.com/office/powerpoint/2010/main" val="131485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0BF2A-683D-4CA8-8350-30EF54A926D9}" type="datetimeFigureOut">
              <a:rPr lang="en-AU" smtClean="0"/>
              <a:t>14/02/2017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012C5C-2A01-484E-A526-086E9AF349E6}" type="slidenum">
              <a:rPr lang="en-AU" smtClean="0"/>
              <a:t>‹#›</a:t>
            </a:fld>
            <a:endParaRPr lang="en-AU"/>
          </a:p>
        </p:txBody>
      </p:sp>
    </p:spTree>
    <p:extLst>
      <p:ext uri="{BB962C8B-B14F-4D97-AF65-F5344CB8AC3E}">
        <p14:creationId xmlns:p14="http://schemas.microsoft.com/office/powerpoint/2010/main" val="2500842791"/>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chart" Target="../charts/char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unsw.edu.a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13806"/>
            <a:ext cx="9744891" cy="3885543"/>
          </a:xfrm>
          <a:noFill/>
          <a:ln>
            <a:noFill/>
          </a:ln>
        </p:spPr>
        <p:txBody>
          <a:bodyPr>
            <a:normAutofit fontScale="90000"/>
          </a:bodyPr>
          <a:lstStyle/>
          <a:p>
            <a:pPr>
              <a:lnSpc>
                <a:spcPct val="150000"/>
              </a:lnSpc>
            </a:pPr>
            <a:r>
              <a:rPr lang="en-AU" altLang="en-US" b="1" dirty="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t> </a:t>
            </a:r>
            <a:r>
              <a:rPr lang="en-AU" altLang="en-US" b="1" dirty="0" smtClean="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t> </a:t>
            </a:r>
            <a:br>
              <a:rPr lang="en-AU" altLang="en-US" b="1" dirty="0" smtClean="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br>
            <a:r>
              <a:rPr lang="en-AU" altLang="en-US" b="1" dirty="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t/>
            </a:r>
            <a:br>
              <a:rPr lang="en-AU" altLang="en-US" b="1" dirty="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br>
            <a:r>
              <a:rPr lang="en-AU" altLang="en-US" b="1" dirty="0" smtClean="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t/>
            </a:r>
            <a:br>
              <a:rPr lang="en-AU" altLang="en-US" b="1" dirty="0" smtClean="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br>
            <a:r>
              <a:rPr lang="en-AU" altLang="en-US" b="1" dirty="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t/>
            </a:r>
            <a:br>
              <a:rPr lang="en-AU" altLang="en-US" b="1" dirty="0">
                <a:solidFill>
                  <a:srgbClr val="C00000"/>
                </a:solidFill>
                <a:effectLst>
                  <a:outerShdw blurRad="38100" dist="38100" dir="2700000" algn="tl">
                    <a:srgbClr val="000000">
                      <a:alpha val="43137"/>
                    </a:srgbClr>
                  </a:outerShdw>
                </a:effectLst>
                <a:latin typeface="Cambria" panose="02040503050406030204" pitchFamily="18" charset="0"/>
                <a:ea typeface="Arial Unicode MS" pitchFamily="34" charset="-128"/>
                <a:cs typeface="Arial Unicode MS" pitchFamily="34" charset="-128"/>
              </a:rPr>
            </a:br>
            <a:r>
              <a:rPr lang="en-AU" altLang="en-US" sz="4400" b="1" dirty="0" smtClean="0">
                <a:solidFill>
                  <a:srgbClr val="C00000"/>
                </a:solidFill>
                <a:effectLst>
                  <a:outerShdw blurRad="38100" dist="38100" dir="2700000" algn="tl">
                    <a:srgbClr val="000000">
                      <a:alpha val="43137"/>
                    </a:srgbClr>
                  </a:outerShdw>
                </a:effectLst>
                <a:latin typeface="Cambria" panose="02040503050406030204" pitchFamily="18" charset="0"/>
                <a:ea typeface="Microsoft JhengHei" panose="020B0604030504040204" pitchFamily="34" charset="-120"/>
                <a:cs typeface="Arial Unicode MS" pitchFamily="34" charset="-128"/>
              </a:rPr>
              <a:t/>
            </a:r>
            <a:br>
              <a:rPr lang="en-AU" altLang="en-US" sz="4400" b="1" dirty="0" smtClean="0">
                <a:solidFill>
                  <a:srgbClr val="C00000"/>
                </a:solidFill>
                <a:effectLst>
                  <a:outerShdw blurRad="38100" dist="38100" dir="2700000" algn="tl">
                    <a:srgbClr val="000000">
                      <a:alpha val="43137"/>
                    </a:srgbClr>
                  </a:outerShdw>
                </a:effectLst>
                <a:latin typeface="Cambria" panose="02040503050406030204" pitchFamily="18" charset="0"/>
                <a:ea typeface="Microsoft JhengHei" panose="020B0604030504040204" pitchFamily="34" charset="-120"/>
                <a:cs typeface="Arial Unicode MS" pitchFamily="34" charset="-128"/>
              </a:rPr>
            </a:br>
            <a:r>
              <a:rPr lang="en-AU" altLang="en-US" sz="5000" b="1" dirty="0" smtClean="0">
                <a:solidFill>
                  <a:srgbClr val="C00000"/>
                </a:solidFill>
                <a:latin typeface="Cambria" panose="02040503050406030204" pitchFamily="18" charset="0"/>
                <a:ea typeface="Microsoft JhengHei" panose="020B0604030504040204" pitchFamily="34" charset="-120"/>
                <a:cs typeface="Adobe Naskh Medium" panose="01010101010101010101" pitchFamily="50" charset="-78"/>
              </a:rPr>
              <a:t/>
            </a:r>
            <a:br>
              <a:rPr lang="en-AU" altLang="en-US" sz="5000" b="1" dirty="0" smtClean="0">
                <a:solidFill>
                  <a:srgbClr val="C00000"/>
                </a:solidFill>
                <a:latin typeface="Cambria" panose="02040503050406030204" pitchFamily="18" charset="0"/>
                <a:ea typeface="Microsoft JhengHei" panose="020B0604030504040204" pitchFamily="34" charset="-120"/>
                <a:cs typeface="Adobe Naskh Medium" panose="01010101010101010101" pitchFamily="50" charset="-78"/>
              </a:rPr>
            </a:br>
            <a:endParaRPr lang="en-AU" sz="5000" dirty="0">
              <a:solidFill>
                <a:srgbClr val="C00000"/>
              </a:solidFill>
              <a:latin typeface="Cambria" panose="02040503050406030204" pitchFamily="18" charset="0"/>
              <a:ea typeface="Microsoft JhengHei" panose="020B0604030504040204" pitchFamily="34" charset="-120"/>
              <a:cs typeface="Adobe Naskh Medium" panose="01010101010101010101" pitchFamily="50" charset="-78"/>
            </a:endParaRPr>
          </a:p>
        </p:txBody>
      </p:sp>
      <p:pic>
        <p:nvPicPr>
          <p:cNvPr id="6" name="Content Placeholder 3"/>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541645" y="2739939"/>
            <a:ext cx="2196277" cy="3318819"/>
          </a:xfrm>
          <a:prstGeom prst="rect">
            <a:avLst/>
          </a:prstGeom>
        </p:spPr>
      </p:pic>
      <p:sp>
        <p:nvSpPr>
          <p:cNvPr id="5" name="Subtitle 4"/>
          <p:cNvSpPr>
            <a:spLocks noGrp="1"/>
          </p:cNvSpPr>
          <p:nvPr>
            <p:ph type="subTitle" idx="1"/>
          </p:nvPr>
        </p:nvSpPr>
        <p:spPr>
          <a:xfrm>
            <a:off x="2846438" y="870155"/>
            <a:ext cx="7821561" cy="5663380"/>
          </a:xfrm>
        </p:spPr>
        <p:txBody>
          <a:bodyPr>
            <a:normAutofit/>
          </a:bodyPr>
          <a:lstStyle/>
          <a:p>
            <a:r>
              <a:rPr lang="en-AU" sz="6000" b="1" dirty="0">
                <a:solidFill>
                  <a:srgbClr val="C00000"/>
                </a:solidFill>
                <a:latin typeface="Cambria" panose="02040503050406030204" pitchFamily="18" charset="0"/>
              </a:rPr>
              <a:t>Lifting the lid </a:t>
            </a:r>
            <a:endParaRPr lang="en-AU" sz="6000" b="1" dirty="0" smtClean="0">
              <a:solidFill>
                <a:srgbClr val="C00000"/>
              </a:solidFill>
              <a:latin typeface="Cambria" panose="02040503050406030204" pitchFamily="18" charset="0"/>
            </a:endParaRPr>
          </a:p>
          <a:p>
            <a:r>
              <a:rPr lang="en-AU" sz="6000" b="1" dirty="0" smtClean="0">
                <a:solidFill>
                  <a:srgbClr val="C00000"/>
                </a:solidFill>
                <a:latin typeface="Cambria" panose="02040503050406030204" pitchFamily="18" charset="0"/>
              </a:rPr>
              <a:t>on </a:t>
            </a:r>
            <a:r>
              <a:rPr lang="en-AU" sz="6000" b="1" dirty="0">
                <a:solidFill>
                  <a:srgbClr val="C00000"/>
                </a:solidFill>
                <a:latin typeface="Cambria" panose="02040503050406030204" pitchFamily="18" charset="0"/>
              </a:rPr>
              <a:t>jury reasoning </a:t>
            </a:r>
            <a:endParaRPr lang="en-AU" sz="6000" b="1" dirty="0" smtClean="0">
              <a:solidFill>
                <a:srgbClr val="C00000"/>
              </a:solidFill>
              <a:latin typeface="Cambria" panose="02040503050406030204" pitchFamily="18" charset="0"/>
            </a:endParaRPr>
          </a:p>
          <a:p>
            <a:r>
              <a:rPr lang="en-AU" sz="6000" b="1" dirty="0" smtClean="0">
                <a:solidFill>
                  <a:srgbClr val="C00000"/>
                </a:solidFill>
                <a:latin typeface="Cambria" panose="02040503050406030204" pitchFamily="18" charset="0"/>
              </a:rPr>
              <a:t>and </a:t>
            </a:r>
            <a:r>
              <a:rPr lang="en-AU" sz="6000" b="1" dirty="0" smtClean="0">
                <a:solidFill>
                  <a:srgbClr val="C00000"/>
                </a:solidFill>
                <a:latin typeface="Cambria" panose="02040503050406030204" pitchFamily="18" charset="0"/>
                <a:ea typeface="Microsoft JhengHei" panose="020B0604030504040204" pitchFamily="34" charset="-120"/>
                <a:cs typeface="Adobe Naskh Medium" panose="01010101010101010101" pitchFamily="50" charset="-78"/>
              </a:rPr>
              <a:t>dec</a:t>
            </a:r>
            <a:r>
              <a:rPr lang="en-AU" sz="6000" b="1" dirty="0" smtClean="0">
                <a:solidFill>
                  <a:srgbClr val="C00000"/>
                </a:solidFill>
                <a:latin typeface="Cambria" panose="02040503050406030204" pitchFamily="18" charset="0"/>
              </a:rPr>
              <a:t>ision-making</a:t>
            </a:r>
          </a:p>
          <a:p>
            <a:endParaRPr lang="en-AU" sz="4400" b="1" dirty="0">
              <a:solidFill>
                <a:srgbClr val="C00000"/>
              </a:solidFill>
              <a:latin typeface="Cambria" panose="02040503050406030204" pitchFamily="18" charset="0"/>
            </a:endParaRPr>
          </a:p>
          <a:p>
            <a:r>
              <a:rPr lang="en-AU" sz="3200" dirty="0" smtClean="0">
                <a:solidFill>
                  <a:srgbClr val="0070C0"/>
                </a:solidFill>
                <a:latin typeface="Cambria" panose="02040503050406030204" pitchFamily="18" charset="0"/>
              </a:rPr>
              <a:t>Jane </a:t>
            </a:r>
            <a:r>
              <a:rPr lang="en-AU" sz="3200" dirty="0" smtClean="0">
                <a:solidFill>
                  <a:srgbClr val="0070C0"/>
                </a:solidFill>
                <a:latin typeface="Cambria" panose="02040503050406030204" pitchFamily="18" charset="0"/>
              </a:rPr>
              <a:t>Goodman-Delahunty</a:t>
            </a:r>
          </a:p>
          <a:p>
            <a:r>
              <a:rPr lang="en-AU" sz="3200" dirty="0" smtClean="0">
                <a:solidFill>
                  <a:srgbClr val="0070C0"/>
                </a:solidFill>
                <a:latin typeface="Cambria" panose="02040503050406030204" pitchFamily="18" charset="0"/>
              </a:rPr>
              <a:t>Annie </a:t>
            </a:r>
            <a:r>
              <a:rPr lang="en-AU" sz="3200" dirty="0" err="1" smtClean="0">
                <a:solidFill>
                  <a:srgbClr val="0070C0"/>
                </a:solidFill>
                <a:latin typeface="Cambria" panose="02040503050406030204" pitchFamily="18" charset="0"/>
              </a:rPr>
              <a:t>Cossins</a:t>
            </a:r>
            <a:r>
              <a:rPr lang="en-AU" sz="3200" dirty="0" smtClean="0">
                <a:solidFill>
                  <a:srgbClr val="0070C0"/>
                </a:solidFill>
                <a:latin typeface="Cambria" panose="02040503050406030204" pitchFamily="18" charset="0"/>
              </a:rPr>
              <a:t>, </a:t>
            </a:r>
          </a:p>
          <a:p>
            <a:r>
              <a:rPr lang="en-AU" sz="3200" dirty="0" smtClean="0">
                <a:solidFill>
                  <a:srgbClr val="0070C0"/>
                </a:solidFill>
                <a:latin typeface="Cambria" panose="02040503050406030204" pitchFamily="18" charset="0"/>
              </a:rPr>
              <a:t>Natalie Martschuk</a:t>
            </a:r>
            <a:endParaRPr lang="en-AU" sz="3200" dirty="0" smtClean="0">
              <a:solidFill>
                <a:srgbClr val="0070C0"/>
              </a:solidFill>
              <a:latin typeface="Cambria" panose="02040503050406030204" pitchFamily="18" charset="0"/>
            </a:endParaRPr>
          </a:p>
        </p:txBody>
      </p:sp>
    </p:spTree>
    <p:extLst>
      <p:ext uri="{BB962C8B-B14F-4D97-AF65-F5344CB8AC3E}">
        <p14:creationId xmlns:p14="http://schemas.microsoft.com/office/powerpoint/2010/main" val="3713045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8675" y="272656"/>
            <a:ext cx="10513325" cy="1116414"/>
          </a:xfrm>
        </p:spPr>
        <p:txBody>
          <a:bodyPr>
            <a:normAutofit/>
          </a:bodyPr>
          <a:lstStyle/>
          <a:p>
            <a:pPr algn="ctr"/>
            <a:r>
              <a:rPr lang="en-AU" sz="4000" b="1" dirty="0" smtClean="0">
                <a:solidFill>
                  <a:srgbClr val="C00000"/>
                </a:solidFill>
                <a:latin typeface="Cambria" panose="02040503050406030204" pitchFamily="18" charset="0"/>
                <a:ea typeface="ＭＳ Ｐゴシック" pitchFamily="34" charset="-128"/>
              </a:rPr>
              <a:t>Case materials</a:t>
            </a:r>
            <a:endParaRPr lang="en-AU" sz="4000" b="1" dirty="0">
              <a:solidFill>
                <a:srgbClr val="C00000"/>
              </a:solidFill>
              <a:latin typeface="Cambria" panose="02040503050406030204" pitchFamily="18" charset="0"/>
            </a:endParaRPr>
          </a:p>
        </p:txBody>
      </p:sp>
      <p:sp>
        <p:nvSpPr>
          <p:cNvPr id="3" name="Content Placeholder 2"/>
          <p:cNvSpPr>
            <a:spLocks noGrp="1"/>
          </p:cNvSpPr>
          <p:nvPr>
            <p:ph idx="1"/>
          </p:nvPr>
        </p:nvSpPr>
        <p:spPr>
          <a:xfrm>
            <a:off x="3671248" y="1514901"/>
            <a:ext cx="8048405" cy="5087092"/>
          </a:xfrm>
        </p:spPr>
        <p:txBody>
          <a:bodyPr>
            <a:normAutofit/>
          </a:bodyPr>
          <a:lstStyle/>
          <a:p>
            <a:r>
              <a:rPr lang="en-AU" dirty="0" smtClean="0">
                <a:solidFill>
                  <a:srgbClr val="C00000"/>
                </a:solidFill>
                <a:latin typeface="Cambria" panose="02040503050406030204" pitchFamily="18" charset="0"/>
                <a:ea typeface="ＭＳ Ｐゴシック" pitchFamily="34" charset="-128"/>
              </a:rPr>
              <a:t>3 male complainants</a:t>
            </a:r>
            <a:r>
              <a:rPr lang="en-AU" dirty="0" smtClean="0">
                <a:latin typeface="Cambria" panose="02040503050406030204" pitchFamily="18" charset="0"/>
                <a:ea typeface="ＭＳ Ｐゴシック" pitchFamily="34" charset="-128"/>
              </a:rPr>
              <a:t>:  historical claims, institutional child sexual abuse, unacquainted.</a:t>
            </a:r>
          </a:p>
          <a:p>
            <a:endParaRPr lang="en-AU" sz="500" dirty="0" smtClean="0">
              <a:latin typeface="Cambria" panose="02040503050406030204" pitchFamily="18" charset="0"/>
              <a:ea typeface="ＭＳ Ｐゴシック" pitchFamily="34" charset="-128"/>
            </a:endParaRPr>
          </a:p>
          <a:p>
            <a:pPr>
              <a:lnSpc>
                <a:spcPct val="100000"/>
              </a:lnSpc>
              <a:spcBef>
                <a:spcPts val="0"/>
              </a:spcBef>
            </a:pPr>
            <a:r>
              <a:rPr lang="en-AU" dirty="0" smtClean="0">
                <a:solidFill>
                  <a:srgbClr val="0070C0"/>
                </a:solidFill>
                <a:latin typeface="Cambria" panose="02040503050406030204" pitchFamily="18" charset="0"/>
                <a:ea typeface="ＭＳ Ｐゴシック" pitchFamily="34" charset="-128"/>
              </a:rPr>
              <a:t>Mixed sexual abuse claims</a:t>
            </a:r>
            <a:r>
              <a:rPr lang="en-AU" dirty="0" smtClean="0">
                <a:latin typeface="Cambria" panose="02040503050406030204" pitchFamily="18" charset="0"/>
                <a:ea typeface="ＭＳ Ｐゴシック" pitchFamily="34" charset="-128"/>
              </a:rPr>
              <a:t>:  </a:t>
            </a:r>
          </a:p>
          <a:p>
            <a:pPr marL="0" indent="0">
              <a:lnSpc>
                <a:spcPct val="100000"/>
              </a:lnSpc>
              <a:spcBef>
                <a:spcPts val="0"/>
              </a:spcBef>
              <a:buNone/>
            </a:pPr>
            <a:r>
              <a:rPr lang="en-AU" dirty="0">
                <a:latin typeface="Cambria" panose="02040503050406030204" pitchFamily="18" charset="0"/>
                <a:ea typeface="ＭＳ Ｐゴシック" pitchFamily="34" charset="-128"/>
              </a:rPr>
              <a:t> </a:t>
            </a:r>
            <a:r>
              <a:rPr lang="en-AU" dirty="0" smtClean="0">
                <a:latin typeface="Cambria" panose="02040503050406030204" pitchFamily="18" charset="0"/>
                <a:ea typeface="ＭＳ Ｐゴシック" pitchFamily="34" charset="-128"/>
              </a:rPr>
              <a:t>  indecency and/or </a:t>
            </a:r>
          </a:p>
          <a:p>
            <a:pPr marL="0" indent="0">
              <a:lnSpc>
                <a:spcPct val="100000"/>
              </a:lnSpc>
              <a:spcBef>
                <a:spcPts val="0"/>
              </a:spcBef>
              <a:buNone/>
            </a:pPr>
            <a:r>
              <a:rPr lang="en-AU" dirty="0">
                <a:latin typeface="Cambria" panose="02040503050406030204" pitchFamily="18" charset="0"/>
                <a:ea typeface="ＭＳ Ｐゴシック" pitchFamily="34" charset="-128"/>
              </a:rPr>
              <a:t> </a:t>
            </a:r>
            <a:r>
              <a:rPr lang="en-AU" dirty="0" smtClean="0">
                <a:latin typeface="Cambria" panose="02040503050406030204" pitchFamily="18" charset="0"/>
                <a:ea typeface="ＭＳ Ｐゴシック" pitchFamily="34" charset="-128"/>
              </a:rPr>
              <a:t>  sexual intercourse.</a:t>
            </a:r>
          </a:p>
          <a:p>
            <a:endParaRPr lang="en-AU" sz="500" dirty="0" smtClean="0">
              <a:latin typeface="Cambria" panose="02040503050406030204" pitchFamily="18" charset="0"/>
              <a:ea typeface="ＭＳ Ｐゴシック" pitchFamily="34" charset="-128"/>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28348" t="2" r="28034" b="1544"/>
          <a:stretch/>
        </p:blipFill>
        <p:spPr bwMode="auto">
          <a:xfrm>
            <a:off x="423081" y="275660"/>
            <a:ext cx="2988859" cy="3545713"/>
          </a:xfrm>
          <a:prstGeom prst="rect">
            <a:avLst/>
          </a:prstGeom>
          <a:noFill/>
          <a:ln>
            <a:noFill/>
          </a:ln>
        </p:spPr>
      </p:pic>
      <p:pic>
        <p:nvPicPr>
          <p:cNvPr id="5" name="Picture 4"/>
          <p:cNvPicPr/>
          <p:nvPr/>
        </p:nvPicPr>
        <p:blipFill rotWithShape="1">
          <a:blip r:embed="rId4">
            <a:extLst>
              <a:ext uri="{28A0092B-C50C-407E-A947-70E740481C1C}">
                <a14:useLocalDpi xmlns:a14="http://schemas.microsoft.com/office/drawing/2010/main" val="0"/>
              </a:ext>
            </a:extLst>
          </a:blip>
          <a:srcRect l="34589" t="-1" r="13500" b="-1068"/>
          <a:stretch/>
        </p:blipFill>
        <p:spPr bwMode="auto">
          <a:xfrm>
            <a:off x="8504439" y="2882978"/>
            <a:ext cx="3215213" cy="3719015"/>
          </a:xfrm>
          <a:prstGeom prst="rect">
            <a:avLst/>
          </a:prstGeom>
          <a:noFill/>
          <a:ln>
            <a:noFill/>
          </a:ln>
        </p:spPr>
      </p:pic>
      <p:sp>
        <p:nvSpPr>
          <p:cNvPr id="6" name="TextBox 5"/>
          <p:cNvSpPr txBox="1"/>
          <p:nvPr/>
        </p:nvSpPr>
        <p:spPr>
          <a:xfrm>
            <a:off x="600502" y="4189863"/>
            <a:ext cx="7233314" cy="2323713"/>
          </a:xfrm>
          <a:prstGeom prst="rect">
            <a:avLst/>
          </a:prstGeom>
          <a:noFill/>
        </p:spPr>
        <p:txBody>
          <a:bodyPr wrap="square" rtlCol="0">
            <a:spAutoFit/>
          </a:bodyPr>
          <a:lstStyle/>
          <a:p>
            <a:pPr marL="457200" indent="-457200" defTabSz="540000">
              <a:buFont typeface="Arial" panose="020B0604020202020204" pitchFamily="34" charset="0"/>
              <a:buChar char="•"/>
            </a:pPr>
            <a:r>
              <a:rPr lang="en-AU" sz="2800" dirty="0">
                <a:solidFill>
                  <a:srgbClr val="C00000"/>
                </a:solidFill>
                <a:latin typeface="Cambria" panose="02040503050406030204" pitchFamily="18" charset="0"/>
                <a:ea typeface="ＭＳ Ｐゴシック" pitchFamily="34" charset="-128"/>
              </a:rPr>
              <a:t>Defendant</a:t>
            </a:r>
            <a:r>
              <a:rPr lang="en-AU" sz="2800" dirty="0">
                <a:latin typeface="Cambria" panose="02040503050406030204" pitchFamily="18" charset="0"/>
                <a:ea typeface="ＭＳ Ｐゴシック" pitchFamily="34" charset="-128"/>
              </a:rPr>
              <a:t>:  long-term soccer </a:t>
            </a:r>
            <a:r>
              <a:rPr lang="en-AU" sz="2800" dirty="0" smtClean="0">
                <a:latin typeface="Cambria" panose="02040503050406030204" pitchFamily="18" charset="0"/>
                <a:ea typeface="ＭＳ Ｐゴシック" pitchFamily="34" charset="-128"/>
              </a:rPr>
              <a:t>coach. </a:t>
            </a:r>
          </a:p>
          <a:p>
            <a:pPr defTabSz="540000"/>
            <a:endParaRPr lang="en-AU" sz="2800" dirty="0">
              <a:latin typeface="Cambria" panose="02040503050406030204" pitchFamily="18" charset="0"/>
              <a:ea typeface="ＭＳ Ｐゴシック" pitchFamily="34" charset="-128"/>
            </a:endParaRPr>
          </a:p>
          <a:p>
            <a:pPr defTabSz="540000"/>
            <a:endParaRPr lang="en-AU" sz="500" dirty="0">
              <a:latin typeface="Cambria" panose="02040503050406030204" pitchFamily="18" charset="0"/>
              <a:ea typeface="ＭＳ Ｐゴシック" pitchFamily="34" charset="-128"/>
            </a:endParaRPr>
          </a:p>
          <a:p>
            <a:pPr marL="457200" indent="-457200" defTabSz="540000">
              <a:buFont typeface="Arial" panose="020B0604020202020204" pitchFamily="34" charset="0"/>
              <a:buChar char="•"/>
            </a:pPr>
            <a:r>
              <a:rPr lang="en-AU" sz="2800" dirty="0">
                <a:solidFill>
                  <a:srgbClr val="0070C0"/>
                </a:solidFill>
                <a:latin typeface="Cambria" panose="02040503050406030204" pitchFamily="18" charset="0"/>
                <a:ea typeface="ＭＳ Ｐゴシック" pitchFamily="34" charset="-128"/>
              </a:rPr>
              <a:t>Varied</a:t>
            </a:r>
            <a:r>
              <a:rPr lang="en-AU" sz="2800" dirty="0">
                <a:latin typeface="Cambria" panose="02040503050406030204" pitchFamily="18" charset="0"/>
                <a:ea typeface="ＭＳ Ｐゴシック" pitchFamily="34" charset="-128"/>
              </a:rPr>
              <a:t> number of counts and number of witnesses per claim to produce </a:t>
            </a:r>
            <a:r>
              <a:rPr lang="en-AU" sz="2800" b="1" dirty="0">
                <a:latin typeface="Cambria" panose="02040503050406030204" pitchFamily="18" charset="0"/>
                <a:ea typeface="ＭＳ Ｐゴシック" pitchFamily="34" charset="-128"/>
              </a:rPr>
              <a:t>weak, moderate and strong case </a:t>
            </a:r>
            <a:r>
              <a:rPr lang="en-AU" sz="2800" b="1" dirty="0" smtClean="0">
                <a:latin typeface="Cambria" panose="02040503050406030204" pitchFamily="18" charset="0"/>
                <a:ea typeface="ＭＳ Ｐゴシック" pitchFamily="34" charset="-128"/>
              </a:rPr>
              <a:t>facts</a:t>
            </a:r>
            <a:r>
              <a:rPr lang="en-AU" sz="2800" dirty="0" smtClean="0">
                <a:latin typeface="Cambria" panose="02040503050406030204" pitchFamily="18" charset="0"/>
                <a:ea typeface="ＭＳ Ｐゴシック" pitchFamily="34" charset="-128"/>
              </a:rPr>
              <a:t>.</a:t>
            </a:r>
            <a:endParaRPr lang="en-AU" sz="2800" dirty="0">
              <a:latin typeface="Cambria" panose="02040503050406030204" pitchFamily="18" charset="0"/>
              <a:ea typeface="ＭＳ Ｐゴシック" pitchFamily="34" charset="-128"/>
            </a:endParaRPr>
          </a:p>
        </p:txBody>
      </p:sp>
    </p:spTree>
    <p:extLst>
      <p:ext uri="{BB962C8B-B14F-4D97-AF65-F5344CB8AC3E}">
        <p14:creationId xmlns:p14="http://schemas.microsoft.com/office/powerpoint/2010/main" val="2185808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2626" y="156520"/>
            <a:ext cx="10515600" cy="1570680"/>
          </a:xfrm>
        </p:spPr>
        <p:txBody>
          <a:bodyPr/>
          <a:lstStyle/>
          <a:p>
            <a:pPr algn="ctr"/>
            <a:r>
              <a:rPr lang="en-AU" altLang="en-US" sz="4000" b="1" dirty="0">
                <a:solidFill>
                  <a:srgbClr val="C00000"/>
                </a:solidFill>
                <a:latin typeface="Cambria" panose="02040503050406030204" pitchFamily="18" charset="0"/>
                <a:ea typeface="ＭＳ Ｐゴシック" pitchFamily="34" charset="-128"/>
              </a:rPr>
              <a:t>Jury simulation research design</a:t>
            </a:r>
            <a:endParaRPr lang="en-AU" dirty="0"/>
          </a:p>
        </p:txBody>
      </p:sp>
      <p:graphicFrame>
        <p:nvGraphicFramePr>
          <p:cNvPr id="7" name="Content Placeholder 3"/>
          <p:cNvGraphicFramePr>
            <a:graphicFrameLocks noGrp="1"/>
          </p:cNvGraphicFramePr>
          <p:nvPr>
            <p:ph idx="1"/>
            <p:extLst/>
          </p:nvPr>
        </p:nvGraphicFramePr>
        <p:xfrm>
          <a:off x="900752" y="1460309"/>
          <a:ext cx="9689910" cy="5083429"/>
        </p:xfrm>
        <a:graphic>
          <a:graphicData uri="http://schemas.openxmlformats.org/drawingml/2006/table">
            <a:tbl>
              <a:tblPr/>
              <a:tblGrid>
                <a:gridCol w="548019"/>
                <a:gridCol w="2541910"/>
                <a:gridCol w="3626017">
                  <a:extLst>
                    <a:ext uri="{9D8B030D-6E8A-4147-A177-3AD203B41FA5}"/>
                  </a:extLst>
                </a:gridCol>
                <a:gridCol w="2973964">
                  <a:extLst>
                    <a:ext uri="{9D8B030D-6E8A-4147-A177-3AD203B41FA5}"/>
                  </a:extLst>
                </a:gridCol>
              </a:tblGrid>
              <a:tr h="892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AU" sz="2400" b="1" i="0" u="none" strike="noStrike" cap="none" normalizeH="0" baseline="0" dirty="0">
                        <a:ln>
                          <a:noFill/>
                        </a:ln>
                        <a:solidFill>
                          <a:schemeClr val="tx1"/>
                        </a:solidFill>
                        <a:effectLst/>
                        <a:latin typeface="Cambria" panose="02040503050406030204" pitchFamily="18"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AU" sz="2400" b="1" i="0" u="none" strike="noStrike" cap="none" normalizeH="0" baseline="0" dirty="0" smtClean="0">
                        <a:ln>
                          <a:noFill/>
                        </a:ln>
                        <a:solidFill>
                          <a:schemeClr val="tx1"/>
                        </a:solidFill>
                        <a:effectLst/>
                        <a:latin typeface="Cambria" panose="02040503050406030204" pitchFamily="18" charset="0"/>
                        <a:ea typeface="Calibri"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AU" sz="2400" b="1" i="0" u="none" strike="noStrike" cap="none" normalizeH="0" baseline="0" dirty="0" smtClean="0">
                          <a:ln>
                            <a:noFill/>
                          </a:ln>
                          <a:solidFill>
                            <a:schemeClr val="tx1"/>
                          </a:solidFill>
                          <a:effectLst/>
                          <a:latin typeface="Cambria" panose="02040503050406030204" pitchFamily="18" charset="0"/>
                          <a:ea typeface="Calibri" pitchFamily="34" charset="0"/>
                        </a:rPr>
                        <a:t>Trial</a:t>
                      </a:r>
                      <a:endParaRPr kumimoji="0" lang="en-AU" sz="2400" b="1" i="0" u="none" strike="noStrike" cap="none" normalizeH="0" baseline="0" dirty="0">
                        <a:ln>
                          <a:noFill/>
                        </a:ln>
                        <a:solidFill>
                          <a:schemeClr val="tx1"/>
                        </a:solidFill>
                        <a:effectLst/>
                        <a:latin typeface="Cambria" panose="02040503050406030204" pitchFamily="18"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chemeClr val="tx1"/>
                          </a:solidFill>
                          <a:effectLst/>
                          <a:latin typeface="Cambria" panose="02040503050406030204" pitchFamily="18" charset="0"/>
                          <a:ea typeface="Calibri" pitchFamily="34" charset="0"/>
                        </a:rPr>
                        <a:t>Crown witnesses</a:t>
                      </a:r>
                      <a:endParaRPr kumimoji="0" lang="en-AU" sz="2400" b="1" i="0" u="none" strike="noStrike" cap="none" normalizeH="0" baseline="0" dirty="0">
                        <a:ln>
                          <a:noFill/>
                        </a:ln>
                        <a:solidFill>
                          <a:schemeClr val="tx1"/>
                        </a:solidFill>
                        <a:effectLst/>
                        <a:latin typeface="Cambria" panose="02040503050406030204" pitchFamily="18"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sz="2000" b="1" i="0" u="none" strike="noStrike" cap="none" normalizeH="0" baseline="0" dirty="0" smtClean="0">
                          <a:ln>
                            <a:noFill/>
                          </a:ln>
                          <a:solidFill>
                            <a:schemeClr val="tx1"/>
                          </a:solidFill>
                          <a:effectLst/>
                          <a:latin typeface="Cambria" panose="02040503050406030204" pitchFamily="18" charset="0"/>
                          <a:ea typeface="Calibri" pitchFamily="34" charset="0"/>
                        </a:rPr>
                        <a:t>    </a:t>
                      </a:r>
                      <a:r>
                        <a:rPr kumimoji="0" lang="en-AU" sz="2200" b="1" i="0" u="none" strike="noStrike" cap="none" normalizeH="0" baseline="0" dirty="0" smtClean="0">
                          <a:ln>
                            <a:noFill/>
                          </a:ln>
                          <a:solidFill>
                            <a:schemeClr val="tx1"/>
                          </a:solidFill>
                          <a:effectLst/>
                          <a:latin typeface="Cambria" panose="02040503050406030204" pitchFamily="18" charset="0"/>
                          <a:ea typeface="Calibri" pitchFamily="34" charset="0"/>
                        </a:rPr>
                        <a:t>Jury directions</a:t>
                      </a:r>
                      <a:endParaRPr kumimoji="0" lang="en-AU" sz="2200" b="0" i="0" u="none" strike="noStrike" cap="none" normalizeH="0" baseline="0" dirty="0">
                        <a:ln>
                          <a:noFill/>
                        </a:ln>
                        <a:solidFill>
                          <a:schemeClr val="tx1"/>
                        </a:solidFill>
                        <a:effectLst/>
                        <a:latin typeface="Cambria" panose="02040503050406030204" pitchFamily="18" charset="0"/>
                        <a:ea typeface="Calibri" pitchFamily="34" charset="0"/>
                      </a:endParaRPr>
                    </a:p>
                  </a:txBody>
                  <a:tcPr marL="68580" marR="68580" marT="0"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extLst>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1</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rowSpan="6">
                  <a:txBody>
                    <a:bodyPr/>
                    <a:lstStyle/>
                    <a:p>
                      <a:pPr marL="324000" marR="0" lvl="0" indent="0" algn="l" defTabSz="914400" rtl="0" eaLnBrk="1" fontAlgn="base" latinLnBrk="0" hangingPunct="1">
                        <a:lnSpc>
                          <a:spcPct val="100000"/>
                        </a:lnSpc>
                        <a:spcBef>
                          <a:spcPct val="0"/>
                        </a:spcBef>
                        <a:spcAft>
                          <a:spcPct val="0"/>
                        </a:spcAft>
                        <a:buClrTx/>
                        <a:buSzTx/>
                        <a:buFontTx/>
                        <a:buNone/>
                        <a:tabLst/>
                      </a:pPr>
                      <a:endParaRPr kumimoji="0" lang="en-AU" sz="2400" b="1" i="0" u="none" strike="noStrike" cap="none" normalizeH="0" baseline="0" dirty="0" smtClean="0">
                        <a:ln>
                          <a:noFill/>
                        </a:ln>
                        <a:solidFill>
                          <a:srgbClr val="000000"/>
                        </a:solidFill>
                        <a:effectLst/>
                        <a:latin typeface="Cambria" panose="02040503050406030204" pitchFamily="18" charset="0"/>
                        <a:ea typeface="Calibri" pitchFamily="34" charset="0"/>
                      </a:endParaRPr>
                    </a:p>
                    <a:p>
                      <a:pPr marL="324000" marR="0" lvl="0" indent="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0000"/>
                          </a:solidFill>
                          <a:effectLst/>
                          <a:latin typeface="Cambria" panose="02040503050406030204" pitchFamily="18" charset="0"/>
                          <a:ea typeface="Calibri" pitchFamily="34" charset="0"/>
                        </a:rPr>
                        <a:t>Separate</a:t>
                      </a:r>
                      <a:endParaRPr kumimoji="0" lang="en-AU" sz="500" b="0" i="0" u="none" strike="noStrike" cap="none" normalizeH="0" baseline="0" dirty="0" smtClean="0">
                        <a:ln>
                          <a:noFill/>
                        </a:ln>
                        <a:solidFill>
                          <a:srgbClr val="000000"/>
                        </a:solidFill>
                        <a:effectLst/>
                        <a:latin typeface="Cambria" panose="02040503050406030204" pitchFamily="18" charset="0"/>
                        <a:ea typeface="Calibri" pitchFamily="34" charset="0"/>
                      </a:endParaRPr>
                    </a:p>
                    <a:p>
                      <a:pPr marL="32400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1 complainant</a:t>
                      </a:r>
                    </a:p>
                    <a:p>
                      <a:pPr marL="324000" marR="0" lvl="0"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2 counts</a:t>
                      </a:r>
                    </a:p>
                    <a:p>
                      <a:pPr marL="324000" marR="0" lvl="0" indent="0" algn="l" defTabSz="914400" rtl="0" eaLnBrk="1" fontAlgn="base" latinLnBrk="0" hangingPunct="1">
                        <a:lnSpc>
                          <a:spcPct val="100000"/>
                        </a:lnSpc>
                        <a:spcBef>
                          <a:spcPct val="0"/>
                        </a:spcBef>
                        <a:spcAft>
                          <a:spcPct val="0"/>
                        </a:spcAft>
                        <a:buClrTx/>
                        <a:buSzTx/>
                        <a:buFontTx/>
                        <a:buNone/>
                        <a:tabLst/>
                      </a:pPr>
                      <a:endParaRPr kumimoji="0" lang="en-AU" sz="2400" b="0" i="0" u="none" strike="noStrike" cap="none" normalizeH="0" baseline="0" dirty="0">
                        <a:ln>
                          <a:noFill/>
                        </a:ln>
                        <a:solidFill>
                          <a:srgbClr val="00B0F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2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1 neighbour)</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baseline</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2</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914400" marR="0" lvl="2" indent="-457200" algn="l" defTabSz="914400" rtl="0" eaLnBrk="1" fontAlgn="base" latinLnBrk="0" hangingPunct="1">
                        <a:lnSpc>
                          <a:spcPts val="3300"/>
                        </a:lnSpc>
                        <a:spcBef>
                          <a:spcPct val="0"/>
                        </a:spcBef>
                        <a:spcAft>
                          <a:spcPct val="0"/>
                        </a:spcAft>
                        <a:buClrTx/>
                        <a:buSzTx/>
                        <a:buFontTx/>
                        <a:buNone/>
                        <a:tabLst/>
                      </a:pP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2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rel</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 evidence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baseline</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3</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914400" marR="0" lvl="2" indent="-457200" algn="l" defTabSz="914400" rtl="0" eaLnBrk="1" fontAlgn="base" latinLnBrk="0" hangingPunct="1">
                        <a:lnSpc>
                          <a:spcPts val="3300"/>
                        </a:lnSpc>
                        <a:spcBef>
                          <a:spcPct val="0"/>
                        </a:spcBef>
                        <a:spcAft>
                          <a:spcPct val="0"/>
                        </a:spcAft>
                        <a:buClrTx/>
                        <a:buSzTx/>
                        <a:buFontTx/>
                        <a:buNone/>
                        <a:tabLst/>
                      </a:pP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2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rel</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 evidence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rel</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evid</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4</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914400" marR="0" lvl="2" indent="-457200" algn="l" defTabSz="914400" rtl="0" eaLnBrk="1" fontAlgn="base" latinLnBrk="0" hangingPunct="1">
                        <a:lnSpc>
                          <a:spcPts val="3300"/>
                        </a:lnSpc>
                        <a:spcBef>
                          <a:spcPct val="0"/>
                        </a:spcBef>
                        <a:spcAft>
                          <a:spcPct val="0"/>
                        </a:spcAft>
                        <a:buClrTx/>
                        <a:buSzTx/>
                        <a:buFontTx/>
                        <a:buNone/>
                        <a:tabLst/>
                      </a:pP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2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rel</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 evidence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rel</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evid</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 + QT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extLst>
                  <a:ext uri="{0D108BD9-81ED-4DB2-BD59-A6C34878D82A}"/>
                </a:extLst>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5</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endParaRPr lang="en-AU"/>
                    </a:p>
                  </a:txBody>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4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tendency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evid</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baseline</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6</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20000"/>
                        <a:lumOff val="80000"/>
                      </a:schemeClr>
                    </a:solidFill>
                  </a:tcPr>
                </a:tc>
                <a:tc vMerge="1">
                  <a:txBody>
                    <a:bodyPr/>
                    <a:lstStyle/>
                    <a:p>
                      <a:pPr marL="914400" marR="0" lvl="2" indent="-457200" algn="l" defTabSz="914400" rtl="0" eaLnBrk="1" fontAlgn="base" latinLnBrk="0" hangingPunct="1">
                        <a:lnSpc>
                          <a:spcPts val="3300"/>
                        </a:lnSpc>
                        <a:spcBef>
                          <a:spcPct val="0"/>
                        </a:spcBef>
                        <a:spcAft>
                          <a:spcPct val="0"/>
                        </a:spcAft>
                        <a:buClrTx/>
                        <a:buSzTx/>
                        <a:buFontTx/>
                        <a:buNone/>
                        <a:tabLst/>
                      </a:pP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4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tendency </a:t>
                      </a:r>
                      <a:r>
                        <a:rPr kumimoji="0" lang="en-AU" sz="2400" b="0" i="0" u="none" strike="noStrike" cap="none" normalizeH="0" baseline="0" dirty="0" err="1">
                          <a:ln>
                            <a:noFill/>
                          </a:ln>
                          <a:solidFill>
                            <a:srgbClr val="000000"/>
                          </a:solidFill>
                          <a:effectLst/>
                          <a:latin typeface="Cambria" panose="02040503050406030204" pitchFamily="18" charset="0"/>
                          <a:ea typeface="Calibri" pitchFamily="34" charset="0"/>
                        </a:rPr>
                        <a:t>evid</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TE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extLst>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7</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rowSpan="4">
                  <a:txBody>
                    <a:bodyPr/>
                    <a:lstStyle/>
                    <a:p>
                      <a:pPr marL="324000" marR="0" lvl="0" indent="-457200" algn="l" defTabSz="914400" rtl="0" eaLnBrk="1" fontAlgn="base" latinLnBrk="0" hangingPunct="1">
                        <a:lnSpc>
                          <a:spcPct val="100000"/>
                        </a:lnSpc>
                        <a:spcBef>
                          <a:spcPct val="0"/>
                        </a:spcBef>
                        <a:spcAft>
                          <a:spcPct val="0"/>
                        </a:spcAft>
                        <a:buClrTx/>
                        <a:buSzTx/>
                        <a:buFontTx/>
                        <a:buNone/>
                        <a:tabLst/>
                      </a:pPr>
                      <a:endParaRPr kumimoji="0" lang="en-AU" sz="2400" b="1" i="0" u="none" strike="noStrike" cap="none" normalizeH="0" baseline="0" dirty="0" smtClean="0">
                        <a:ln>
                          <a:noFill/>
                        </a:ln>
                        <a:solidFill>
                          <a:srgbClr val="000000"/>
                        </a:solidFill>
                        <a:effectLst/>
                        <a:latin typeface="Cambria" panose="02040503050406030204" pitchFamily="18" charset="0"/>
                        <a:ea typeface="Calibri" pitchFamily="34" charset="0"/>
                      </a:endParaRPr>
                    </a:p>
                    <a:p>
                      <a:pPr marL="324000" marR="0" lvl="0" indent="-457200" algn="l" defTabSz="914400" rtl="0" eaLnBrk="1" fontAlgn="base" latinLnBrk="0" hangingPunct="1">
                        <a:lnSpc>
                          <a:spcPct val="100000"/>
                        </a:lnSpc>
                        <a:spcBef>
                          <a:spcPct val="0"/>
                        </a:spcBef>
                        <a:spcAft>
                          <a:spcPct val="0"/>
                        </a:spcAft>
                        <a:buClrTx/>
                        <a:buSzTx/>
                        <a:buFontTx/>
                        <a:buNone/>
                        <a:tabLst/>
                      </a:pPr>
                      <a:r>
                        <a:rPr kumimoji="0" lang="en-AU" sz="2400" b="1" i="0" u="none" strike="noStrike" cap="none" normalizeH="0" baseline="0" dirty="0" smtClean="0">
                          <a:ln>
                            <a:noFill/>
                          </a:ln>
                          <a:solidFill>
                            <a:srgbClr val="000000"/>
                          </a:solidFill>
                          <a:effectLst/>
                          <a:latin typeface="Cambria" panose="02040503050406030204" pitchFamily="18" charset="0"/>
                          <a:ea typeface="Calibri" pitchFamily="34" charset="0"/>
                        </a:rPr>
                        <a:t>     Joint</a:t>
                      </a:r>
                    </a:p>
                    <a:p>
                      <a:pPr marL="324000" marR="0" lvl="0" indent="-457200" algn="l" defTabSz="914400" rtl="0" eaLnBrk="1" fontAlgn="base" latinLnBrk="0" hangingPunct="1">
                        <a:lnSpc>
                          <a:spcPct val="100000"/>
                        </a:lnSpc>
                        <a:spcBef>
                          <a:spcPct val="0"/>
                        </a:spcBef>
                        <a:spcAft>
                          <a:spcPct val="0"/>
                        </a:spcAft>
                        <a:buClrTx/>
                        <a:buSzTx/>
                        <a:buFontTx/>
                        <a:buNone/>
                        <a:tabLst/>
                      </a:pPr>
                      <a:endParaRPr kumimoji="0" lang="en-AU" sz="500" b="1" i="0" u="none" strike="noStrike" cap="none" normalizeH="0" baseline="0" dirty="0" smtClean="0">
                        <a:ln>
                          <a:noFill/>
                        </a:ln>
                        <a:solidFill>
                          <a:srgbClr val="000000"/>
                        </a:solidFill>
                        <a:effectLst/>
                        <a:latin typeface="Cambria" panose="02040503050406030204" pitchFamily="18" charset="0"/>
                        <a:ea typeface="Calibri" pitchFamily="34" charset="0"/>
                      </a:endParaRPr>
                    </a:p>
                    <a:p>
                      <a:pPr marL="324000" marR="0" lvl="0" indent="-45720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3 complainants</a:t>
                      </a:r>
                    </a:p>
                    <a:p>
                      <a:pPr marL="324000" marR="0" lvl="0" indent="-45720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6 counts</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6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3 non-complainants)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TE </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extLst>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8</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lang="en-AU" dirty="0"/>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6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3 non-complainants)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TE + QT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extLst>
              </a:tr>
              <a:tr h="387941">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9</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lang="en-AU" dirty="0"/>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4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1 non-complainant)</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with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TE</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5">
                        <a:lumMod val="60000"/>
                        <a:lumOff val="40000"/>
                      </a:schemeClr>
                    </a:solidFill>
                  </a:tcPr>
                </a:tc>
                <a:extLst>
                  <a:ext uri="{0D108BD9-81ED-4DB2-BD59-A6C34878D82A}"/>
                </a:extLst>
              </a:tr>
              <a:tr h="392819">
                <a:tc>
                  <a:txBody>
                    <a:bodyPr/>
                    <a:lstStyle/>
                    <a:p>
                      <a:pPr marL="36000" marR="0" lvl="2" indent="-457200" algn="ctr" defTabSz="914400" rtl="0" eaLnBrk="1" fontAlgn="base" latinLnBrk="0" hangingPunct="1">
                        <a:lnSpc>
                          <a:spcPts val="33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10</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vMerge="1">
                  <a:txBody>
                    <a:bodyPr/>
                    <a:lstStyle/>
                    <a:p>
                      <a:endParaRPr lang="en-AU" dirty="0"/>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6 </a:t>
                      </a: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a:t>
                      </a:r>
                      <a:r>
                        <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rPr>
                        <a:t>3 non-complainants)</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40000"/>
                        <a:lumOff val="60000"/>
                      </a:schemeClr>
                    </a:solidFill>
                  </a:tcPr>
                </a:tc>
                <a:tc>
                  <a:txBody>
                    <a:bodyPr/>
                    <a:lstStyle/>
                    <a:p>
                      <a:pPr marL="108000" marR="0" lvl="2" indent="0" algn="l" defTabSz="914400" rtl="0" eaLnBrk="1" fontAlgn="base" latinLnBrk="0" hangingPunct="1">
                        <a:lnSpc>
                          <a:spcPct val="100000"/>
                        </a:lnSpc>
                        <a:spcBef>
                          <a:spcPct val="0"/>
                        </a:spcBef>
                        <a:spcAft>
                          <a:spcPct val="0"/>
                        </a:spcAft>
                        <a:buClrTx/>
                        <a:buSzTx/>
                        <a:buFontTx/>
                        <a:buNone/>
                        <a:tabLst/>
                      </a:pPr>
                      <a:r>
                        <a:rPr kumimoji="0" lang="en-AU" sz="2400" b="0" i="0" u="none" strike="noStrike" cap="none" normalizeH="0" baseline="0" dirty="0" smtClean="0">
                          <a:ln>
                            <a:noFill/>
                          </a:ln>
                          <a:solidFill>
                            <a:srgbClr val="000000"/>
                          </a:solidFill>
                          <a:effectLst/>
                          <a:latin typeface="Cambria" panose="02040503050406030204" pitchFamily="18" charset="0"/>
                          <a:ea typeface="Calibri" pitchFamily="34" charset="0"/>
                        </a:rPr>
                        <a:t> baseline</a:t>
                      </a:r>
                      <a:endParaRPr kumimoji="0" lang="en-AU" sz="2400" b="0" i="0" u="none" strike="noStrike" cap="none" normalizeH="0" baseline="0" dirty="0">
                        <a:ln>
                          <a:noFill/>
                        </a:ln>
                        <a:solidFill>
                          <a:srgbClr val="000000"/>
                        </a:solidFill>
                        <a:effectLst/>
                        <a:latin typeface="Cambria" panose="02040503050406030204" pitchFamily="18" charset="0"/>
                        <a:ea typeface="Calibri" pitchFamily="34"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extLst>
              </a:tr>
            </a:tbl>
          </a:graphicData>
        </a:graphic>
      </p:graphicFrame>
    </p:spTree>
    <p:extLst>
      <p:ext uri="{BB962C8B-B14F-4D97-AF65-F5344CB8AC3E}">
        <p14:creationId xmlns:p14="http://schemas.microsoft.com/office/powerpoint/2010/main" val="3122274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solidFill>
                  <a:srgbClr val="C00000"/>
                </a:solidFill>
                <a:latin typeface="Cambria" panose="02040503050406030204" pitchFamily="18" charset="0"/>
              </a:rPr>
              <a:t>Results</a:t>
            </a:r>
            <a:endParaRPr lang="en-AU" b="1" dirty="0">
              <a:solidFill>
                <a:srgbClr val="C00000"/>
              </a:solidFill>
              <a:latin typeface="Cambria" panose="02040503050406030204" pitchFamily="18" charset="0"/>
            </a:endParaRPr>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3386179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6666" y="422575"/>
            <a:ext cx="5799149" cy="1160565"/>
          </a:xfrm>
        </p:spPr>
        <p:txBody>
          <a:bodyPr>
            <a:noAutofit/>
          </a:bodyPr>
          <a:lstStyle/>
          <a:p>
            <a:r>
              <a:rPr lang="en-AU" sz="4000" b="1" dirty="0" smtClean="0">
                <a:solidFill>
                  <a:srgbClr val="C00000"/>
                </a:solidFill>
                <a:latin typeface="Cambria" panose="02040503050406030204" pitchFamily="18" charset="0"/>
              </a:rPr>
              <a:t>Mock juror sample</a:t>
            </a:r>
            <a:br>
              <a:rPr lang="en-AU" sz="4000" b="1" dirty="0" smtClean="0">
                <a:solidFill>
                  <a:srgbClr val="C00000"/>
                </a:solidFill>
                <a:latin typeface="Cambria" panose="02040503050406030204" pitchFamily="18" charset="0"/>
              </a:rPr>
            </a:br>
            <a:endParaRPr lang="en-AU" sz="4000" b="1" dirty="0">
              <a:solidFill>
                <a:srgbClr val="C00000"/>
              </a:solidFill>
              <a:latin typeface="Cambria" panose="02040503050406030204" pitchFamily="18"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108649075"/>
              </p:ext>
            </p:extLst>
          </p:nvPr>
        </p:nvGraphicFramePr>
        <p:xfrm>
          <a:off x="311499" y="422577"/>
          <a:ext cx="5828044" cy="6260667"/>
        </p:xfrm>
        <a:graphic>
          <a:graphicData uri="http://schemas.openxmlformats.org/drawingml/2006/table">
            <a:tbl>
              <a:tblPr firstRow="1" firstCol="1" bandRow="1">
                <a:tableStyleId>{5C22544A-7EE6-4342-B048-85BDC9FD1C3A}</a:tableStyleId>
              </a:tblPr>
              <a:tblGrid>
                <a:gridCol w="1834616"/>
                <a:gridCol w="1740256"/>
                <a:gridCol w="2253172"/>
              </a:tblGrid>
              <a:tr h="880739">
                <a:tc>
                  <a:txBody>
                    <a:bodyPr/>
                    <a:lstStyle/>
                    <a:p>
                      <a:pPr marR="19685" algn="ctr">
                        <a:lnSpc>
                          <a:spcPct val="100000"/>
                        </a:lnSpc>
                        <a:spcAft>
                          <a:spcPts val="800"/>
                        </a:spcAft>
                      </a:pPr>
                      <a:r>
                        <a:rPr lang="en-AU" sz="2000" b="1" dirty="0" smtClean="0">
                          <a:solidFill>
                            <a:schemeClr val="tx1"/>
                          </a:solidFill>
                          <a:effectLst/>
                          <a:latin typeface="Cambria" panose="02040503050406030204" pitchFamily="18" charset="0"/>
                        </a:rPr>
                        <a:t>Characteristic (percent)</a:t>
                      </a:r>
                    </a:p>
                  </a:txBody>
                  <a:tcPr marL="58006" marR="58006" marT="0" marB="0" anchor="ctr">
                    <a:solidFill>
                      <a:schemeClr val="bg1"/>
                    </a:solidFill>
                  </a:tcPr>
                </a:tc>
                <a:tc>
                  <a:txBody>
                    <a:bodyPr/>
                    <a:lstStyle/>
                    <a:p>
                      <a:pPr algn="ctr">
                        <a:lnSpc>
                          <a:spcPct val="100000"/>
                        </a:lnSpc>
                        <a:spcAft>
                          <a:spcPts val="0"/>
                        </a:spcAft>
                      </a:pPr>
                      <a:r>
                        <a:rPr lang="en-AU" sz="1800" b="1" dirty="0">
                          <a:solidFill>
                            <a:schemeClr val="tx1"/>
                          </a:solidFill>
                          <a:effectLst/>
                          <a:latin typeface="Cambria" panose="02040503050406030204" pitchFamily="18" charset="0"/>
                        </a:rPr>
                        <a:t>Royal Commission </a:t>
                      </a:r>
                      <a:r>
                        <a:rPr lang="en-AU" sz="1800" b="1" dirty="0" smtClean="0">
                          <a:solidFill>
                            <a:schemeClr val="tx1"/>
                          </a:solidFill>
                          <a:effectLst/>
                          <a:latin typeface="Cambria" panose="02040503050406030204" pitchFamily="18" charset="0"/>
                        </a:rPr>
                        <a:t>study </a:t>
                      </a:r>
                      <a:endParaRPr lang="en-AU" sz="18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nchor="ctr">
                    <a:solidFill>
                      <a:schemeClr val="bg1"/>
                    </a:solidFill>
                  </a:tcPr>
                </a:tc>
                <a:tc>
                  <a:txBody>
                    <a:bodyPr/>
                    <a:lstStyle/>
                    <a:p>
                      <a:pPr algn="ctr">
                        <a:lnSpc>
                          <a:spcPct val="100000"/>
                        </a:lnSpc>
                        <a:spcAft>
                          <a:spcPts val="0"/>
                        </a:spcAft>
                      </a:pPr>
                      <a:r>
                        <a:rPr lang="en-AU" sz="2000" b="1" dirty="0">
                          <a:solidFill>
                            <a:schemeClr val="tx1"/>
                          </a:solidFill>
                          <a:effectLst/>
                          <a:latin typeface="Cambria" panose="02040503050406030204" pitchFamily="18" charset="0"/>
                        </a:rPr>
                        <a:t>NSW </a:t>
                      </a:r>
                      <a:r>
                        <a:rPr lang="en-AU" sz="2000" b="1" dirty="0" err="1">
                          <a:solidFill>
                            <a:schemeClr val="tx1"/>
                          </a:solidFill>
                          <a:effectLst/>
                          <a:latin typeface="Cambria" panose="02040503050406030204" pitchFamily="18" charset="0"/>
                        </a:rPr>
                        <a:t>Dept</a:t>
                      </a:r>
                      <a:r>
                        <a:rPr lang="en-AU" sz="2000" b="1" dirty="0">
                          <a:solidFill>
                            <a:schemeClr val="tx1"/>
                          </a:solidFill>
                          <a:effectLst/>
                          <a:latin typeface="Cambria" panose="02040503050406030204" pitchFamily="18" charset="0"/>
                        </a:rPr>
                        <a:t> of </a:t>
                      </a:r>
                      <a:r>
                        <a:rPr lang="en-AU" sz="2000" b="1" dirty="0" smtClean="0">
                          <a:solidFill>
                            <a:schemeClr val="tx1"/>
                          </a:solidFill>
                          <a:effectLst/>
                          <a:latin typeface="Cambria" panose="02040503050406030204" pitchFamily="18" charset="0"/>
                        </a:rPr>
                        <a:t>Justice jurors</a:t>
                      </a:r>
                      <a:endParaRPr lang="en-AU" sz="20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nchor="ctr">
                    <a:solidFill>
                      <a:schemeClr val="bg1"/>
                    </a:solidFill>
                  </a:tcPr>
                </a:tc>
              </a:tr>
              <a:tr h="467009">
                <a:tc>
                  <a:txBody>
                    <a:bodyPr/>
                    <a:lstStyle/>
                    <a:p>
                      <a:pPr algn="ctr">
                        <a:lnSpc>
                          <a:spcPct val="150000"/>
                        </a:lnSpc>
                        <a:spcAft>
                          <a:spcPts val="800"/>
                        </a:spcAft>
                      </a:pPr>
                      <a:r>
                        <a:rPr lang="en-AU" sz="2000" b="1" dirty="0" smtClean="0">
                          <a:solidFill>
                            <a:schemeClr val="tx1"/>
                          </a:solidFill>
                          <a:effectLst/>
                          <a:latin typeface="Cambria" panose="02040503050406030204" pitchFamily="18" charset="0"/>
                        </a:rPr>
                        <a:t>Sample (</a:t>
                      </a:r>
                      <a:r>
                        <a:rPr lang="en-AU" sz="2000" b="1" i="1" dirty="0" smtClean="0">
                          <a:solidFill>
                            <a:schemeClr val="tx1"/>
                          </a:solidFill>
                          <a:effectLst/>
                          <a:latin typeface="Cambria" panose="02040503050406030204" pitchFamily="18" charset="0"/>
                        </a:rPr>
                        <a:t>N</a:t>
                      </a:r>
                      <a:r>
                        <a:rPr lang="en-AU" sz="2000" b="1" dirty="0" smtClean="0">
                          <a:solidFill>
                            <a:schemeClr val="tx1"/>
                          </a:solidFill>
                          <a:effectLst/>
                          <a:latin typeface="Cambria" panose="02040503050406030204" pitchFamily="18" charset="0"/>
                        </a:rPr>
                        <a:t>) </a:t>
                      </a:r>
                      <a:endParaRPr lang="en-AU" sz="20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nchor="ctr">
                    <a:solidFill>
                      <a:schemeClr val="bg1"/>
                    </a:solidFill>
                  </a:tcPr>
                </a:tc>
                <a:tc>
                  <a:txBody>
                    <a:bodyPr/>
                    <a:lstStyle/>
                    <a:p>
                      <a:pPr algn="ctr">
                        <a:lnSpc>
                          <a:spcPct val="150000"/>
                        </a:lnSpc>
                        <a:spcAft>
                          <a:spcPts val="800"/>
                        </a:spcAft>
                      </a:pPr>
                      <a:r>
                        <a:rPr lang="en-AU" sz="2000" b="1" dirty="0" smtClean="0">
                          <a:effectLst/>
                          <a:latin typeface="Cambria" panose="02040503050406030204" pitchFamily="18" charset="0"/>
                        </a:rPr>
                        <a:t>1029</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c>
                  <a:txBody>
                    <a:bodyPr/>
                    <a:lstStyle/>
                    <a:p>
                      <a:pPr algn="ctr">
                        <a:lnSpc>
                          <a:spcPct val="150000"/>
                        </a:lnSpc>
                        <a:spcAft>
                          <a:spcPts val="800"/>
                        </a:spcAft>
                      </a:pPr>
                      <a:r>
                        <a:rPr lang="en-AU" sz="2000" b="1" dirty="0" smtClean="0">
                          <a:effectLst/>
                          <a:latin typeface="Cambria" panose="02040503050406030204" pitchFamily="18" charset="0"/>
                        </a:rPr>
                        <a:t>9989</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r>
              <a:tr h="610418">
                <a:tc>
                  <a:txBody>
                    <a:bodyPr/>
                    <a:lstStyle/>
                    <a:p>
                      <a:pPr algn="just">
                        <a:lnSpc>
                          <a:spcPct val="150000"/>
                        </a:lnSpc>
                        <a:spcAft>
                          <a:spcPts val="800"/>
                        </a:spcAft>
                      </a:pPr>
                      <a:r>
                        <a:rPr lang="en-AU" sz="2000" b="1" dirty="0" smtClean="0">
                          <a:solidFill>
                            <a:schemeClr val="tx1"/>
                          </a:solidFill>
                          <a:effectLst/>
                          <a:latin typeface="Cambria" panose="02040503050406030204" pitchFamily="18" charset="0"/>
                        </a:rPr>
                        <a:t>  Gender </a:t>
                      </a:r>
                      <a:endParaRPr lang="en-AU" sz="20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nchor="ctr">
                    <a:solidFill>
                      <a:schemeClr val="bg1"/>
                    </a:solidFill>
                  </a:tcPr>
                </a:tc>
                <a:tc>
                  <a:txBody>
                    <a:bodyPr/>
                    <a:lstStyle/>
                    <a:p>
                      <a:pPr algn="ctr">
                        <a:lnSpc>
                          <a:spcPct val="150000"/>
                        </a:lnSpc>
                        <a:spcAft>
                          <a:spcPts val="800"/>
                        </a:spcAft>
                      </a:pPr>
                      <a:r>
                        <a:rPr lang="en-AU" sz="2000" b="1" dirty="0">
                          <a:effectLst/>
                          <a:latin typeface="Cambria" panose="02040503050406030204" pitchFamily="18" charset="0"/>
                        </a:rPr>
                        <a:t> </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c>
                  <a:txBody>
                    <a:bodyPr/>
                    <a:lstStyle/>
                    <a:p>
                      <a:pPr algn="ctr">
                        <a:lnSpc>
                          <a:spcPct val="150000"/>
                        </a:lnSpc>
                        <a:spcAft>
                          <a:spcPts val="800"/>
                        </a:spcAft>
                      </a:pPr>
                      <a:r>
                        <a:rPr lang="en-AU" sz="2000" b="1" dirty="0">
                          <a:effectLst/>
                          <a:latin typeface="Cambria" panose="02040503050406030204" pitchFamily="18" charset="0"/>
                        </a:rPr>
                        <a:t> </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r>
              <a:tr h="442116">
                <a:tc>
                  <a:txBody>
                    <a:bodyPr/>
                    <a:lstStyle/>
                    <a:p>
                      <a:pPr marL="180340" algn="just">
                        <a:lnSpc>
                          <a:spcPct val="150000"/>
                        </a:lnSpc>
                        <a:spcAft>
                          <a:spcPts val="800"/>
                        </a:spcAft>
                      </a:pPr>
                      <a:r>
                        <a:rPr lang="en-AU" sz="2000" b="0" dirty="0" smtClean="0">
                          <a:solidFill>
                            <a:srgbClr val="0070C0"/>
                          </a:solidFill>
                          <a:effectLst/>
                          <a:latin typeface="Cambria" panose="02040503050406030204" pitchFamily="18" charset="0"/>
                        </a:rPr>
                        <a:t>Men </a:t>
                      </a:r>
                      <a:endParaRPr lang="en-AU" sz="2000" b="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c>
                  <a:txBody>
                    <a:bodyPr/>
                    <a:lstStyle/>
                    <a:p>
                      <a:pPr algn="ctr">
                        <a:lnSpc>
                          <a:spcPct val="150000"/>
                        </a:lnSpc>
                        <a:spcAft>
                          <a:spcPts val="800"/>
                        </a:spcAft>
                      </a:pPr>
                      <a:r>
                        <a:rPr lang="en-AU" sz="2000" b="1" dirty="0" smtClean="0">
                          <a:effectLst/>
                          <a:latin typeface="Cambria" panose="02040503050406030204" pitchFamily="18" charset="0"/>
                        </a:rPr>
                        <a:t>44</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c>
                  <a:txBody>
                    <a:bodyPr/>
                    <a:lstStyle/>
                    <a:p>
                      <a:pPr algn="ctr">
                        <a:lnSpc>
                          <a:spcPct val="150000"/>
                        </a:lnSpc>
                        <a:spcAft>
                          <a:spcPts val="800"/>
                        </a:spcAft>
                      </a:pPr>
                      <a:r>
                        <a:rPr lang="en-AU" sz="2000" b="1" dirty="0">
                          <a:effectLst/>
                          <a:latin typeface="Cambria" panose="02040503050406030204" pitchFamily="18" charset="0"/>
                        </a:rPr>
                        <a:t>53</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r>
              <a:tr h="442116">
                <a:tc>
                  <a:txBody>
                    <a:bodyPr/>
                    <a:lstStyle/>
                    <a:p>
                      <a:pPr marL="180340" algn="just">
                        <a:lnSpc>
                          <a:spcPct val="150000"/>
                        </a:lnSpc>
                        <a:spcAft>
                          <a:spcPts val="800"/>
                        </a:spcAft>
                      </a:pPr>
                      <a:r>
                        <a:rPr lang="en-AU" sz="2000" b="0" dirty="0" smtClean="0">
                          <a:solidFill>
                            <a:srgbClr val="0070C0"/>
                          </a:solidFill>
                          <a:effectLst/>
                          <a:latin typeface="Cambria" panose="02040503050406030204" pitchFamily="18" charset="0"/>
                          <a:ea typeface="+mn-ea"/>
                          <a:cs typeface="+mn-cs"/>
                        </a:rPr>
                        <a:t>Women</a:t>
                      </a:r>
                      <a:endParaRPr lang="en-AU" sz="2000" b="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c>
                  <a:txBody>
                    <a:bodyPr/>
                    <a:lstStyle/>
                    <a:p>
                      <a:pPr algn="ctr">
                        <a:lnSpc>
                          <a:spcPct val="150000"/>
                        </a:lnSpc>
                        <a:spcAft>
                          <a:spcPts val="800"/>
                        </a:spcAft>
                      </a:pPr>
                      <a:r>
                        <a:rPr lang="en-AU" sz="2000" b="1" dirty="0" smtClean="0">
                          <a:effectLst/>
                          <a:latin typeface="Cambria" panose="02040503050406030204" pitchFamily="18" charset="0"/>
                        </a:rPr>
                        <a:t>56</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c>
                  <a:txBody>
                    <a:bodyPr/>
                    <a:lstStyle/>
                    <a:p>
                      <a:pPr algn="ctr">
                        <a:lnSpc>
                          <a:spcPct val="150000"/>
                        </a:lnSpc>
                        <a:spcAft>
                          <a:spcPts val="800"/>
                        </a:spcAft>
                      </a:pPr>
                      <a:r>
                        <a:rPr lang="en-AU" sz="2000" b="1" dirty="0">
                          <a:effectLst/>
                          <a:latin typeface="Cambria" panose="02040503050406030204" pitchFamily="18" charset="0"/>
                        </a:rPr>
                        <a:t>47</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r>
              <a:tr h="542450">
                <a:tc>
                  <a:txBody>
                    <a:bodyPr/>
                    <a:lstStyle/>
                    <a:p>
                      <a:pPr algn="just">
                        <a:lnSpc>
                          <a:spcPct val="150000"/>
                        </a:lnSpc>
                        <a:spcAft>
                          <a:spcPts val="800"/>
                        </a:spcAft>
                      </a:pPr>
                      <a:r>
                        <a:rPr lang="en-AU" sz="2000" b="1" dirty="0" smtClean="0">
                          <a:solidFill>
                            <a:schemeClr val="tx1"/>
                          </a:solidFill>
                          <a:effectLst/>
                          <a:latin typeface="Cambria" panose="02040503050406030204" pitchFamily="18" charset="0"/>
                        </a:rPr>
                        <a:t>  Age group</a:t>
                      </a:r>
                      <a:endParaRPr lang="en-AU" sz="20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c>
                  <a:txBody>
                    <a:bodyPr/>
                    <a:lstStyle/>
                    <a:p>
                      <a:pPr algn="ctr">
                        <a:lnSpc>
                          <a:spcPct val="150000"/>
                        </a:lnSpc>
                        <a:spcAft>
                          <a:spcPts val="800"/>
                        </a:spcAft>
                      </a:pPr>
                      <a:r>
                        <a:rPr lang="en-AU" sz="2000" b="1" dirty="0">
                          <a:effectLst/>
                          <a:latin typeface="Cambria" panose="02040503050406030204" pitchFamily="18" charset="0"/>
                        </a:rPr>
                        <a:t> </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c>
                  <a:txBody>
                    <a:bodyPr/>
                    <a:lstStyle/>
                    <a:p>
                      <a:pPr algn="ctr">
                        <a:lnSpc>
                          <a:spcPct val="150000"/>
                        </a:lnSpc>
                        <a:spcAft>
                          <a:spcPts val="800"/>
                        </a:spcAft>
                      </a:pPr>
                      <a:r>
                        <a:rPr lang="en-AU" sz="2000" b="1" dirty="0">
                          <a:effectLst/>
                          <a:latin typeface="Cambria" panose="02040503050406030204" pitchFamily="18" charset="0"/>
                        </a:rPr>
                        <a:t> </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r>
              <a:tr h="442116">
                <a:tc>
                  <a:txBody>
                    <a:bodyPr/>
                    <a:lstStyle/>
                    <a:p>
                      <a:pPr marL="180340" algn="just">
                        <a:lnSpc>
                          <a:spcPct val="150000"/>
                        </a:lnSpc>
                        <a:spcAft>
                          <a:spcPts val="800"/>
                        </a:spcAft>
                      </a:pPr>
                      <a:r>
                        <a:rPr lang="en-AU" sz="2000" b="0" dirty="0" smtClean="0">
                          <a:solidFill>
                            <a:srgbClr val="0070C0"/>
                          </a:solidFill>
                          <a:effectLst/>
                          <a:latin typeface="Cambria" panose="02040503050406030204" pitchFamily="18" charset="0"/>
                          <a:ea typeface="Microsoft JhengHei" panose="020B0604030504040204" pitchFamily="34" charset="-120"/>
                          <a:cs typeface="Times New Roman" panose="02020603050405020304" pitchFamily="18" charset="0"/>
                        </a:rPr>
                        <a:t>18-29 </a:t>
                      </a:r>
                      <a:endParaRPr lang="en-AU" sz="2000" b="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c>
                  <a:txBody>
                    <a:bodyPr/>
                    <a:lstStyle/>
                    <a:p>
                      <a:pPr algn="ctr">
                        <a:lnSpc>
                          <a:spcPct val="150000"/>
                        </a:lnSpc>
                        <a:spcAft>
                          <a:spcPts val="800"/>
                        </a:spcAft>
                      </a:pPr>
                      <a:r>
                        <a:rPr lang="en-AU" sz="2000" b="1" dirty="0" smtClean="0">
                          <a:solidFill>
                            <a:srgbClr val="000000"/>
                          </a:solidFill>
                          <a:effectLst/>
                          <a:latin typeface="Cambria" panose="02040503050406030204" pitchFamily="18" charset="0"/>
                          <a:ea typeface="Microsoft JhengHei" panose="020B0604030504040204" pitchFamily="34" charset="-120"/>
                          <a:cs typeface="Times New Roman" panose="02020603050405020304" pitchFamily="18" charset="0"/>
                        </a:rPr>
                        <a:t>25</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c>
                  <a:txBody>
                    <a:bodyPr/>
                    <a:lstStyle/>
                    <a:p>
                      <a:pPr algn="ctr">
                        <a:lnSpc>
                          <a:spcPct val="150000"/>
                        </a:lnSpc>
                        <a:spcAft>
                          <a:spcPts val="800"/>
                        </a:spcAft>
                      </a:pPr>
                      <a:r>
                        <a:rPr lang="en-AU" sz="20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20</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r>
              <a:tr h="442116">
                <a:tc>
                  <a:txBody>
                    <a:bodyPr/>
                    <a:lstStyle/>
                    <a:p>
                      <a:pPr marL="180340" algn="just">
                        <a:lnSpc>
                          <a:spcPct val="150000"/>
                        </a:lnSpc>
                        <a:spcAft>
                          <a:spcPts val="800"/>
                        </a:spcAft>
                      </a:pPr>
                      <a:r>
                        <a:rPr lang="en-AU" sz="2000" b="0" dirty="0">
                          <a:solidFill>
                            <a:srgbClr val="0070C0"/>
                          </a:solidFill>
                          <a:effectLst/>
                          <a:latin typeface="Cambria" panose="02040503050406030204" pitchFamily="18" charset="0"/>
                          <a:ea typeface="Microsoft JhengHei" panose="020B0604030504040204" pitchFamily="34" charset="-120"/>
                          <a:cs typeface="Times New Roman" panose="02020603050405020304" pitchFamily="18" charset="0"/>
                        </a:rPr>
                        <a:t>30-39</a:t>
                      </a:r>
                      <a:endParaRPr lang="en-AU" sz="2000" b="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c>
                  <a:txBody>
                    <a:bodyPr/>
                    <a:lstStyle/>
                    <a:p>
                      <a:pPr algn="ctr">
                        <a:lnSpc>
                          <a:spcPct val="150000"/>
                        </a:lnSpc>
                        <a:spcAft>
                          <a:spcPts val="800"/>
                        </a:spcAft>
                      </a:pPr>
                      <a:r>
                        <a:rPr lang="en-AU" sz="2000" b="1" dirty="0" smtClean="0">
                          <a:solidFill>
                            <a:srgbClr val="000000"/>
                          </a:solidFill>
                          <a:effectLst/>
                          <a:latin typeface="Cambria" panose="02040503050406030204" pitchFamily="18" charset="0"/>
                          <a:ea typeface="Microsoft JhengHei" panose="020B0604030504040204" pitchFamily="34" charset="-120"/>
                          <a:cs typeface="Times New Roman" panose="02020603050405020304" pitchFamily="18" charset="0"/>
                        </a:rPr>
                        <a:t>17</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c>
                  <a:txBody>
                    <a:bodyPr/>
                    <a:lstStyle/>
                    <a:p>
                      <a:pPr algn="ctr">
                        <a:lnSpc>
                          <a:spcPct val="150000"/>
                        </a:lnSpc>
                        <a:spcAft>
                          <a:spcPts val="800"/>
                        </a:spcAft>
                      </a:pPr>
                      <a:r>
                        <a:rPr lang="en-AU" sz="20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16</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r>
              <a:tr h="442116">
                <a:tc>
                  <a:txBody>
                    <a:bodyPr/>
                    <a:lstStyle/>
                    <a:p>
                      <a:pPr marL="180340" algn="just">
                        <a:lnSpc>
                          <a:spcPct val="150000"/>
                        </a:lnSpc>
                        <a:spcAft>
                          <a:spcPts val="800"/>
                        </a:spcAft>
                      </a:pPr>
                      <a:r>
                        <a:rPr lang="en-AU" sz="2000" b="0" dirty="0">
                          <a:solidFill>
                            <a:srgbClr val="0070C0"/>
                          </a:solidFill>
                          <a:effectLst/>
                          <a:latin typeface="Cambria" panose="02040503050406030204" pitchFamily="18" charset="0"/>
                          <a:ea typeface="Microsoft JhengHei" panose="020B0604030504040204" pitchFamily="34" charset="-120"/>
                          <a:cs typeface="Times New Roman" panose="02020603050405020304" pitchFamily="18" charset="0"/>
                        </a:rPr>
                        <a:t>40-49</a:t>
                      </a:r>
                      <a:endParaRPr lang="en-AU" sz="2000" b="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c>
                  <a:txBody>
                    <a:bodyPr/>
                    <a:lstStyle/>
                    <a:p>
                      <a:pPr algn="ctr">
                        <a:lnSpc>
                          <a:spcPct val="150000"/>
                        </a:lnSpc>
                        <a:spcAft>
                          <a:spcPts val="800"/>
                        </a:spcAft>
                      </a:pPr>
                      <a:r>
                        <a:rPr lang="en-AU" sz="2000" b="1" dirty="0" smtClean="0">
                          <a:solidFill>
                            <a:srgbClr val="000000"/>
                          </a:solidFill>
                          <a:effectLst/>
                          <a:latin typeface="Cambria" panose="02040503050406030204" pitchFamily="18" charset="0"/>
                          <a:ea typeface="Microsoft JhengHei" panose="020B0604030504040204" pitchFamily="34" charset="-120"/>
                          <a:cs typeface="Times New Roman" panose="02020603050405020304" pitchFamily="18" charset="0"/>
                        </a:rPr>
                        <a:t>16</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c>
                  <a:txBody>
                    <a:bodyPr/>
                    <a:lstStyle/>
                    <a:p>
                      <a:pPr algn="ctr">
                        <a:lnSpc>
                          <a:spcPct val="150000"/>
                        </a:lnSpc>
                        <a:spcAft>
                          <a:spcPts val="800"/>
                        </a:spcAft>
                      </a:pPr>
                      <a:r>
                        <a:rPr lang="en-AU" sz="20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19</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r>
              <a:tr h="442116">
                <a:tc>
                  <a:txBody>
                    <a:bodyPr/>
                    <a:lstStyle/>
                    <a:p>
                      <a:pPr marL="180340" algn="just">
                        <a:lnSpc>
                          <a:spcPct val="150000"/>
                        </a:lnSpc>
                        <a:spcAft>
                          <a:spcPts val="800"/>
                        </a:spcAft>
                      </a:pPr>
                      <a:r>
                        <a:rPr lang="en-AU" sz="2000" b="0" dirty="0">
                          <a:solidFill>
                            <a:srgbClr val="0070C0"/>
                          </a:solidFill>
                          <a:effectLst/>
                          <a:latin typeface="Cambria" panose="02040503050406030204" pitchFamily="18" charset="0"/>
                          <a:ea typeface="Microsoft JhengHei" panose="020B0604030504040204" pitchFamily="34" charset="-120"/>
                          <a:cs typeface="Times New Roman" panose="02020603050405020304" pitchFamily="18" charset="0"/>
                        </a:rPr>
                        <a:t>50-59</a:t>
                      </a:r>
                      <a:endParaRPr lang="en-AU" sz="2000" b="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c>
                  <a:txBody>
                    <a:bodyPr/>
                    <a:lstStyle/>
                    <a:p>
                      <a:pPr algn="ctr">
                        <a:lnSpc>
                          <a:spcPct val="150000"/>
                        </a:lnSpc>
                        <a:spcAft>
                          <a:spcPts val="800"/>
                        </a:spcAft>
                      </a:pPr>
                      <a:r>
                        <a:rPr lang="en-AU" sz="2000" b="1" dirty="0" smtClean="0">
                          <a:solidFill>
                            <a:srgbClr val="000000"/>
                          </a:solidFill>
                          <a:effectLst/>
                          <a:latin typeface="Cambria" panose="02040503050406030204" pitchFamily="18" charset="0"/>
                          <a:ea typeface="Microsoft JhengHei" panose="020B0604030504040204" pitchFamily="34" charset="-120"/>
                          <a:cs typeface="Times New Roman" panose="02020603050405020304" pitchFamily="18" charset="0"/>
                        </a:rPr>
                        <a:t>23</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c>
                  <a:txBody>
                    <a:bodyPr/>
                    <a:lstStyle/>
                    <a:p>
                      <a:pPr algn="ctr">
                        <a:lnSpc>
                          <a:spcPct val="150000"/>
                        </a:lnSpc>
                        <a:spcAft>
                          <a:spcPts val="800"/>
                        </a:spcAft>
                      </a:pPr>
                      <a:r>
                        <a:rPr lang="en-AU" sz="20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22</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1">
                        <a:lumMod val="20000"/>
                        <a:lumOff val="80000"/>
                      </a:schemeClr>
                    </a:solidFill>
                  </a:tcPr>
                </a:tc>
              </a:tr>
              <a:tr h="442116">
                <a:tc>
                  <a:txBody>
                    <a:bodyPr/>
                    <a:lstStyle/>
                    <a:p>
                      <a:pPr marL="180340" algn="just">
                        <a:lnSpc>
                          <a:spcPct val="150000"/>
                        </a:lnSpc>
                        <a:spcAft>
                          <a:spcPts val="800"/>
                        </a:spcAft>
                      </a:pPr>
                      <a:r>
                        <a:rPr lang="en-AU" sz="2000" b="0" dirty="0">
                          <a:solidFill>
                            <a:srgbClr val="0070C0"/>
                          </a:solidFill>
                          <a:effectLst/>
                          <a:latin typeface="Cambria" panose="02040503050406030204" pitchFamily="18" charset="0"/>
                          <a:ea typeface="Microsoft JhengHei" panose="020B0604030504040204" pitchFamily="34" charset="-120"/>
                          <a:cs typeface="Times New Roman" panose="02020603050405020304" pitchFamily="18" charset="0"/>
                        </a:rPr>
                        <a:t>60+</a:t>
                      </a:r>
                      <a:endParaRPr lang="en-AU" sz="2000" b="0" dirty="0">
                        <a:solidFill>
                          <a:srgbClr val="0070C0"/>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c>
                  <a:txBody>
                    <a:bodyPr/>
                    <a:lstStyle/>
                    <a:p>
                      <a:pPr algn="ctr">
                        <a:lnSpc>
                          <a:spcPct val="150000"/>
                        </a:lnSpc>
                        <a:spcAft>
                          <a:spcPts val="800"/>
                        </a:spcAft>
                      </a:pPr>
                      <a:r>
                        <a:rPr lang="en-AU" sz="2000" b="1" dirty="0" smtClean="0">
                          <a:solidFill>
                            <a:srgbClr val="000000"/>
                          </a:solidFill>
                          <a:effectLst/>
                          <a:latin typeface="Cambria" panose="02040503050406030204" pitchFamily="18" charset="0"/>
                          <a:ea typeface="Microsoft JhengHei" panose="020B0604030504040204" pitchFamily="34" charset="-120"/>
                          <a:cs typeface="Times New Roman" panose="02020603050405020304" pitchFamily="18" charset="0"/>
                        </a:rPr>
                        <a:t>19</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c>
                  <a:txBody>
                    <a:bodyPr/>
                    <a:lstStyle/>
                    <a:p>
                      <a:pPr algn="ctr">
                        <a:lnSpc>
                          <a:spcPct val="150000"/>
                        </a:lnSpc>
                        <a:spcAft>
                          <a:spcPts val="800"/>
                        </a:spcAft>
                      </a:pPr>
                      <a:r>
                        <a:rPr lang="en-AU" sz="2000" b="1"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23</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accent5">
                        <a:lumMod val="20000"/>
                        <a:lumOff val="80000"/>
                      </a:schemeClr>
                    </a:solidFill>
                  </a:tcPr>
                </a:tc>
              </a:tr>
              <a:tr h="559651">
                <a:tc>
                  <a:txBody>
                    <a:bodyPr/>
                    <a:lstStyle/>
                    <a:p>
                      <a:pPr algn="just">
                        <a:lnSpc>
                          <a:spcPct val="150000"/>
                        </a:lnSpc>
                        <a:spcAft>
                          <a:spcPts val="800"/>
                        </a:spcAft>
                      </a:pPr>
                      <a:r>
                        <a:rPr lang="en-AU" sz="2000" b="1" dirty="0" smtClean="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Employed</a:t>
                      </a:r>
                      <a:endParaRPr lang="en-AU" sz="20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c>
                  <a:txBody>
                    <a:bodyPr/>
                    <a:lstStyle/>
                    <a:p>
                      <a:pPr algn="ctr">
                        <a:lnSpc>
                          <a:spcPct val="150000"/>
                        </a:lnSpc>
                        <a:spcAft>
                          <a:spcPts val="800"/>
                        </a:spcAft>
                      </a:pPr>
                      <a:r>
                        <a:rPr lang="en-AU" sz="2000" b="1" dirty="0" smtClean="0">
                          <a:effectLst/>
                          <a:latin typeface="Cambria" panose="02040503050406030204" pitchFamily="18" charset="0"/>
                          <a:ea typeface="Calibri" panose="020F0502020204030204" pitchFamily="34" charset="0"/>
                          <a:cs typeface="Times New Roman" panose="02020603050405020304" pitchFamily="18" charset="0"/>
                        </a:rPr>
                        <a:t>70</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c>
                  <a:txBody>
                    <a:bodyPr/>
                    <a:lstStyle/>
                    <a:p>
                      <a:pPr algn="ctr">
                        <a:lnSpc>
                          <a:spcPct val="150000"/>
                        </a:lnSpc>
                        <a:spcAft>
                          <a:spcPts val="800"/>
                        </a:spcAft>
                      </a:pPr>
                      <a:r>
                        <a:rPr lang="en-AU" sz="2000" b="1" dirty="0" smtClean="0">
                          <a:effectLst/>
                          <a:latin typeface="Cambria" panose="02040503050406030204" pitchFamily="18" charset="0"/>
                          <a:ea typeface="Calibri" panose="020F0502020204030204" pitchFamily="34" charset="0"/>
                          <a:cs typeface="Times New Roman" panose="02020603050405020304" pitchFamily="18" charset="0"/>
                        </a:rPr>
                        <a:t>71</a:t>
                      </a:r>
                      <a:endParaRPr lang="en-AU" sz="2000" b="1" dirty="0">
                        <a:effectLst/>
                        <a:latin typeface="Cambria" panose="02040503050406030204" pitchFamily="18" charset="0"/>
                        <a:ea typeface="Calibri" panose="020F0502020204030204" pitchFamily="34" charset="0"/>
                        <a:cs typeface="Times New Roman" panose="02020603050405020304" pitchFamily="18" charset="0"/>
                      </a:endParaRPr>
                    </a:p>
                  </a:txBody>
                  <a:tcPr marL="58006" marR="58006" marT="0" marB="0">
                    <a:solidFill>
                      <a:schemeClr val="bg1"/>
                    </a:solidFill>
                  </a:tcPr>
                </a:tc>
              </a:tr>
            </a:tbl>
          </a:graphicData>
        </a:graphic>
      </p:graphicFrame>
      <p:sp>
        <p:nvSpPr>
          <p:cNvPr id="9" name="Content Placeholder 8"/>
          <p:cNvSpPr>
            <a:spLocks noGrp="1"/>
          </p:cNvSpPr>
          <p:nvPr>
            <p:ph sz="half" idx="2"/>
          </p:nvPr>
        </p:nvSpPr>
        <p:spPr>
          <a:xfrm>
            <a:off x="6666548" y="1983831"/>
            <a:ext cx="4675783" cy="4593823"/>
          </a:xfrm>
        </p:spPr>
        <p:txBody>
          <a:bodyPr>
            <a:normAutofit/>
          </a:bodyPr>
          <a:lstStyle/>
          <a:p>
            <a:pPr marL="0" indent="0">
              <a:buNone/>
            </a:pPr>
            <a:endParaRPr lang="en-AU" dirty="0">
              <a:latin typeface="Cambria" panose="02040503050406030204" pitchFamily="18" charset="0"/>
            </a:endParaRPr>
          </a:p>
          <a:p>
            <a:pPr marL="0" indent="0">
              <a:buNone/>
            </a:pPr>
            <a:endParaRPr lang="en-AU" dirty="0" smtClean="0">
              <a:latin typeface="Cambria" panose="02040503050406030204" pitchFamily="18" charset="0"/>
            </a:endParaRPr>
          </a:p>
          <a:p>
            <a:endParaRPr lang="en-AU" dirty="0" smtClean="0">
              <a:latin typeface="Cambria" panose="02040503050406030204" pitchFamily="18" charset="0"/>
            </a:endParaRPr>
          </a:p>
          <a:p>
            <a:endParaRPr lang="en-AU" dirty="0" smtClean="0">
              <a:latin typeface="Cambria" panose="02040503050406030204" pitchFamily="18" charset="0"/>
            </a:endParaRPr>
          </a:p>
          <a:p>
            <a:pPr marL="0" indent="0">
              <a:buNone/>
            </a:pPr>
            <a:endParaRPr lang="en-AU" dirty="0" smtClean="0">
              <a:latin typeface="Cambria" panose="02040503050406030204" pitchFamily="18" charset="0"/>
            </a:endParaRPr>
          </a:p>
          <a:p>
            <a:pPr marL="0" indent="0">
              <a:buNone/>
            </a:pPr>
            <a:endParaRPr lang="en-AU" dirty="0">
              <a:latin typeface="Cambria" panose="02040503050406030204" pitchFamily="18" charset="0"/>
            </a:endParaRPr>
          </a:p>
          <a:p>
            <a:pPr marL="0" indent="0">
              <a:buNone/>
            </a:pPr>
            <a:r>
              <a:rPr lang="en-AU" dirty="0" smtClean="0">
                <a:latin typeface="Cambria" panose="02040503050406030204" pitchFamily="18" charset="0"/>
              </a:rPr>
              <a:t>Closely matched NSW jurors</a:t>
            </a:r>
            <a:endParaRPr lang="en-AU" dirty="0">
              <a:latin typeface="Cambria" panose="02040503050406030204" pitchFamily="18" charset="0"/>
            </a:endParaRPr>
          </a:p>
          <a:p>
            <a:pPr lvl="1"/>
            <a:r>
              <a:rPr lang="en-AU" dirty="0">
                <a:latin typeface="Cambria" panose="02040503050406030204" pitchFamily="18" charset="0"/>
              </a:rPr>
              <a:t>f</a:t>
            </a:r>
            <a:r>
              <a:rPr lang="en-AU" dirty="0" smtClean="0">
                <a:latin typeface="Cambria" panose="02040503050406030204" pitchFamily="18" charset="0"/>
              </a:rPr>
              <a:t>ewer men</a:t>
            </a:r>
          </a:p>
          <a:p>
            <a:pPr lvl="1"/>
            <a:r>
              <a:rPr lang="en-AU" dirty="0">
                <a:latin typeface="Cambria" panose="02040503050406030204" pitchFamily="18" charset="0"/>
              </a:rPr>
              <a:t>m</a:t>
            </a:r>
            <a:r>
              <a:rPr lang="en-AU" dirty="0" smtClean="0">
                <a:latin typeface="Cambria" panose="02040503050406030204" pitchFamily="18" charset="0"/>
              </a:rPr>
              <a:t>ore jurors 18-29 years</a:t>
            </a:r>
            <a:endParaRPr lang="en-AU" dirty="0">
              <a:latin typeface="Cambria" panose="02040503050406030204" pitchFamily="18" charset="0"/>
            </a:endParaRPr>
          </a:p>
        </p:txBody>
      </p:sp>
      <p:sp>
        <p:nvSpPr>
          <p:cNvPr id="5" name="Rectangle 1"/>
          <p:cNvSpPr>
            <a:spLocks noChangeArrowheads="1"/>
          </p:cNvSpPr>
          <p:nvPr/>
        </p:nvSpPr>
        <p:spPr bwMode="auto">
          <a:xfrm>
            <a:off x="1451283" y="3036888"/>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800" b="0" i="0" u="none" strike="noStrike" cap="none" normalizeH="0" baseline="0" smtClean="0">
                <a:ln>
                  <a:noFill/>
                </a:ln>
                <a:solidFill>
                  <a:schemeClr val="tx1"/>
                </a:solidFill>
                <a:effectLst/>
                <a:latin typeface="Arial" panose="020B0604020202020204" pitchFamily="34" charset="0"/>
              </a:rPr>
              <a:t/>
            </a:r>
            <a:br>
              <a:rPr kumimoji="0" lang="en-AU" altLang="en-US" sz="1800" b="0" i="0" u="none" strike="noStrike" cap="none" normalizeH="0" baseline="0" smtClean="0">
                <a:ln>
                  <a:noFill/>
                </a:ln>
                <a:solidFill>
                  <a:schemeClr val="tx1"/>
                </a:solidFill>
                <a:effectLst/>
                <a:latin typeface="Arial" panose="020B0604020202020204" pitchFamily="34" charset="0"/>
              </a:rPr>
            </a:br>
            <a:endParaRPr kumimoji="0" lang="en-AU" altLang="en-US" sz="1800" b="0" i="0" u="none" strike="noStrike" cap="none" normalizeH="0" baseline="0" smtClean="0">
              <a:ln>
                <a:noFill/>
              </a:ln>
              <a:solidFill>
                <a:schemeClr val="tx1"/>
              </a:solidFill>
              <a:effectLst/>
              <a:latin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6548" y="1476462"/>
            <a:ext cx="4675784" cy="2910980"/>
          </a:xfrm>
          <a:prstGeom prst="rect">
            <a:avLst/>
          </a:prstGeom>
        </p:spPr>
      </p:pic>
    </p:spTree>
    <p:extLst>
      <p:ext uri="{BB962C8B-B14F-4D97-AF65-F5344CB8AC3E}">
        <p14:creationId xmlns:p14="http://schemas.microsoft.com/office/powerpoint/2010/main" val="1916682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04116"/>
          </a:xfrm>
        </p:spPr>
        <p:txBody>
          <a:bodyPr>
            <a:normAutofit/>
          </a:bodyPr>
          <a:lstStyle/>
          <a:p>
            <a:pPr algn="ctr"/>
            <a:r>
              <a:rPr lang="en-AU" sz="4000" b="1" dirty="0" smtClean="0">
                <a:solidFill>
                  <a:srgbClr val="C00000"/>
                </a:solidFill>
                <a:latin typeface="Cambria" panose="02040503050406030204" pitchFamily="18" charset="0"/>
              </a:rPr>
              <a:t>Mock juror factual accuracy by trial type</a:t>
            </a:r>
            <a:endParaRPr lang="en-AU" sz="4000" b="1" dirty="0">
              <a:solidFill>
                <a:srgbClr val="C00000"/>
              </a:solidFill>
              <a:latin typeface="Cambria" panose="02040503050406030204" pitchFamily="18" charset="0"/>
            </a:endParaRPr>
          </a:p>
        </p:txBody>
      </p:sp>
      <p:sp>
        <p:nvSpPr>
          <p:cNvPr id="5" name="Content Placeholder 4"/>
          <p:cNvSpPr>
            <a:spLocks noGrp="1"/>
          </p:cNvSpPr>
          <p:nvPr>
            <p:ph sz="half" idx="2"/>
          </p:nvPr>
        </p:nvSpPr>
        <p:spPr>
          <a:xfrm>
            <a:off x="6202838" y="3598583"/>
            <a:ext cx="5573492" cy="3036635"/>
          </a:xfrm>
          <a:ln>
            <a:solidFill>
              <a:schemeClr val="bg1"/>
            </a:solidFill>
          </a:ln>
        </p:spPr>
        <p:txBody>
          <a:bodyPr>
            <a:normAutofit/>
          </a:bodyPr>
          <a:lstStyle/>
          <a:p>
            <a:pPr marL="0" indent="0">
              <a:buNone/>
            </a:pPr>
            <a:endParaRPr lang="en-AU" sz="2000" dirty="0" smtClean="0">
              <a:latin typeface="Cambria" panose="02040503050406030204" pitchFamily="18" charset="0"/>
            </a:endParaRPr>
          </a:p>
          <a:p>
            <a:r>
              <a:rPr lang="en-AU" sz="2400" dirty="0" smtClean="0">
                <a:latin typeface="Cambria" panose="02040503050406030204" pitchFamily="18" charset="0"/>
              </a:rPr>
              <a:t>Averaged one more error as trial length and complexity increased.</a:t>
            </a:r>
          </a:p>
          <a:p>
            <a:r>
              <a:rPr lang="en-AU" sz="2400" dirty="0" smtClean="0">
                <a:latin typeface="Cambria" panose="02040503050406030204" pitchFamily="18" charset="0"/>
              </a:rPr>
              <a:t>Across all trials, individual mock jurors with more errors more likely to convict.</a:t>
            </a:r>
          </a:p>
          <a:p>
            <a:r>
              <a:rPr lang="en-AU" sz="2400" dirty="0" smtClean="0">
                <a:solidFill>
                  <a:srgbClr val="0070C0"/>
                </a:solidFill>
                <a:latin typeface="Cambria" panose="02040503050406030204" pitchFamily="18" charset="0"/>
              </a:rPr>
              <a:t>Error rates not associated with joinder.</a:t>
            </a:r>
          </a:p>
        </p:txBody>
      </p:sp>
      <p:graphicFrame>
        <p:nvGraphicFramePr>
          <p:cNvPr id="7" name="Chart 6"/>
          <p:cNvGraphicFramePr>
            <a:graphicFrameLocks/>
          </p:cNvGraphicFramePr>
          <p:nvPr>
            <p:extLst>
              <p:ext uri="{D42A27DB-BD31-4B8C-83A1-F6EECF244321}">
                <p14:modId xmlns:p14="http://schemas.microsoft.com/office/powerpoint/2010/main" val="1231321623"/>
              </p:ext>
            </p:extLst>
          </p:nvPr>
        </p:nvGraphicFramePr>
        <p:xfrm>
          <a:off x="405114" y="1563366"/>
          <a:ext cx="5568723" cy="486542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6273506" y="1395167"/>
            <a:ext cx="5502824" cy="2077492"/>
          </a:xfrm>
          <a:prstGeom prst="rect">
            <a:avLst/>
          </a:prstGeom>
          <a:solidFill>
            <a:schemeClr val="bg2"/>
          </a:solidFill>
        </p:spPr>
        <p:txBody>
          <a:bodyPr wrap="square" rtlCol="0">
            <a:spAutoFit/>
          </a:bodyPr>
          <a:lstStyle/>
          <a:p>
            <a:r>
              <a:rPr lang="en-AU" sz="2400" b="1" dirty="0">
                <a:latin typeface="Cambria" panose="02040503050406030204" pitchFamily="18" charset="0"/>
              </a:rPr>
              <a:t>Factual accuracy measure:</a:t>
            </a:r>
          </a:p>
          <a:p>
            <a:r>
              <a:rPr lang="en-AU" sz="2400" b="1" dirty="0">
                <a:solidFill>
                  <a:srgbClr val="0070C0"/>
                </a:solidFill>
                <a:latin typeface="Cambria" panose="02040503050406030204" pitchFamily="18" charset="0"/>
              </a:rPr>
              <a:t>6 multiple choice Qs</a:t>
            </a:r>
            <a:r>
              <a:rPr lang="en-AU" sz="2400" dirty="0">
                <a:latin typeface="Cambria" panose="02040503050406030204" pitchFamily="18" charset="0"/>
              </a:rPr>
              <a:t>, e.g., </a:t>
            </a:r>
          </a:p>
          <a:p>
            <a:r>
              <a:rPr lang="en-AU" sz="2400" dirty="0">
                <a:latin typeface="Cambria" panose="02040503050406030204" pitchFamily="18" charset="0"/>
              </a:rPr>
              <a:t>‘Timothy said defendant touched him:</a:t>
            </a:r>
          </a:p>
          <a:p>
            <a:pPr lvl="1"/>
            <a:r>
              <a:rPr lang="en-AU" sz="1900" dirty="0">
                <a:latin typeface="Cambria" panose="02040503050406030204" pitchFamily="18" charset="0"/>
              </a:rPr>
              <a:t>a. when Timothy tried on his uniform</a:t>
            </a:r>
          </a:p>
          <a:p>
            <a:pPr lvl="1"/>
            <a:r>
              <a:rPr lang="en-AU" sz="1900" dirty="0">
                <a:latin typeface="Cambria" panose="02040503050406030204" pitchFamily="18" charset="0"/>
              </a:rPr>
              <a:t>b. after Timothy stayed at his house overnight</a:t>
            </a:r>
          </a:p>
          <a:p>
            <a:pPr lvl="1"/>
            <a:r>
              <a:rPr lang="en-AU" sz="1900" dirty="0">
                <a:latin typeface="Cambria" panose="02040503050406030204" pitchFamily="18" charset="0"/>
              </a:rPr>
              <a:t>c. after he pushed him into the swimming pool’</a:t>
            </a:r>
          </a:p>
        </p:txBody>
      </p:sp>
    </p:spTree>
    <p:extLst>
      <p:ext uri="{BB962C8B-B14F-4D97-AF65-F5344CB8AC3E}">
        <p14:creationId xmlns:p14="http://schemas.microsoft.com/office/powerpoint/2010/main" val="3971009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73" y="285746"/>
            <a:ext cx="10998147" cy="976444"/>
          </a:xfrm>
        </p:spPr>
        <p:txBody>
          <a:bodyPr>
            <a:normAutofit/>
          </a:bodyPr>
          <a:lstStyle/>
          <a:p>
            <a:r>
              <a:rPr lang="en-AU" sz="4000" b="1" dirty="0" smtClean="0">
                <a:solidFill>
                  <a:srgbClr val="C00000"/>
                </a:solidFill>
                <a:latin typeface="Cambria" panose="02040503050406030204" pitchFamily="18" charset="0"/>
              </a:rPr>
              <a:t>No verdict based on inter-case conflation</a:t>
            </a:r>
            <a:endParaRPr lang="en-AU" sz="4000" b="1" dirty="0">
              <a:solidFill>
                <a:srgbClr val="C00000"/>
              </a:solidFill>
              <a:latin typeface="Cambria" panose="02040503050406030204" pitchFamily="18" charset="0"/>
            </a:endParaRPr>
          </a:p>
        </p:txBody>
      </p:sp>
      <p:sp>
        <p:nvSpPr>
          <p:cNvPr id="3" name="Content Placeholder 2"/>
          <p:cNvSpPr>
            <a:spLocks noGrp="1"/>
          </p:cNvSpPr>
          <p:nvPr>
            <p:ph sz="half" idx="1"/>
          </p:nvPr>
        </p:nvSpPr>
        <p:spPr>
          <a:xfrm>
            <a:off x="556181" y="2912882"/>
            <a:ext cx="5653835" cy="3746799"/>
          </a:xfrm>
        </p:spPr>
        <p:txBody>
          <a:bodyPr>
            <a:normAutofit lnSpcReduction="10000"/>
          </a:bodyPr>
          <a:lstStyle/>
          <a:p>
            <a:r>
              <a:rPr lang="en-AU" sz="2400" dirty="0" smtClean="0">
                <a:latin typeface="Cambria" panose="02040503050406030204" pitchFamily="18" charset="0"/>
              </a:rPr>
              <a:t>More intra-case than inter-case errors. </a:t>
            </a:r>
          </a:p>
          <a:p>
            <a:r>
              <a:rPr lang="en-AU" sz="2400" dirty="0" smtClean="0">
                <a:latin typeface="Cambria" panose="02040503050406030204" pitchFamily="18" charset="0"/>
              </a:rPr>
              <a:t>One third of deliberations error free.</a:t>
            </a:r>
          </a:p>
          <a:p>
            <a:r>
              <a:rPr lang="en-AU" sz="2400" dirty="0" smtClean="0">
                <a:latin typeface="Cambria" panose="02040503050406030204" pitchFamily="18" charset="0"/>
              </a:rPr>
              <a:t>Few </a:t>
            </a:r>
            <a:r>
              <a:rPr lang="en-AU" sz="2400" dirty="0">
                <a:latin typeface="Cambria" panose="02040503050406030204" pitchFamily="18" charset="0"/>
              </a:rPr>
              <a:t>juries with </a:t>
            </a:r>
            <a:r>
              <a:rPr lang="en-AU" sz="2400" dirty="0" smtClean="0">
                <a:latin typeface="Cambria" panose="02040503050406030204" pitchFamily="18" charset="0"/>
              </a:rPr>
              <a:t>3 or 4 </a:t>
            </a:r>
            <a:r>
              <a:rPr lang="en-AU" sz="2400" dirty="0">
                <a:latin typeface="Cambria" panose="02040503050406030204" pitchFamily="18" charset="0"/>
              </a:rPr>
              <a:t>errors </a:t>
            </a:r>
            <a:r>
              <a:rPr lang="en-AU" sz="2400" dirty="0" smtClean="0">
                <a:latin typeface="Cambria" panose="02040503050406030204" pitchFamily="18" charset="0"/>
              </a:rPr>
              <a:t>(7.7%). </a:t>
            </a:r>
          </a:p>
          <a:p>
            <a:r>
              <a:rPr lang="en-AU" sz="2400" dirty="0" smtClean="0">
                <a:latin typeface="Cambria" panose="02040503050406030204" pitchFamily="18" charset="0"/>
              </a:rPr>
              <a:t>Errors corrected in deliberation (82%).</a:t>
            </a:r>
          </a:p>
          <a:p>
            <a:r>
              <a:rPr lang="en-AU" sz="2400" dirty="0" smtClean="0">
                <a:latin typeface="Cambria" panose="02040503050406030204" pitchFamily="18" charset="0"/>
              </a:rPr>
              <a:t>No uncorrected inter-case errors. </a:t>
            </a:r>
          </a:p>
          <a:p>
            <a:r>
              <a:rPr lang="en-AU" sz="2400" dirty="0">
                <a:latin typeface="Cambria" panose="02040503050406030204" pitchFamily="18" charset="0"/>
              </a:rPr>
              <a:t>Errors </a:t>
            </a:r>
            <a:r>
              <a:rPr lang="en-AU" sz="2400" dirty="0" smtClean="0">
                <a:latin typeface="Cambria" panose="02040503050406030204" pitchFamily="18" charset="0"/>
              </a:rPr>
              <a:t>due to complexity </a:t>
            </a:r>
            <a:r>
              <a:rPr lang="en-AU" sz="2400" dirty="0">
                <a:latin typeface="Cambria" panose="02040503050406030204" pitchFamily="18" charset="0"/>
              </a:rPr>
              <a:t>not </a:t>
            </a:r>
            <a:r>
              <a:rPr lang="en-AU" sz="2400" dirty="0" smtClean="0">
                <a:latin typeface="Cambria" panose="02040503050406030204" pitchFamily="18" charset="0"/>
              </a:rPr>
              <a:t>joinder.</a:t>
            </a:r>
          </a:p>
          <a:p>
            <a:r>
              <a:rPr lang="en-AU" sz="2400" dirty="0" smtClean="0">
                <a:latin typeface="Cambria" panose="02040503050406030204" pitchFamily="18" charset="0"/>
              </a:rPr>
              <a:t>Corrected </a:t>
            </a:r>
            <a:r>
              <a:rPr lang="en-AU" sz="2400" dirty="0">
                <a:latin typeface="Cambria" panose="02040503050406030204" pitchFamily="18" charset="0"/>
              </a:rPr>
              <a:t>in </a:t>
            </a:r>
            <a:r>
              <a:rPr lang="en-AU" sz="2400" dirty="0" smtClean="0">
                <a:latin typeface="Cambria" panose="02040503050406030204" pitchFamily="18" charset="0"/>
              </a:rPr>
              <a:t>both TE </a:t>
            </a:r>
            <a:r>
              <a:rPr lang="en-AU" sz="2400" dirty="0">
                <a:latin typeface="Cambria" panose="02040503050406030204" pitchFamily="18" charset="0"/>
              </a:rPr>
              <a:t>and joint </a:t>
            </a:r>
            <a:r>
              <a:rPr lang="en-AU" sz="2400" dirty="0" smtClean="0">
                <a:latin typeface="Cambria" panose="02040503050406030204" pitchFamily="18" charset="0"/>
              </a:rPr>
              <a:t>trials. </a:t>
            </a:r>
          </a:p>
          <a:p>
            <a:r>
              <a:rPr lang="en-AU" sz="2400" dirty="0" smtClean="0">
                <a:solidFill>
                  <a:srgbClr val="0070C0"/>
                </a:solidFill>
                <a:latin typeface="Cambria" panose="02040503050406030204" pitchFamily="18" charset="0"/>
              </a:rPr>
              <a:t>No verdict out of 90 based on inter-case errors.</a:t>
            </a:r>
          </a:p>
        </p:txBody>
      </p:sp>
      <p:graphicFrame>
        <p:nvGraphicFramePr>
          <p:cNvPr id="8" name="Picture 7"/>
          <p:cNvGraphicFramePr>
            <a:graphicFrameLocks noGrp="1"/>
          </p:cNvGraphicFramePr>
          <p:nvPr>
            <p:ph sz="half" idx="2"/>
            <p:extLst>
              <p:ext uri="{D42A27DB-BD31-4B8C-83A1-F6EECF244321}">
                <p14:modId xmlns:p14="http://schemas.microsoft.com/office/powerpoint/2010/main" val="1183128647"/>
              </p:ext>
            </p:extLst>
          </p:nvPr>
        </p:nvGraphicFramePr>
        <p:xfrm>
          <a:off x="6210016" y="1514475"/>
          <a:ext cx="5320678" cy="506374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56181" y="1496020"/>
            <a:ext cx="5439266" cy="1200329"/>
          </a:xfrm>
          <a:prstGeom prst="rect">
            <a:avLst/>
          </a:prstGeom>
          <a:solidFill>
            <a:schemeClr val="bg2"/>
          </a:solidFill>
        </p:spPr>
        <p:txBody>
          <a:bodyPr wrap="square" rtlCol="0">
            <a:spAutoFit/>
          </a:bodyPr>
          <a:lstStyle/>
          <a:p>
            <a:r>
              <a:rPr lang="en-AU" sz="2400" b="1" dirty="0" smtClean="0">
                <a:latin typeface="Cambria" panose="02040503050406030204" pitchFamily="18" charset="0"/>
              </a:rPr>
              <a:t>Inter-case conflation measure</a:t>
            </a:r>
            <a:r>
              <a:rPr lang="en-AU" sz="2400" b="1" dirty="0">
                <a:latin typeface="Cambria" panose="02040503050406030204" pitchFamily="18" charset="0"/>
              </a:rPr>
              <a:t>: </a:t>
            </a:r>
            <a:endParaRPr lang="en-AU" sz="2400" b="1" dirty="0" smtClean="0">
              <a:latin typeface="Cambria" panose="02040503050406030204" pitchFamily="18" charset="0"/>
            </a:endParaRPr>
          </a:p>
          <a:p>
            <a:r>
              <a:rPr lang="en-AU" sz="2400" b="1" dirty="0" smtClean="0">
                <a:latin typeface="Cambria" panose="02040503050406030204" pitchFamily="18" charset="0"/>
              </a:rPr>
              <a:t> </a:t>
            </a:r>
            <a:r>
              <a:rPr lang="en-AU" sz="2400" b="1" dirty="0" smtClean="0">
                <a:solidFill>
                  <a:srgbClr val="0070C0"/>
                </a:solidFill>
                <a:latin typeface="Cambria" panose="02040503050406030204" pitchFamily="18" charset="0"/>
              </a:rPr>
              <a:t>Coded </a:t>
            </a:r>
            <a:r>
              <a:rPr lang="en-AU" sz="2400" b="1" dirty="0">
                <a:solidFill>
                  <a:srgbClr val="0070C0"/>
                </a:solidFill>
                <a:latin typeface="Cambria" panose="02040503050406030204" pitchFamily="18" charset="0"/>
              </a:rPr>
              <a:t>all fact errors in deliberation</a:t>
            </a:r>
            <a:r>
              <a:rPr lang="en-AU" sz="2400" b="1" dirty="0" smtClean="0">
                <a:solidFill>
                  <a:srgbClr val="0070C0"/>
                </a:solidFill>
                <a:latin typeface="Cambria" panose="02040503050406030204" pitchFamily="18" charset="0"/>
              </a:rPr>
              <a:t>.</a:t>
            </a:r>
          </a:p>
          <a:p>
            <a:r>
              <a:rPr lang="en-AU" sz="2400" dirty="0" smtClean="0">
                <a:latin typeface="Cambria" panose="02040503050406030204" pitchFamily="18" charset="0"/>
              </a:rPr>
              <a:t> Inter-rater and intra-</a:t>
            </a:r>
            <a:r>
              <a:rPr lang="en-AU" sz="2400" dirty="0" err="1" smtClean="0">
                <a:latin typeface="Cambria" panose="02040503050406030204" pitchFamily="18" charset="0"/>
              </a:rPr>
              <a:t>rater</a:t>
            </a:r>
            <a:r>
              <a:rPr lang="en-AU" sz="2400" dirty="0" smtClean="0">
                <a:latin typeface="Cambria" panose="02040503050406030204" pitchFamily="18" charset="0"/>
              </a:rPr>
              <a:t> reliability.</a:t>
            </a:r>
            <a:endParaRPr lang="en-AU" dirty="0"/>
          </a:p>
        </p:txBody>
      </p:sp>
    </p:spTree>
    <p:extLst>
      <p:ext uri="{BB962C8B-B14F-4D97-AF65-F5344CB8AC3E}">
        <p14:creationId xmlns:p14="http://schemas.microsoft.com/office/powerpoint/2010/main" val="2883940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4963" y="557212"/>
            <a:ext cx="6172199" cy="1133477"/>
          </a:xfrm>
        </p:spPr>
        <p:txBody>
          <a:bodyPr>
            <a:normAutofit fontScale="90000"/>
          </a:bodyPr>
          <a:lstStyle/>
          <a:p>
            <a:pPr algn="ctr"/>
            <a:r>
              <a:rPr lang="en-AU" b="1" dirty="0" smtClean="0">
                <a:solidFill>
                  <a:srgbClr val="C00000"/>
                </a:solidFill>
                <a:latin typeface="Cambria" panose="02040503050406030204" pitchFamily="18" charset="0"/>
              </a:rPr>
              <a:t>No verdict driven by character prejudice</a:t>
            </a:r>
            <a:endParaRPr lang="en-AU" b="1" dirty="0">
              <a:solidFill>
                <a:srgbClr val="C00000"/>
              </a:solidFill>
              <a:latin typeface="Cambria" panose="02040503050406030204" pitchFamily="18" charset="0"/>
            </a:endParaRPr>
          </a:p>
        </p:txBody>
      </p:sp>
      <p:sp>
        <p:nvSpPr>
          <p:cNvPr id="3" name="Content Placeholder 2"/>
          <p:cNvSpPr>
            <a:spLocks noGrp="1"/>
          </p:cNvSpPr>
          <p:nvPr>
            <p:ph sz="half" idx="1"/>
          </p:nvPr>
        </p:nvSpPr>
        <p:spPr>
          <a:xfrm>
            <a:off x="800101" y="3000375"/>
            <a:ext cx="5285583" cy="3600450"/>
          </a:xfrm>
          <a:solidFill>
            <a:schemeClr val="accent1">
              <a:lumMod val="20000"/>
              <a:lumOff val="80000"/>
            </a:schemeClr>
          </a:solidFill>
        </p:spPr>
        <p:txBody>
          <a:bodyPr>
            <a:normAutofit/>
          </a:bodyPr>
          <a:lstStyle/>
          <a:p>
            <a:pPr marL="0" indent="0" algn="ctr">
              <a:buNone/>
            </a:pPr>
            <a:endParaRPr lang="en-AU" sz="1000" dirty="0" smtClean="0">
              <a:latin typeface="Adobe Caslon Pro" panose="0205050205050A020403" pitchFamily="18" charset="0"/>
            </a:endParaRPr>
          </a:p>
          <a:p>
            <a:pPr marL="0" indent="0">
              <a:buNone/>
            </a:pPr>
            <a:r>
              <a:rPr lang="en-AU" sz="1800" dirty="0" smtClean="0">
                <a:solidFill>
                  <a:srgbClr val="0070C0"/>
                </a:solidFill>
                <a:latin typeface="Cambria" panose="02040503050406030204" pitchFamily="18" charset="0"/>
              </a:rPr>
              <a:t>JUROR </a:t>
            </a:r>
            <a:r>
              <a:rPr lang="en-AU" sz="1800" dirty="0">
                <a:solidFill>
                  <a:srgbClr val="0070C0"/>
                </a:solidFill>
                <a:latin typeface="Cambria" panose="02040503050406030204" pitchFamily="18" charset="0"/>
              </a:rPr>
              <a:t>4</a:t>
            </a:r>
            <a:r>
              <a:rPr lang="en-AU" sz="2400" dirty="0">
                <a:solidFill>
                  <a:srgbClr val="0070C0"/>
                </a:solidFill>
                <a:latin typeface="Cambria" panose="02040503050406030204" pitchFamily="18" charset="0"/>
              </a:rPr>
              <a:t>:  </a:t>
            </a:r>
            <a:r>
              <a:rPr lang="en-AU" sz="2400" dirty="0">
                <a:latin typeface="Cambria" panose="02040503050406030204" pitchFamily="18" charset="0"/>
              </a:rPr>
              <a:t>To me, it sounds like a </a:t>
            </a:r>
            <a:r>
              <a:rPr lang="en-AU" sz="2400" dirty="0" smtClean="0">
                <a:latin typeface="Cambria" panose="02040503050406030204" pitchFamily="18" charset="0"/>
              </a:rPr>
              <a:t>		paedophile </a:t>
            </a:r>
            <a:r>
              <a:rPr lang="en-AU" sz="2400" dirty="0">
                <a:latin typeface="Cambria" panose="02040503050406030204" pitchFamily="18" charset="0"/>
              </a:rPr>
              <a:t>who goes free and I </a:t>
            </a:r>
            <a:r>
              <a:rPr lang="en-AU" sz="2400" dirty="0" smtClean="0">
                <a:latin typeface="Cambria" panose="02040503050406030204" pitchFamily="18" charset="0"/>
              </a:rPr>
              <a:t>	can’t </a:t>
            </a:r>
            <a:r>
              <a:rPr lang="en-AU" sz="2400" dirty="0">
                <a:latin typeface="Cambria" panose="02040503050406030204" pitchFamily="18" charset="0"/>
              </a:rPr>
              <a:t>accept that</a:t>
            </a:r>
            <a:r>
              <a:rPr lang="en-AU" sz="2400" dirty="0" smtClean="0">
                <a:latin typeface="Cambria" panose="02040503050406030204" pitchFamily="18" charset="0"/>
              </a:rPr>
              <a:t>.</a:t>
            </a:r>
          </a:p>
          <a:p>
            <a:pPr marL="0" indent="0">
              <a:buNone/>
            </a:pPr>
            <a:r>
              <a:rPr lang="en-AU" sz="1800" dirty="0" smtClean="0">
                <a:solidFill>
                  <a:srgbClr val="0070C0"/>
                </a:solidFill>
                <a:latin typeface="Cambria" panose="02040503050406030204" pitchFamily="18" charset="0"/>
              </a:rPr>
              <a:t>JUROR </a:t>
            </a:r>
            <a:r>
              <a:rPr lang="en-AU" sz="1800" dirty="0">
                <a:solidFill>
                  <a:srgbClr val="0070C0"/>
                </a:solidFill>
                <a:latin typeface="Cambria" panose="02040503050406030204" pitchFamily="18" charset="0"/>
              </a:rPr>
              <a:t>9</a:t>
            </a:r>
            <a:r>
              <a:rPr lang="en-AU" sz="1800" dirty="0">
                <a:latin typeface="Cambria" panose="02040503050406030204" pitchFamily="18" charset="0"/>
              </a:rPr>
              <a:t>:  </a:t>
            </a:r>
            <a:r>
              <a:rPr lang="en-AU" sz="2400" dirty="0">
                <a:latin typeface="Cambria" panose="02040503050406030204" pitchFamily="18" charset="0"/>
              </a:rPr>
              <a:t>We are not supporting him </a:t>
            </a:r>
            <a:r>
              <a:rPr lang="en-AU" sz="2400" dirty="0" smtClean="0">
                <a:latin typeface="Cambria" panose="02040503050406030204" pitchFamily="18" charset="0"/>
              </a:rPr>
              <a:t>	as </a:t>
            </a:r>
            <a:r>
              <a:rPr lang="en-AU" sz="2400" dirty="0">
                <a:latin typeface="Cambria" panose="02040503050406030204" pitchFamily="18" charset="0"/>
              </a:rPr>
              <a:t>a </a:t>
            </a:r>
            <a:r>
              <a:rPr lang="en-AU" sz="2400" dirty="0" smtClean="0">
                <a:latin typeface="Cambria" panose="02040503050406030204" pitchFamily="18" charset="0"/>
              </a:rPr>
              <a:t>	paedophile</a:t>
            </a:r>
            <a:r>
              <a:rPr lang="en-AU" sz="2400" dirty="0">
                <a:latin typeface="Cambria" panose="02040503050406030204" pitchFamily="18" charset="0"/>
              </a:rPr>
              <a:t>. What we </a:t>
            </a:r>
            <a:r>
              <a:rPr lang="en-AU" sz="2400" dirty="0" smtClean="0">
                <a:latin typeface="Cambria" panose="02040503050406030204" pitchFamily="18" charset="0"/>
              </a:rPr>
              <a:t>are saying 	is </a:t>
            </a:r>
            <a:r>
              <a:rPr lang="en-AU" sz="2400" dirty="0">
                <a:latin typeface="Cambria" panose="02040503050406030204" pitchFamily="18" charset="0"/>
              </a:rPr>
              <a:t>there is not enough </a:t>
            </a:r>
            <a:r>
              <a:rPr lang="en-AU" sz="2400" dirty="0" smtClean="0">
                <a:latin typeface="Cambria" panose="02040503050406030204" pitchFamily="18" charset="0"/>
              </a:rPr>
              <a:t>evidence 	to </a:t>
            </a:r>
            <a:r>
              <a:rPr lang="en-AU" sz="2400" dirty="0">
                <a:latin typeface="Cambria" panose="02040503050406030204" pitchFamily="18" charset="0"/>
              </a:rPr>
              <a:t>say that he </a:t>
            </a:r>
            <a:r>
              <a:rPr lang="en-AU" sz="2400" dirty="0" smtClean="0">
                <a:latin typeface="Cambria" panose="02040503050406030204" pitchFamily="18" charset="0"/>
              </a:rPr>
              <a:t>	committed </a:t>
            </a:r>
            <a:r>
              <a:rPr lang="en-AU" sz="2400" dirty="0">
                <a:latin typeface="Cambria" panose="02040503050406030204" pitchFamily="18" charset="0"/>
              </a:rPr>
              <a:t>the act </a:t>
            </a:r>
            <a:r>
              <a:rPr lang="en-AU" sz="2400" dirty="0" smtClean="0">
                <a:latin typeface="Cambria" panose="02040503050406030204" pitchFamily="18" charset="0"/>
              </a:rPr>
              <a:t>	for </a:t>
            </a:r>
            <a:r>
              <a:rPr lang="en-AU" sz="2400" dirty="0">
                <a:latin typeface="Cambria" panose="02040503050406030204" pitchFamily="18" charset="0"/>
              </a:rPr>
              <a:t>this case</a:t>
            </a:r>
            <a:r>
              <a:rPr lang="en-AU" sz="2400" dirty="0" smtClean="0">
                <a:latin typeface="Cambria" panose="02040503050406030204" pitchFamily="18" charset="0"/>
              </a:rPr>
              <a:t>. </a:t>
            </a:r>
          </a:p>
          <a:p>
            <a:pPr marL="0" indent="0">
              <a:buNone/>
            </a:pPr>
            <a:r>
              <a:rPr lang="en-AU" sz="2000" dirty="0" smtClean="0">
                <a:latin typeface="Cambria" panose="02040503050406030204" pitchFamily="18" charset="0"/>
              </a:rPr>
              <a:t>                         </a:t>
            </a:r>
            <a:r>
              <a:rPr lang="en-AU" sz="2000" dirty="0" smtClean="0">
                <a:solidFill>
                  <a:srgbClr val="0070C0"/>
                </a:solidFill>
                <a:latin typeface="Cambria" panose="02040503050406030204" pitchFamily="18" charset="0"/>
              </a:rPr>
              <a:t>(Jury 44, separate trial, acquitted)</a:t>
            </a:r>
          </a:p>
          <a:p>
            <a:pPr marL="0" indent="0">
              <a:buNone/>
            </a:pPr>
            <a:endParaRPr lang="en-AU" dirty="0"/>
          </a:p>
          <a:p>
            <a:pPr marL="0" indent="0">
              <a:buNone/>
            </a:pPr>
            <a:endParaRPr lang="en-AU" dirty="0"/>
          </a:p>
        </p:txBody>
      </p:sp>
      <p:sp>
        <p:nvSpPr>
          <p:cNvPr id="6" name="Content Placeholder 5"/>
          <p:cNvSpPr>
            <a:spLocks noGrp="1"/>
          </p:cNvSpPr>
          <p:nvPr>
            <p:ph sz="half" idx="2"/>
          </p:nvPr>
        </p:nvSpPr>
        <p:spPr>
          <a:xfrm>
            <a:off x="6633556" y="3000374"/>
            <a:ext cx="4720243" cy="3179199"/>
          </a:xfrm>
        </p:spPr>
        <p:txBody>
          <a:bodyPr>
            <a:normAutofit/>
          </a:bodyPr>
          <a:lstStyle/>
          <a:p>
            <a:endParaRPr lang="en-AU" dirty="0" smtClean="0">
              <a:effectLst/>
              <a:latin typeface="Times New Roman" panose="02020603050405020304" pitchFamily="18" charset="0"/>
              <a:ea typeface="Calibri" panose="020F0502020204030204" pitchFamily="34" charset="0"/>
              <a:cs typeface="Times New Roman" panose="02020603050405020304" pitchFamily="18" charset="0"/>
            </a:endParaRPr>
          </a:p>
          <a:p>
            <a:endParaRPr lang="en-AU"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lvl="1"/>
            <a:endParaRPr lang="en-AU" dirty="0"/>
          </a:p>
        </p:txBody>
      </p:sp>
      <p:sp>
        <p:nvSpPr>
          <p:cNvPr id="8" name="Rectangle 7"/>
          <p:cNvSpPr/>
          <p:nvPr/>
        </p:nvSpPr>
        <p:spPr>
          <a:xfrm>
            <a:off x="6633557" y="2290763"/>
            <a:ext cx="5093704" cy="3447098"/>
          </a:xfrm>
          <a:prstGeom prst="rect">
            <a:avLst/>
          </a:prstGeom>
        </p:spPr>
        <p:txBody>
          <a:bodyPr wrap="square">
            <a:spAutoFit/>
          </a:bodyPr>
          <a:lstStyle/>
          <a:p>
            <a:r>
              <a:rPr lang="en-AU" sz="2800" b="1" dirty="0" smtClean="0">
                <a:solidFill>
                  <a:srgbClr val="0070C0"/>
                </a:solidFill>
                <a:latin typeface="Cambria" panose="02040503050406030204" pitchFamily="18" charset="0"/>
              </a:rPr>
              <a:t>Deliberation coding revealed:</a:t>
            </a:r>
          </a:p>
          <a:p>
            <a:endParaRPr lang="en-AU" sz="2800" b="1" dirty="0" smtClean="0">
              <a:solidFill>
                <a:srgbClr val="0070C0"/>
              </a:solidFill>
              <a:latin typeface="Cambria" panose="02040503050406030204" pitchFamily="18" charset="0"/>
            </a:endParaRPr>
          </a:p>
          <a:p>
            <a:pPr marL="342900" indent="-342900">
              <a:buFont typeface="Arial" panose="020B0604020202020204" pitchFamily="34" charset="0"/>
              <a:buChar char="•"/>
            </a:pPr>
            <a:r>
              <a:rPr lang="en-AU" sz="2400" dirty="0" smtClean="0">
                <a:latin typeface="Cambria" panose="02040503050406030204" pitchFamily="18" charset="0"/>
              </a:rPr>
              <a:t>2 out of 1029 jurors made biased comments</a:t>
            </a:r>
          </a:p>
          <a:p>
            <a:endParaRPr lang="en-AU" sz="2400" dirty="0" smtClean="0">
              <a:latin typeface="Cambria" panose="02040503050406030204" pitchFamily="18" charset="0"/>
            </a:endParaRPr>
          </a:p>
          <a:p>
            <a:pPr marL="342900" indent="-342900">
              <a:buFont typeface="Arial" panose="020B0604020202020204" pitchFamily="34" charset="0"/>
              <a:buChar char="•"/>
            </a:pPr>
            <a:r>
              <a:rPr lang="en-AU" sz="2400" dirty="0" smtClean="0">
                <a:latin typeface="Cambria" panose="02040503050406030204" pitchFamily="18" charset="0"/>
              </a:rPr>
              <a:t>No juror did so in TE or joint trials.</a:t>
            </a:r>
            <a:endParaRPr lang="en-AU" sz="2400" dirty="0">
              <a:latin typeface="Cambria" panose="02040503050406030204" pitchFamily="18" charset="0"/>
            </a:endParaRPr>
          </a:p>
          <a:p>
            <a:pPr marL="342900" indent="-342900">
              <a:buFont typeface="Arial" panose="020B0604020202020204" pitchFamily="34" charset="0"/>
              <a:buChar char="•"/>
            </a:pPr>
            <a:endParaRPr lang="en-AU" sz="2400" dirty="0" smtClean="0">
              <a:latin typeface="Cambria" panose="02040503050406030204" pitchFamily="18" charset="0"/>
            </a:endParaRPr>
          </a:p>
          <a:p>
            <a:pPr marL="342900" indent="-342900">
              <a:buFont typeface="Arial" panose="020B0604020202020204" pitchFamily="34" charset="0"/>
              <a:buChar char="•"/>
            </a:pPr>
            <a:r>
              <a:rPr lang="en-AU" sz="2400" dirty="0" smtClean="0">
                <a:latin typeface="Cambria" panose="02040503050406030204" pitchFamily="18" charset="0"/>
              </a:rPr>
              <a:t>Mock jurors self-monitored bias.</a:t>
            </a:r>
          </a:p>
          <a:p>
            <a:endParaRPr lang="en-AU" dirty="0" smtClean="0"/>
          </a:p>
        </p:txBody>
      </p:sp>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562" y="428625"/>
            <a:ext cx="3786188" cy="2228849"/>
          </a:xfrm>
          <a:prstGeom prst="rect">
            <a:avLst/>
          </a:prstGeom>
          <a:noFill/>
          <a:ln>
            <a:noFill/>
          </a:ln>
        </p:spPr>
      </p:pic>
    </p:spTree>
    <p:extLst>
      <p:ext uri="{BB962C8B-B14F-4D97-AF65-F5344CB8AC3E}">
        <p14:creationId xmlns:p14="http://schemas.microsoft.com/office/powerpoint/2010/main" val="389549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92852" y="352514"/>
            <a:ext cx="10515600" cy="814436"/>
          </a:xfrm>
        </p:spPr>
        <p:txBody>
          <a:bodyPr>
            <a:normAutofit fontScale="90000"/>
          </a:bodyPr>
          <a:lstStyle/>
          <a:p>
            <a:pPr algn="ctr"/>
            <a:r>
              <a:rPr lang="en-AU" sz="4000" b="1" dirty="0" smtClean="0">
                <a:solidFill>
                  <a:srgbClr val="C00000"/>
                </a:solidFill>
                <a:latin typeface="Cambria" panose="02040503050406030204" pitchFamily="18" charset="0"/>
              </a:rPr>
              <a:t>Criminal intent of defendant and </a:t>
            </a:r>
            <a:r>
              <a:rPr lang="en-AU" sz="4000" b="1" u="sng" dirty="0" smtClean="0">
                <a:solidFill>
                  <a:srgbClr val="C00000"/>
                </a:solidFill>
                <a:latin typeface="Cambria" panose="02040503050406030204" pitchFamily="18" charset="0"/>
              </a:rPr>
              <a:t>juror</a:t>
            </a:r>
            <a:r>
              <a:rPr lang="en-AU" sz="4000" b="1" dirty="0" smtClean="0">
                <a:solidFill>
                  <a:srgbClr val="C00000"/>
                </a:solidFill>
                <a:latin typeface="Cambria" panose="02040503050406030204" pitchFamily="18" charset="0"/>
              </a:rPr>
              <a:t> verdicts</a:t>
            </a:r>
            <a:endParaRPr lang="en-AU" sz="4000" b="1" dirty="0">
              <a:solidFill>
                <a:srgbClr val="C00000"/>
              </a:solidFill>
              <a:latin typeface="Cambria" panose="02040503050406030204" pitchFamily="18" charset="0"/>
            </a:endParaRPr>
          </a:p>
        </p:txBody>
      </p:sp>
      <p:sp>
        <p:nvSpPr>
          <p:cNvPr id="8" name="Content Placeholder 7"/>
          <p:cNvSpPr>
            <a:spLocks noGrp="1"/>
          </p:cNvSpPr>
          <p:nvPr>
            <p:ph sz="half" idx="1"/>
          </p:nvPr>
        </p:nvSpPr>
        <p:spPr>
          <a:xfrm>
            <a:off x="592852" y="1581150"/>
            <a:ext cx="4998051" cy="3381375"/>
          </a:xfrm>
          <a:solidFill>
            <a:schemeClr val="bg2"/>
          </a:solidFill>
        </p:spPr>
        <p:txBody>
          <a:bodyPr>
            <a:normAutofit fontScale="77500" lnSpcReduction="20000"/>
          </a:bodyPr>
          <a:lstStyle/>
          <a:p>
            <a:pPr marL="0" indent="0">
              <a:buNone/>
            </a:pPr>
            <a:endParaRPr lang="en-AU" sz="600" dirty="0" smtClean="0">
              <a:latin typeface="Cambria" panose="02040503050406030204" pitchFamily="18" charset="0"/>
            </a:endParaRPr>
          </a:p>
          <a:p>
            <a:pPr marL="0" indent="0">
              <a:buNone/>
            </a:pPr>
            <a:r>
              <a:rPr lang="en-AU" b="1" dirty="0" smtClean="0">
                <a:latin typeface="Cambria" panose="02040503050406030204" pitchFamily="18" charset="0"/>
              </a:rPr>
              <a:t>Measure of criminal intent</a:t>
            </a:r>
            <a:r>
              <a:rPr lang="en-AU" b="1" i="1" dirty="0" smtClean="0">
                <a:latin typeface="Cambria" panose="02040503050406030204" pitchFamily="18" charset="0"/>
              </a:rPr>
              <a:t>:</a:t>
            </a:r>
          </a:p>
          <a:p>
            <a:r>
              <a:rPr lang="en-AU" b="1" dirty="0" smtClean="0">
                <a:solidFill>
                  <a:srgbClr val="0070C0"/>
                </a:solidFill>
                <a:latin typeface="Cambria" panose="02040503050406030204" pitchFamily="18" charset="0"/>
              </a:rPr>
              <a:t>4 post-trial items about defendant </a:t>
            </a:r>
          </a:p>
          <a:p>
            <a:pPr marL="0" indent="0">
              <a:buNone/>
            </a:pPr>
            <a:r>
              <a:rPr lang="en-AU" sz="2100" dirty="0" smtClean="0">
                <a:latin typeface="Cambria" panose="02040503050406030204" pitchFamily="18" charset="0"/>
              </a:rPr>
              <a:t>          (1=strongly disagree, 7=strongly agree) </a:t>
            </a:r>
            <a:endParaRPr lang="en-AU" sz="2400" dirty="0" smtClean="0">
              <a:latin typeface="Cambria" panose="02040503050406030204" pitchFamily="18" charset="0"/>
            </a:endParaRPr>
          </a:p>
          <a:p>
            <a:pPr marL="0" indent="0">
              <a:buNone/>
            </a:pPr>
            <a:endParaRPr lang="en-AU" sz="2400" dirty="0" smtClean="0">
              <a:latin typeface="Cambria" panose="02040503050406030204" pitchFamily="18" charset="0"/>
            </a:endParaRPr>
          </a:p>
          <a:p>
            <a:pPr lvl="1"/>
            <a:r>
              <a:rPr lang="en-AU" dirty="0" smtClean="0">
                <a:latin typeface="Cambria" panose="02040503050406030204" pitchFamily="18" charset="0"/>
              </a:rPr>
              <a:t>abused </a:t>
            </a:r>
            <a:r>
              <a:rPr lang="en-AU" dirty="0">
                <a:latin typeface="Cambria" panose="02040503050406030204" pitchFamily="18" charset="0"/>
              </a:rPr>
              <a:t>the trust of </a:t>
            </a:r>
            <a:r>
              <a:rPr lang="en-AU" dirty="0" smtClean="0">
                <a:latin typeface="Cambria" panose="02040503050406030204" pitchFamily="18" charset="0"/>
              </a:rPr>
              <a:t>others </a:t>
            </a:r>
          </a:p>
          <a:p>
            <a:pPr lvl="1"/>
            <a:r>
              <a:rPr lang="en-AU" dirty="0" smtClean="0">
                <a:latin typeface="Cambria" panose="02040503050406030204" pitchFamily="18" charset="0"/>
              </a:rPr>
              <a:t>abused </a:t>
            </a:r>
            <a:r>
              <a:rPr lang="en-AU" dirty="0">
                <a:latin typeface="Cambria" panose="02040503050406030204" pitchFamily="18" charset="0"/>
              </a:rPr>
              <a:t>his position as a </a:t>
            </a:r>
            <a:r>
              <a:rPr lang="en-AU" dirty="0" smtClean="0">
                <a:latin typeface="Cambria" panose="02040503050406030204" pitchFamily="18" charset="0"/>
              </a:rPr>
              <a:t>coach </a:t>
            </a:r>
          </a:p>
          <a:p>
            <a:pPr lvl="1"/>
            <a:r>
              <a:rPr lang="en-AU" dirty="0" smtClean="0">
                <a:latin typeface="Cambria" panose="02040503050406030204" pitchFamily="18" charset="0"/>
              </a:rPr>
              <a:t>responsible </a:t>
            </a:r>
            <a:r>
              <a:rPr lang="en-AU" dirty="0">
                <a:latin typeface="Cambria" panose="02040503050406030204" pitchFamily="18" charset="0"/>
              </a:rPr>
              <a:t>for what </a:t>
            </a:r>
            <a:r>
              <a:rPr lang="en-AU" dirty="0" smtClean="0">
                <a:latin typeface="Cambria" panose="02040503050406030204" pitchFamily="18" charset="0"/>
              </a:rPr>
              <a:t>happened </a:t>
            </a:r>
          </a:p>
          <a:p>
            <a:pPr lvl="1"/>
            <a:r>
              <a:rPr lang="en-AU" dirty="0" smtClean="0">
                <a:latin typeface="Cambria" panose="02040503050406030204" pitchFamily="18" charset="0"/>
              </a:rPr>
              <a:t>a </a:t>
            </a:r>
            <a:r>
              <a:rPr lang="en-AU" dirty="0">
                <a:latin typeface="Cambria" panose="02040503050406030204" pitchFamily="18" charset="0"/>
              </a:rPr>
              <a:t>risk to other </a:t>
            </a:r>
            <a:r>
              <a:rPr lang="en-AU" dirty="0" smtClean="0">
                <a:latin typeface="Cambria" panose="02040503050406030204" pitchFamily="18" charset="0"/>
              </a:rPr>
              <a:t>boys </a:t>
            </a:r>
          </a:p>
          <a:p>
            <a:pPr marL="457200" lvl="1" indent="0">
              <a:buNone/>
            </a:pPr>
            <a:endParaRPr lang="en-AU" sz="600" dirty="0" smtClean="0">
              <a:latin typeface="Cambria" panose="02040503050406030204" pitchFamily="18" charset="0"/>
            </a:endParaRPr>
          </a:p>
          <a:p>
            <a:r>
              <a:rPr lang="en-AU" dirty="0" smtClean="0">
                <a:latin typeface="Cambria" panose="02040503050406030204" pitchFamily="18" charset="0"/>
              </a:rPr>
              <a:t>Principal Components Analysis score.</a:t>
            </a:r>
            <a:r>
              <a:rPr lang="en-AU" dirty="0">
                <a:solidFill>
                  <a:srgbClr val="C00000"/>
                </a:solidFill>
                <a:latin typeface="Cambria" panose="02040503050406030204" pitchFamily="18" charset="0"/>
              </a:rPr>
              <a:t>	</a:t>
            </a:r>
            <a:endParaRPr lang="en-AU" dirty="0"/>
          </a:p>
        </p:txBody>
      </p:sp>
      <p:graphicFrame>
        <p:nvGraphicFramePr>
          <p:cNvPr id="6" name="Chart 5"/>
          <p:cNvGraphicFramePr>
            <a:graphicFrameLocks/>
          </p:cNvGraphicFramePr>
          <p:nvPr>
            <p:extLst>
              <p:ext uri="{D42A27DB-BD31-4B8C-83A1-F6EECF244321}">
                <p14:modId xmlns:p14="http://schemas.microsoft.com/office/powerpoint/2010/main" val="1999032759"/>
              </p:ext>
            </p:extLst>
          </p:nvPr>
        </p:nvGraphicFramePr>
        <p:xfrm>
          <a:off x="5609230" y="1166951"/>
          <a:ext cx="6068964" cy="562034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592852" y="5172075"/>
            <a:ext cx="4998052" cy="1200329"/>
          </a:xfrm>
          <a:prstGeom prst="rect">
            <a:avLst/>
          </a:prstGeom>
          <a:noFill/>
        </p:spPr>
        <p:txBody>
          <a:bodyPr wrap="square" rtlCol="0">
            <a:spAutoFit/>
          </a:bodyPr>
          <a:lstStyle/>
          <a:p>
            <a:r>
              <a:rPr lang="en-AU" sz="2400" dirty="0">
                <a:solidFill>
                  <a:srgbClr val="0070C0"/>
                </a:solidFill>
                <a:latin typeface="Cambria" panose="02040503050406030204" pitchFamily="18" charset="0"/>
              </a:rPr>
              <a:t>Odds of conviction 2.5 times greater </a:t>
            </a:r>
            <a:r>
              <a:rPr lang="en-AU" sz="2400" dirty="0">
                <a:latin typeface="Cambria" panose="02040503050406030204" pitchFamily="18" charset="0"/>
              </a:rPr>
              <a:t>when mock jurors perceived that the defendant had more </a:t>
            </a:r>
            <a:r>
              <a:rPr lang="en-AU" sz="2400" i="1" dirty="0">
                <a:solidFill>
                  <a:srgbClr val="0070C0"/>
                </a:solidFill>
                <a:latin typeface="Cambria" panose="02040503050406030204" pitchFamily="18" charset="0"/>
              </a:rPr>
              <a:t>Criminal Intent</a:t>
            </a:r>
            <a:r>
              <a:rPr lang="en-AU" sz="2400" dirty="0">
                <a:solidFill>
                  <a:srgbClr val="0070C0"/>
                </a:solidFill>
                <a:latin typeface="Cambria" panose="02040503050406030204" pitchFamily="18" charset="0"/>
              </a:rPr>
              <a:t> </a:t>
            </a:r>
          </a:p>
        </p:txBody>
      </p:sp>
    </p:spTree>
    <p:extLst>
      <p:ext uri="{BB962C8B-B14F-4D97-AF65-F5344CB8AC3E}">
        <p14:creationId xmlns:p14="http://schemas.microsoft.com/office/powerpoint/2010/main" val="3321278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68" y="-65987"/>
            <a:ext cx="13838829" cy="1282391"/>
          </a:xfrm>
        </p:spPr>
        <p:txBody>
          <a:bodyPr>
            <a:normAutofit/>
          </a:bodyPr>
          <a:lstStyle/>
          <a:p>
            <a:pPr algn="ctr"/>
            <a:r>
              <a:rPr lang="en-AU" sz="4000" b="1" dirty="0" smtClean="0">
                <a:solidFill>
                  <a:srgbClr val="C00000"/>
                </a:solidFill>
                <a:latin typeface="Cambria" panose="02040503050406030204" pitchFamily="18" charset="0"/>
              </a:rPr>
              <a:t>No verdict based on accumulation prejudice</a:t>
            </a:r>
            <a:endParaRPr lang="en-AU" sz="4000" b="1" dirty="0">
              <a:solidFill>
                <a:srgbClr val="C00000"/>
              </a:solidFill>
              <a:latin typeface="Cambria" panose="02040503050406030204" pitchFamily="18" charset="0"/>
            </a:endParaRPr>
          </a:p>
        </p:txBody>
      </p:sp>
      <p:sp>
        <p:nvSpPr>
          <p:cNvPr id="3" name="Content Placeholder 2"/>
          <p:cNvSpPr>
            <a:spLocks noGrp="1"/>
          </p:cNvSpPr>
          <p:nvPr>
            <p:ph idx="1"/>
          </p:nvPr>
        </p:nvSpPr>
        <p:spPr>
          <a:xfrm>
            <a:off x="405072" y="2949677"/>
            <a:ext cx="5081329" cy="3908323"/>
          </a:xfrm>
        </p:spPr>
        <p:txBody>
          <a:bodyPr>
            <a:noAutofit/>
          </a:bodyPr>
          <a:lstStyle/>
          <a:p>
            <a:pPr marL="342900" indent="-342900"/>
            <a:r>
              <a:rPr lang="en-AU" sz="2000" dirty="0" smtClean="0">
                <a:latin typeface="Cambria" panose="02040503050406030204" pitchFamily="18" charset="0"/>
              </a:rPr>
              <a:t>No reduced onus of proof with more counts or witnesses: 2 </a:t>
            </a:r>
            <a:r>
              <a:rPr lang="en-AU" sz="2000" dirty="0">
                <a:latin typeface="Cambria" panose="02040503050406030204" pitchFamily="18" charset="0"/>
              </a:rPr>
              <a:t>out of 1029 jurors applied a lower standard </a:t>
            </a:r>
            <a:r>
              <a:rPr lang="en-AU" sz="2000" dirty="0" smtClean="0">
                <a:latin typeface="Cambria" panose="02040503050406030204" pitchFamily="18" charset="0"/>
              </a:rPr>
              <a:t>(</a:t>
            </a:r>
            <a:r>
              <a:rPr lang="en-AU" sz="2000" dirty="0">
                <a:latin typeface="Cambria" panose="02040503050406030204" pitchFamily="18" charset="0"/>
              </a:rPr>
              <a:t>balance of probabilities)</a:t>
            </a:r>
          </a:p>
          <a:p>
            <a:r>
              <a:rPr lang="en-AU" sz="2000" dirty="0" smtClean="0">
                <a:latin typeface="Cambria" panose="02040503050406030204" pitchFamily="18" charset="0"/>
              </a:rPr>
              <a:t>Deliberations centred on the weak claim, not glossed over, many acquittals.  Convincingness </a:t>
            </a:r>
            <a:r>
              <a:rPr lang="en-AU" sz="2000" dirty="0">
                <a:latin typeface="Cambria" panose="02040503050406030204" pitchFamily="18" charset="0"/>
              </a:rPr>
              <a:t>predicted </a:t>
            </a:r>
            <a:r>
              <a:rPr lang="en-AU" sz="2000" dirty="0" smtClean="0">
                <a:latin typeface="Cambria" panose="02040503050406030204" pitchFamily="18" charset="0"/>
              </a:rPr>
              <a:t>convictions</a:t>
            </a:r>
            <a:r>
              <a:rPr lang="en-AU" sz="2000" dirty="0">
                <a:latin typeface="Cambria" panose="02040503050406030204" pitchFamily="18" charset="0"/>
              </a:rPr>
              <a:t>: </a:t>
            </a:r>
            <a:r>
              <a:rPr lang="en-AU" sz="2000" dirty="0" smtClean="0">
                <a:latin typeface="Cambria" panose="02040503050406030204" pitchFamily="18" charset="0"/>
              </a:rPr>
              <a:t>odds 1.7 </a:t>
            </a:r>
            <a:r>
              <a:rPr lang="en-AU" sz="2000" dirty="0">
                <a:latin typeface="Cambria" panose="02040503050406030204" pitchFamily="18" charset="0"/>
              </a:rPr>
              <a:t>times greater </a:t>
            </a:r>
            <a:r>
              <a:rPr lang="en-AU" sz="2000" dirty="0" smtClean="0">
                <a:latin typeface="Cambria" panose="02040503050406030204" pitchFamily="18" charset="0"/>
              </a:rPr>
              <a:t>when convincing.</a:t>
            </a:r>
          </a:p>
          <a:p>
            <a:pPr>
              <a:lnSpc>
                <a:spcPct val="100000"/>
              </a:lnSpc>
              <a:spcBef>
                <a:spcPts val="0"/>
              </a:spcBef>
            </a:pPr>
            <a:r>
              <a:rPr lang="en-AU" sz="2000" b="1" dirty="0" smtClean="0">
                <a:solidFill>
                  <a:srgbClr val="0070C0"/>
                </a:solidFill>
                <a:latin typeface="Cambria" panose="02040503050406030204" pitchFamily="18" charset="0"/>
              </a:rPr>
              <a:t>No significant difference in conviction rates for focal complainant in </a:t>
            </a:r>
            <a:endParaRPr lang="en-AU" sz="2000" b="1" dirty="0">
              <a:solidFill>
                <a:srgbClr val="0070C0"/>
              </a:solidFill>
              <a:latin typeface="Cambria" panose="02040503050406030204" pitchFamily="18" charset="0"/>
            </a:endParaRPr>
          </a:p>
          <a:p>
            <a:pPr marL="0" indent="0">
              <a:lnSpc>
                <a:spcPct val="100000"/>
              </a:lnSpc>
              <a:spcBef>
                <a:spcPts val="0"/>
              </a:spcBef>
              <a:buNone/>
            </a:pPr>
            <a:r>
              <a:rPr lang="en-AU" sz="2000" b="1" dirty="0" smtClean="0">
                <a:solidFill>
                  <a:srgbClr val="0070C0"/>
                </a:solidFill>
                <a:latin typeface="Cambria" panose="02040503050406030204" pitchFamily="18" charset="0"/>
              </a:rPr>
              <a:t>    tendency evidence v joint trial or</a:t>
            </a:r>
          </a:p>
          <a:p>
            <a:pPr marL="0" indent="0">
              <a:lnSpc>
                <a:spcPct val="100000"/>
              </a:lnSpc>
              <a:spcBef>
                <a:spcPts val="0"/>
              </a:spcBef>
              <a:buNone/>
            </a:pPr>
            <a:r>
              <a:rPr lang="en-AU" sz="2000" b="1" dirty="0" smtClean="0">
                <a:solidFill>
                  <a:srgbClr val="0070C0"/>
                </a:solidFill>
                <a:latin typeface="Cambria" panose="02040503050406030204" pitchFamily="18" charset="0"/>
              </a:rPr>
              <a:t>    4 v 6 Crown witnesses in a joint trial.</a:t>
            </a:r>
          </a:p>
        </p:txBody>
      </p:sp>
      <p:graphicFrame>
        <p:nvGraphicFramePr>
          <p:cNvPr id="4" name="Chart 3"/>
          <p:cNvGraphicFramePr>
            <a:graphicFrameLocks/>
          </p:cNvGraphicFramePr>
          <p:nvPr>
            <p:extLst>
              <p:ext uri="{D42A27DB-BD31-4B8C-83A1-F6EECF244321}">
                <p14:modId xmlns:p14="http://schemas.microsoft.com/office/powerpoint/2010/main" val="1222663454"/>
              </p:ext>
            </p:extLst>
          </p:nvPr>
        </p:nvGraphicFramePr>
        <p:xfrm>
          <a:off x="5486401" y="1493135"/>
          <a:ext cx="7206017" cy="511238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407472" y="1198085"/>
            <a:ext cx="5081329" cy="1631216"/>
          </a:xfrm>
          <a:prstGeom prst="rect">
            <a:avLst/>
          </a:prstGeom>
          <a:solidFill>
            <a:schemeClr val="bg2"/>
          </a:solidFill>
        </p:spPr>
        <p:txBody>
          <a:bodyPr wrap="square" rtlCol="0">
            <a:spAutoFit/>
          </a:bodyPr>
          <a:lstStyle/>
          <a:p>
            <a:r>
              <a:rPr lang="en-AU" sz="2000" b="1" dirty="0" smtClean="0">
                <a:latin typeface="Cambria" panose="02040503050406030204" pitchFamily="18" charset="0"/>
              </a:rPr>
              <a:t>Measures of cumulative impact:</a:t>
            </a:r>
          </a:p>
          <a:p>
            <a:r>
              <a:rPr lang="en-AU" sz="2000" dirty="0">
                <a:solidFill>
                  <a:srgbClr val="0070C0"/>
                </a:solidFill>
                <a:latin typeface="Cambria" panose="02040503050406030204" pitchFamily="18" charset="0"/>
              </a:rPr>
              <a:t>Deliberations coded </a:t>
            </a:r>
            <a:r>
              <a:rPr lang="en-AU" sz="2000" dirty="0">
                <a:latin typeface="Cambria" panose="02040503050406030204" pitchFamily="18" charset="0"/>
              </a:rPr>
              <a:t>by </a:t>
            </a:r>
            <a:r>
              <a:rPr lang="en-AU" sz="2000" dirty="0" smtClean="0">
                <a:latin typeface="Cambria" panose="02040503050406030204" pitchFamily="18" charset="0"/>
              </a:rPr>
              <a:t>lawyers.</a:t>
            </a:r>
            <a:endParaRPr lang="en-AU" sz="2000" dirty="0">
              <a:latin typeface="Cambria" panose="02040503050406030204" pitchFamily="18" charset="0"/>
            </a:endParaRPr>
          </a:p>
          <a:p>
            <a:r>
              <a:rPr lang="en-AU" sz="2000" dirty="0" smtClean="0">
                <a:solidFill>
                  <a:srgbClr val="0070C0"/>
                </a:solidFill>
                <a:latin typeface="Cambria" panose="02040503050406030204" pitchFamily="18" charset="0"/>
              </a:rPr>
              <a:t>Compared tendency evidence and joint trials:</a:t>
            </a:r>
            <a:endParaRPr lang="en-AU" sz="2000" dirty="0" smtClean="0">
              <a:latin typeface="Cambria" panose="02040503050406030204" pitchFamily="18" charset="0"/>
            </a:endParaRPr>
          </a:p>
          <a:p>
            <a:pPr marL="285750" indent="-285750">
              <a:buFont typeface="Arial" panose="020B0604020202020204" pitchFamily="34" charset="0"/>
              <a:buChar char="•"/>
            </a:pPr>
            <a:r>
              <a:rPr lang="en-AU" sz="2000" dirty="0" smtClean="0">
                <a:latin typeface="Cambria" panose="02040503050406030204" pitchFamily="18" charset="0"/>
              </a:rPr>
              <a:t>Verdicts for 3 complainants/witnesses.</a:t>
            </a:r>
            <a:endParaRPr lang="en-AU" sz="2000" dirty="0">
              <a:latin typeface="Cambria" panose="02040503050406030204" pitchFamily="18" charset="0"/>
            </a:endParaRPr>
          </a:p>
          <a:p>
            <a:pPr marL="285750" indent="-285750">
              <a:buFont typeface="Arial" panose="020B0604020202020204" pitchFamily="34" charset="0"/>
              <a:buChar char="•"/>
            </a:pPr>
            <a:r>
              <a:rPr lang="en-AU" sz="2000" dirty="0">
                <a:latin typeface="Cambria" panose="02040503050406030204" pitchFamily="18" charset="0"/>
              </a:rPr>
              <a:t>F</a:t>
            </a:r>
            <a:r>
              <a:rPr lang="en-AU" sz="2000" dirty="0" smtClean="0">
                <a:latin typeface="Cambria" panose="02040503050406030204" pitchFamily="18" charset="0"/>
              </a:rPr>
              <a:t>actual culpability ratings for all.</a:t>
            </a:r>
            <a:endParaRPr lang="en-AU" sz="2000" dirty="0">
              <a:latin typeface="Cambria" panose="02040503050406030204" pitchFamily="18" charset="0"/>
            </a:endParaRPr>
          </a:p>
        </p:txBody>
      </p:sp>
    </p:spTree>
    <p:extLst>
      <p:ext uri="{BB962C8B-B14F-4D97-AF65-F5344CB8AC3E}">
        <p14:creationId xmlns:p14="http://schemas.microsoft.com/office/powerpoint/2010/main" val="26265122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8669" y="-27351"/>
            <a:ext cx="7824143" cy="1325210"/>
          </a:xfrm>
        </p:spPr>
        <p:txBody>
          <a:bodyPr>
            <a:normAutofit/>
          </a:bodyPr>
          <a:lstStyle/>
          <a:p>
            <a:pPr algn="ctr"/>
            <a:r>
              <a:rPr lang="en-AU" sz="4000" b="1" dirty="0" smtClean="0">
                <a:solidFill>
                  <a:srgbClr val="C00000"/>
                </a:solidFill>
                <a:latin typeface="Cambria" panose="02040503050406030204" pitchFamily="18" charset="0"/>
              </a:rPr>
              <a:t>Assessing credibility</a:t>
            </a:r>
            <a:endParaRPr lang="en-AU" sz="4000" b="1" dirty="0">
              <a:solidFill>
                <a:srgbClr val="C00000"/>
              </a:solidFill>
              <a:latin typeface="Cambria" panose="02040503050406030204" pitchFamily="18" charset="0"/>
            </a:endParaRPr>
          </a:p>
        </p:txBody>
      </p:sp>
      <p:sp>
        <p:nvSpPr>
          <p:cNvPr id="4" name="Content Placeholder 3"/>
          <p:cNvSpPr>
            <a:spLocks noGrp="1"/>
          </p:cNvSpPr>
          <p:nvPr>
            <p:ph sz="half" idx="2"/>
          </p:nvPr>
        </p:nvSpPr>
        <p:spPr>
          <a:xfrm>
            <a:off x="368490" y="2879678"/>
            <a:ext cx="5308977" cy="1924334"/>
          </a:xfrm>
          <a:solidFill>
            <a:schemeClr val="accent1">
              <a:lumMod val="20000"/>
              <a:lumOff val="80000"/>
            </a:schemeClr>
          </a:solidFill>
        </p:spPr>
        <p:txBody>
          <a:bodyPr>
            <a:noAutofit/>
          </a:bodyPr>
          <a:lstStyle/>
          <a:p>
            <a:pPr marL="0" indent="0">
              <a:lnSpc>
                <a:spcPct val="100000"/>
              </a:lnSpc>
              <a:spcBef>
                <a:spcPts val="600"/>
              </a:spcBef>
              <a:buNone/>
            </a:pPr>
            <a:r>
              <a:rPr lang="en-AU" sz="1800" dirty="0">
                <a:solidFill>
                  <a:srgbClr val="0070C0"/>
                </a:solidFill>
                <a:latin typeface="Cambria" panose="02040503050406030204" pitchFamily="18" charset="0"/>
              </a:rPr>
              <a:t>JUROR </a:t>
            </a:r>
            <a:r>
              <a:rPr lang="en-AU" sz="1800" dirty="0" smtClean="0">
                <a:solidFill>
                  <a:srgbClr val="0070C0"/>
                </a:solidFill>
                <a:latin typeface="Cambria" panose="02040503050406030204" pitchFamily="18" charset="0"/>
              </a:rPr>
              <a:t>6</a:t>
            </a:r>
            <a:r>
              <a:rPr lang="en-AU" sz="1800" dirty="0" smtClean="0">
                <a:latin typeface="Cambria" panose="02040503050406030204" pitchFamily="18" charset="0"/>
              </a:rPr>
              <a:t>:  </a:t>
            </a:r>
            <a:r>
              <a:rPr lang="en-AU" sz="2400" dirty="0">
                <a:latin typeface="Cambria" panose="02040503050406030204" pitchFamily="18" charset="0"/>
              </a:rPr>
              <a:t>Well, if you are going to accuse 	someone of that, you have to 	have more than just one other 	person's word </a:t>
            </a:r>
          </a:p>
          <a:p>
            <a:pPr marL="0" indent="0">
              <a:lnSpc>
                <a:spcPct val="100000"/>
              </a:lnSpc>
              <a:spcBef>
                <a:spcPts val="600"/>
              </a:spcBef>
              <a:buNone/>
            </a:pPr>
            <a:r>
              <a:rPr lang="en-AU" sz="1800" dirty="0" smtClean="0">
                <a:solidFill>
                  <a:srgbClr val="002060"/>
                </a:solidFill>
                <a:latin typeface="Cambria" panose="02040503050406030204" pitchFamily="18" charset="0"/>
              </a:rPr>
              <a:t>	</a:t>
            </a:r>
            <a:r>
              <a:rPr lang="en-AU" sz="1800" dirty="0" smtClean="0">
                <a:solidFill>
                  <a:srgbClr val="0070C0"/>
                </a:solidFill>
                <a:latin typeface="Cambria" panose="02040503050406030204" pitchFamily="18" charset="0"/>
              </a:rPr>
              <a:t>(Jury </a:t>
            </a:r>
            <a:r>
              <a:rPr lang="en-AU" sz="1800" dirty="0">
                <a:solidFill>
                  <a:srgbClr val="0070C0"/>
                </a:solidFill>
                <a:latin typeface="Cambria" panose="02040503050406030204" pitchFamily="18" charset="0"/>
              </a:rPr>
              <a:t>57, </a:t>
            </a:r>
            <a:r>
              <a:rPr lang="en-AU" sz="1800" dirty="0" smtClean="0">
                <a:solidFill>
                  <a:srgbClr val="0070C0"/>
                </a:solidFill>
                <a:latin typeface="Cambria" panose="02040503050406030204" pitchFamily="18" charset="0"/>
              </a:rPr>
              <a:t>relationship </a:t>
            </a:r>
            <a:r>
              <a:rPr lang="en-AU" sz="1800" dirty="0" err="1" smtClean="0">
                <a:solidFill>
                  <a:srgbClr val="0070C0"/>
                </a:solidFill>
                <a:latin typeface="Cambria" panose="02040503050406030204" pitchFamily="18" charset="0"/>
              </a:rPr>
              <a:t>evid</a:t>
            </a:r>
            <a:r>
              <a:rPr lang="en-AU" sz="1800" dirty="0" smtClean="0">
                <a:solidFill>
                  <a:srgbClr val="0070C0"/>
                </a:solidFill>
                <a:latin typeface="Cambria" panose="02040503050406030204" pitchFamily="18" charset="0"/>
              </a:rPr>
              <a:t> trial, convicted).</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50627" y="245660"/>
            <a:ext cx="4026090" cy="2429301"/>
          </a:xfrm>
          <a:prstGeom prst="rect">
            <a:avLst/>
          </a:prstGeom>
          <a:noFill/>
          <a:ln>
            <a:noFill/>
          </a:ln>
        </p:spPr>
      </p:pic>
      <p:sp>
        <p:nvSpPr>
          <p:cNvPr id="7" name="TextBox 6"/>
          <p:cNvSpPr txBox="1"/>
          <p:nvPr/>
        </p:nvSpPr>
        <p:spPr>
          <a:xfrm>
            <a:off x="368490" y="5008729"/>
            <a:ext cx="5308977" cy="1846659"/>
          </a:xfrm>
          <a:prstGeom prst="rect">
            <a:avLst/>
          </a:prstGeom>
          <a:solidFill>
            <a:schemeClr val="bg1">
              <a:lumMod val="95000"/>
            </a:schemeClr>
          </a:solidFill>
        </p:spPr>
        <p:txBody>
          <a:bodyPr wrap="square" rtlCol="0">
            <a:spAutoFit/>
          </a:bodyPr>
          <a:lstStyle/>
          <a:p>
            <a:r>
              <a:rPr lang="en-AU" dirty="0">
                <a:solidFill>
                  <a:srgbClr val="0070C0"/>
                </a:solidFill>
                <a:latin typeface="Cambria" panose="02040503050406030204" pitchFamily="18" charset="0"/>
              </a:rPr>
              <a:t>JUROR 11:</a:t>
            </a:r>
            <a:r>
              <a:rPr lang="en-AU" dirty="0">
                <a:latin typeface="Cambria" panose="02040503050406030204" pitchFamily="18" charset="0"/>
              </a:rPr>
              <a:t> </a:t>
            </a:r>
            <a:r>
              <a:rPr lang="en-AU" sz="2400" dirty="0" smtClean="0">
                <a:latin typeface="Cambria" panose="02040503050406030204" pitchFamily="18" charset="0"/>
              </a:rPr>
              <a:t>Thank </a:t>
            </a:r>
            <a:r>
              <a:rPr lang="en-AU" sz="2400" dirty="0">
                <a:latin typeface="Cambria" panose="02040503050406030204" pitchFamily="18" charset="0"/>
              </a:rPr>
              <a:t>God they brought in </a:t>
            </a:r>
            <a:r>
              <a:rPr lang="en-AU" sz="2400" dirty="0" smtClean="0">
                <a:latin typeface="Cambria" panose="02040503050406030204" pitchFamily="18" charset="0"/>
              </a:rPr>
              <a:t>	   that </a:t>
            </a:r>
            <a:r>
              <a:rPr lang="en-AU" sz="2400" dirty="0">
                <a:latin typeface="Cambria" panose="02040503050406030204" pitchFamily="18" charset="0"/>
              </a:rPr>
              <a:t>credible </a:t>
            </a:r>
            <a:r>
              <a:rPr lang="en-AU" sz="2400" dirty="0" smtClean="0">
                <a:latin typeface="Cambria" panose="02040503050406030204" pitchFamily="18" charset="0"/>
              </a:rPr>
              <a:t>witness</a:t>
            </a:r>
            <a:r>
              <a:rPr lang="en-AU" sz="2400" dirty="0">
                <a:latin typeface="Cambria" panose="02040503050406030204" pitchFamily="18" charset="0"/>
              </a:rPr>
              <a:t>.</a:t>
            </a:r>
          </a:p>
          <a:p>
            <a:r>
              <a:rPr lang="en-AU" dirty="0">
                <a:solidFill>
                  <a:srgbClr val="0070C0"/>
                </a:solidFill>
                <a:latin typeface="Cambria" panose="02040503050406030204" pitchFamily="18" charset="0"/>
              </a:rPr>
              <a:t>JUROR 6: </a:t>
            </a:r>
            <a:r>
              <a:rPr lang="en-AU" dirty="0" smtClean="0">
                <a:solidFill>
                  <a:srgbClr val="0070C0"/>
                </a:solidFill>
                <a:latin typeface="Cambria" panose="02040503050406030204" pitchFamily="18" charset="0"/>
              </a:rPr>
              <a:t>  </a:t>
            </a:r>
            <a:r>
              <a:rPr lang="en-AU" sz="2400" dirty="0" smtClean="0">
                <a:latin typeface="Cambria" panose="02040503050406030204" pitchFamily="18" charset="0"/>
              </a:rPr>
              <a:t>There’s </a:t>
            </a:r>
            <a:r>
              <a:rPr lang="en-AU" sz="2400" dirty="0">
                <a:latin typeface="Cambria" panose="02040503050406030204" pitchFamily="18" charset="0"/>
              </a:rPr>
              <a:t>no motive or angle </a:t>
            </a:r>
            <a:r>
              <a:rPr lang="en-AU" sz="2400" dirty="0" smtClean="0">
                <a:latin typeface="Cambria" panose="02040503050406030204" pitchFamily="18" charset="0"/>
              </a:rPr>
              <a:t>  	   either </a:t>
            </a:r>
            <a:r>
              <a:rPr lang="en-AU" sz="2400" dirty="0">
                <a:latin typeface="Cambria" panose="02040503050406030204" pitchFamily="18" charset="0"/>
              </a:rPr>
              <a:t>way. </a:t>
            </a:r>
            <a:r>
              <a:rPr lang="en-AU" sz="2400" dirty="0" smtClean="0">
                <a:latin typeface="Cambria" panose="02040503050406030204" pitchFamily="18" charset="0"/>
              </a:rPr>
              <a:t> </a:t>
            </a:r>
            <a:endParaRPr lang="en-AU" sz="2000" dirty="0" smtClean="0">
              <a:latin typeface="Cambria" panose="02040503050406030204" pitchFamily="18" charset="0"/>
            </a:endParaRPr>
          </a:p>
          <a:p>
            <a:r>
              <a:rPr lang="en-AU" dirty="0" smtClean="0">
                <a:solidFill>
                  <a:srgbClr val="0070C0"/>
                </a:solidFill>
                <a:latin typeface="Cambria" panose="02040503050406030204" pitchFamily="18" charset="0"/>
              </a:rPr>
              <a:t>          (</a:t>
            </a:r>
            <a:r>
              <a:rPr lang="en-AU" dirty="0">
                <a:solidFill>
                  <a:srgbClr val="0070C0"/>
                </a:solidFill>
                <a:latin typeface="Cambria" panose="02040503050406030204" pitchFamily="18" charset="0"/>
              </a:rPr>
              <a:t>Jury 77, joint trial, acquitted 1, convicted 2-6</a:t>
            </a:r>
            <a:r>
              <a:rPr lang="en-AU" dirty="0" smtClean="0">
                <a:solidFill>
                  <a:srgbClr val="0070C0"/>
                </a:solidFill>
                <a:latin typeface="Cambria" panose="02040503050406030204" pitchFamily="18" charset="0"/>
              </a:rPr>
              <a:t>).</a:t>
            </a:r>
            <a:endParaRPr lang="en-AU" dirty="0">
              <a:solidFill>
                <a:srgbClr val="0070C0"/>
              </a:solidFill>
              <a:latin typeface="Cambria" panose="02040503050406030204" pitchFamily="18" charset="0"/>
            </a:endParaRPr>
          </a:p>
        </p:txBody>
      </p:sp>
      <p:graphicFrame>
        <p:nvGraphicFramePr>
          <p:cNvPr id="8" name="Table 7"/>
          <p:cNvGraphicFramePr>
            <a:graphicFrameLocks noGrp="1"/>
          </p:cNvGraphicFramePr>
          <p:nvPr>
            <p:extLst/>
          </p:nvPr>
        </p:nvGraphicFramePr>
        <p:xfrm>
          <a:off x="5895833" y="1059153"/>
          <a:ext cx="6005015" cy="5673125"/>
        </p:xfrm>
        <a:graphic>
          <a:graphicData uri="http://schemas.openxmlformats.org/drawingml/2006/table">
            <a:tbl>
              <a:tblPr firstRow="1" bandRow="1">
                <a:tableStyleId>{5C22544A-7EE6-4342-B048-85BDC9FD1C3A}</a:tableStyleId>
              </a:tblPr>
              <a:tblGrid>
                <a:gridCol w="1161022"/>
                <a:gridCol w="4843993"/>
              </a:tblGrid>
              <a:tr h="1646453">
                <a:tc>
                  <a:txBody>
                    <a:bodyPr/>
                    <a:lstStyle/>
                    <a:p>
                      <a:r>
                        <a:rPr lang="en-AU" sz="1800" b="0" dirty="0" smtClean="0">
                          <a:solidFill>
                            <a:srgbClr val="0070C0"/>
                          </a:solidFill>
                          <a:latin typeface="Cambria" panose="02040503050406030204" pitchFamily="18" charset="0"/>
                        </a:rPr>
                        <a:t>JUROR 3:</a:t>
                      </a:r>
                      <a:endParaRPr lang="en-AU" sz="1800" b="0" dirty="0">
                        <a:solidFill>
                          <a:srgbClr val="0070C0"/>
                        </a:solidFill>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b="0" dirty="0" smtClean="0">
                          <a:solidFill>
                            <a:schemeClr val="tx1"/>
                          </a:solidFill>
                          <a:latin typeface="Cambria" panose="02040503050406030204" pitchFamily="18" charset="0"/>
                        </a:rPr>
                        <a:t>I don't like thinking of what one person said or the other person said as evidence. It is just "he said/she said".  To me, there is only one thing that actually counts as evidence and it is the female, Mrs‑‑</a:t>
                      </a:r>
                    </a:p>
                  </a:txBody>
                  <a:tcPr>
                    <a:solidFill>
                      <a:schemeClr val="accent6">
                        <a:lumMod val="20000"/>
                        <a:lumOff val="80000"/>
                      </a:schemeClr>
                    </a:solidFill>
                  </a:tcPr>
                </a:tc>
              </a:tr>
              <a:tr h="403847">
                <a:tc>
                  <a:txBody>
                    <a:bodyPr/>
                    <a:lstStyle/>
                    <a:p>
                      <a:r>
                        <a:rPr lang="en-AU" sz="1800" dirty="0" smtClean="0">
                          <a:solidFill>
                            <a:srgbClr val="0070C0"/>
                          </a:solidFill>
                          <a:latin typeface="Cambria" panose="02040503050406030204" pitchFamily="18" charset="0"/>
                        </a:rPr>
                        <a:t>JUROR 5:</a:t>
                      </a:r>
                      <a:endParaRPr lang="en-AU" sz="1800" dirty="0">
                        <a:solidFill>
                          <a:srgbClr val="0070C0"/>
                        </a:solidFill>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smtClean="0">
                          <a:latin typeface="Cambria" panose="02040503050406030204" pitchFamily="18" charset="0"/>
                        </a:rPr>
                        <a:t>The townhouse.</a:t>
                      </a:r>
                    </a:p>
                  </a:txBody>
                  <a:tcPr>
                    <a:solidFill>
                      <a:schemeClr val="accent6">
                        <a:lumMod val="20000"/>
                        <a:lumOff val="80000"/>
                      </a:schemeClr>
                    </a:solidFill>
                  </a:tcPr>
                </a:tc>
              </a:tr>
              <a:tr h="714499">
                <a:tc>
                  <a:txBody>
                    <a:bodyPr/>
                    <a:lstStyle/>
                    <a:p>
                      <a:r>
                        <a:rPr lang="en-AU" sz="1800" dirty="0" smtClean="0">
                          <a:solidFill>
                            <a:srgbClr val="0070C0"/>
                          </a:solidFill>
                          <a:latin typeface="Cambria" panose="02040503050406030204" pitchFamily="18" charset="0"/>
                        </a:rPr>
                        <a:t>JUROR 3: </a:t>
                      </a:r>
                      <a:endParaRPr lang="en-AU" sz="1800" dirty="0">
                        <a:solidFill>
                          <a:srgbClr val="0070C0"/>
                        </a:solidFill>
                      </a:endParaRPr>
                    </a:p>
                  </a:txBody>
                  <a:tcPr>
                    <a:solidFill>
                      <a:schemeClr val="accent6">
                        <a:lumMod val="20000"/>
                        <a:lumOff val="80000"/>
                      </a:schemeClr>
                    </a:solidFill>
                  </a:tcPr>
                </a:tc>
                <a:tc>
                  <a:txBody>
                    <a:bodyPr/>
                    <a:lstStyle/>
                    <a:p>
                      <a:r>
                        <a:rPr lang="en-AU" sz="2000" dirty="0" smtClean="0">
                          <a:latin typeface="Cambria" panose="02040503050406030204" pitchFamily="18" charset="0"/>
                        </a:rPr>
                        <a:t>That is actual evidence. She has no motive whatsoever</a:t>
                      </a:r>
                      <a:r>
                        <a:rPr lang="en-AU" sz="2000" baseline="0" dirty="0" smtClean="0">
                          <a:latin typeface="Cambria" panose="02040503050406030204" pitchFamily="18" charset="0"/>
                        </a:rPr>
                        <a:t> …</a:t>
                      </a:r>
                      <a:endParaRPr lang="en-AU" sz="2000" dirty="0"/>
                    </a:p>
                  </a:txBody>
                  <a:tcPr>
                    <a:solidFill>
                      <a:schemeClr val="accent6">
                        <a:lumMod val="20000"/>
                        <a:lumOff val="80000"/>
                      </a:schemeClr>
                    </a:solidFill>
                  </a:tcPr>
                </a:tc>
              </a:tr>
              <a:tr h="403847">
                <a:tc>
                  <a:txBody>
                    <a:bodyPr/>
                    <a:lstStyle/>
                    <a:p>
                      <a:r>
                        <a:rPr lang="en-AU" sz="1800" dirty="0" smtClean="0">
                          <a:solidFill>
                            <a:srgbClr val="0070C0"/>
                          </a:solidFill>
                          <a:latin typeface="Cambria" panose="02040503050406030204" pitchFamily="18" charset="0"/>
                        </a:rPr>
                        <a:t>JUROR 5:</a:t>
                      </a:r>
                      <a:endParaRPr lang="en-AU" sz="1800" dirty="0">
                        <a:solidFill>
                          <a:srgbClr val="0070C0"/>
                        </a:solidFill>
                      </a:endParaRPr>
                    </a:p>
                  </a:txBody>
                  <a:tcPr>
                    <a:solidFill>
                      <a:schemeClr val="accent6">
                        <a:lumMod val="20000"/>
                        <a:lumOff val="80000"/>
                      </a:schemeClr>
                    </a:solidFill>
                  </a:tcPr>
                </a:tc>
                <a:tc>
                  <a:txBody>
                    <a:bodyPr/>
                    <a:lstStyle/>
                    <a:p>
                      <a:r>
                        <a:rPr lang="en-AU" sz="2000" dirty="0" smtClean="0">
                          <a:latin typeface="Cambria" panose="02040503050406030204" pitchFamily="18" charset="0"/>
                        </a:rPr>
                        <a:t>That's right.</a:t>
                      </a:r>
                      <a:endParaRPr lang="en-AU" sz="2000" dirty="0"/>
                    </a:p>
                  </a:txBody>
                  <a:tcPr>
                    <a:solidFill>
                      <a:schemeClr val="accent6">
                        <a:lumMod val="20000"/>
                        <a:lumOff val="80000"/>
                      </a:schemeClr>
                    </a:solidFill>
                  </a:tcPr>
                </a:tc>
              </a:tr>
              <a:tr h="19571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solidFill>
                            <a:srgbClr val="0070C0"/>
                          </a:solidFill>
                          <a:latin typeface="Cambria" panose="02040503050406030204" pitchFamily="18" charset="0"/>
                        </a:rPr>
                        <a:t>JUROR 3:</a:t>
                      </a:r>
                      <a:endParaRPr lang="en-AU" sz="1800" dirty="0" smtClean="0">
                        <a:solidFill>
                          <a:srgbClr val="0070C0"/>
                        </a:solidFill>
                      </a:endParaRPr>
                    </a:p>
                    <a:p>
                      <a:endParaRPr lang="en-AU" sz="1800" dirty="0">
                        <a:solidFill>
                          <a:srgbClr val="0070C0"/>
                        </a:solidFill>
                      </a:endParaRP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000" dirty="0" smtClean="0">
                          <a:latin typeface="Cambria" panose="02040503050406030204" pitchFamily="18" charset="0"/>
                        </a:rPr>
                        <a:t>-- and it is not the victim or the defendant. Everything that the victim says-- to me, that's not evidence. That is just a testimony; and everything that the defendant says, it is just a testimony.  So, I don't consider any of it to be fact.</a:t>
                      </a:r>
                    </a:p>
                  </a:txBody>
                  <a:tcPr>
                    <a:solidFill>
                      <a:schemeClr val="accent6">
                        <a:lumMod val="20000"/>
                        <a:lumOff val="80000"/>
                      </a:schemeClr>
                    </a:solidFill>
                  </a:tcPr>
                </a:tc>
              </a:tr>
              <a:tr h="54737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smtClean="0">
                          <a:solidFill>
                            <a:srgbClr val="0070C0"/>
                          </a:solidFill>
                          <a:latin typeface="Cambria" panose="02040503050406030204" pitchFamily="18" charset="0"/>
                        </a:rPr>
                        <a:t>                       (Jury 15, relationship evidence trial, acquitted).</a:t>
                      </a:r>
                      <a:endParaRPr lang="en-AU" dirty="0">
                        <a:solidFill>
                          <a:srgbClr val="0070C0"/>
                        </a:solidFill>
                      </a:endParaRPr>
                    </a:p>
                  </a:txBody>
                  <a:tcPr>
                    <a:solidFill>
                      <a:schemeClr val="accent6">
                        <a:lumMod val="20000"/>
                        <a:lumOff val="80000"/>
                      </a:schemeClr>
                    </a:solidFill>
                  </a:tcPr>
                </a:tc>
                <a:tc hMerge="1">
                  <a:txBody>
                    <a:bodyPr/>
                    <a:lstStyle/>
                    <a:p>
                      <a:endParaRPr lang="en-AU" dirty="0"/>
                    </a:p>
                  </a:txBody>
                  <a:tcPr/>
                </a:tc>
              </a:tr>
            </a:tbl>
          </a:graphicData>
        </a:graphic>
      </p:graphicFrame>
      <p:sp>
        <p:nvSpPr>
          <p:cNvPr id="9" name="Content Placeholder 8"/>
          <p:cNvSpPr>
            <a:spLocks noGrp="1"/>
          </p:cNvSpPr>
          <p:nvPr>
            <p:ph sz="half" idx="1"/>
          </p:nvPr>
        </p:nvSpPr>
        <p:spPr>
          <a:xfrm flipV="1">
            <a:off x="838200" y="7686674"/>
            <a:ext cx="5181600" cy="257174"/>
          </a:xfrm>
        </p:spPr>
        <p:txBody>
          <a:bodyPr>
            <a:normAutofit fontScale="55000" lnSpcReduction="20000"/>
          </a:bodyPr>
          <a:lstStyle/>
          <a:p>
            <a:endParaRPr lang="en-AU" dirty="0"/>
          </a:p>
        </p:txBody>
      </p:sp>
    </p:spTree>
    <p:extLst>
      <p:ext uri="{BB962C8B-B14F-4D97-AF65-F5344CB8AC3E}">
        <p14:creationId xmlns:p14="http://schemas.microsoft.com/office/powerpoint/2010/main" val="2291685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b="1" dirty="0" smtClean="0">
                <a:solidFill>
                  <a:srgbClr val="C00000"/>
                </a:solidFill>
                <a:latin typeface="Cambria" panose="02040503050406030204" pitchFamily="18" charset="0"/>
              </a:rPr>
              <a:t>Introduction</a:t>
            </a:r>
            <a:endParaRPr lang="en-AU" b="1" dirty="0">
              <a:solidFill>
                <a:srgbClr val="C00000"/>
              </a:solidFill>
              <a:latin typeface="Cambria" panose="02040503050406030204" pitchFamily="18" charset="0"/>
            </a:endParaRPr>
          </a:p>
        </p:txBody>
      </p:sp>
      <p:sp>
        <p:nvSpPr>
          <p:cNvPr id="7" name="Subtitle 6"/>
          <p:cNvSpPr>
            <a:spLocks noGrp="1"/>
          </p:cNvSpPr>
          <p:nvPr>
            <p:ph type="subTitle" idx="1"/>
          </p:nvPr>
        </p:nvSpPr>
        <p:spPr>
          <a:xfrm>
            <a:off x="1120876" y="4247536"/>
            <a:ext cx="9955163" cy="1084006"/>
          </a:xfrm>
        </p:spPr>
        <p:txBody>
          <a:bodyPr>
            <a:normAutofit/>
          </a:bodyPr>
          <a:lstStyle/>
          <a:p>
            <a:endParaRPr lang="en-AU" dirty="0"/>
          </a:p>
        </p:txBody>
      </p:sp>
    </p:spTree>
    <p:extLst>
      <p:ext uri="{BB962C8B-B14F-4D97-AF65-F5344CB8AC3E}">
        <p14:creationId xmlns:p14="http://schemas.microsoft.com/office/powerpoint/2010/main" val="3356595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4" y="191069"/>
            <a:ext cx="11782476" cy="932881"/>
          </a:xfrm>
        </p:spPr>
        <p:txBody>
          <a:bodyPr>
            <a:normAutofit fontScale="90000"/>
          </a:bodyPr>
          <a:lstStyle/>
          <a:p>
            <a:pPr algn="ctr"/>
            <a:r>
              <a:rPr lang="en-AU" b="1" dirty="0" smtClean="0">
                <a:solidFill>
                  <a:srgbClr val="C00000"/>
                </a:solidFill>
                <a:latin typeface="Cambria" panose="02040503050406030204" pitchFamily="18" charset="0"/>
              </a:rPr>
              <a:t/>
            </a:r>
            <a:br>
              <a:rPr lang="en-AU" b="1" dirty="0" smtClean="0">
                <a:solidFill>
                  <a:srgbClr val="C00000"/>
                </a:solidFill>
                <a:latin typeface="Cambria" panose="02040503050406030204" pitchFamily="18" charset="0"/>
              </a:rPr>
            </a:br>
            <a:r>
              <a:rPr lang="en-AU" b="1" dirty="0" smtClean="0">
                <a:solidFill>
                  <a:srgbClr val="C00000"/>
                </a:solidFill>
                <a:latin typeface="Cambria" panose="02040503050406030204" pitchFamily="18" charset="0"/>
              </a:rPr>
              <a:t>Credibility of the focal complainant by trial type </a:t>
            </a:r>
            <a:br>
              <a:rPr lang="en-AU" b="1" dirty="0" smtClean="0">
                <a:solidFill>
                  <a:srgbClr val="C00000"/>
                </a:solidFill>
                <a:latin typeface="Cambria" panose="02040503050406030204" pitchFamily="18" charset="0"/>
              </a:rPr>
            </a:br>
            <a:endParaRPr lang="en-AU" b="1" dirty="0">
              <a:solidFill>
                <a:srgbClr val="C00000"/>
              </a:solidFill>
              <a:latin typeface="Cambria" panose="02040503050406030204" pitchFamily="18" charset="0"/>
            </a:endParaRPr>
          </a:p>
        </p:txBody>
      </p:sp>
      <p:sp>
        <p:nvSpPr>
          <p:cNvPr id="3" name="Content Placeholder 2"/>
          <p:cNvSpPr>
            <a:spLocks noGrp="1"/>
          </p:cNvSpPr>
          <p:nvPr>
            <p:ph sz="half" idx="1"/>
          </p:nvPr>
        </p:nvSpPr>
        <p:spPr>
          <a:xfrm>
            <a:off x="476459" y="3620853"/>
            <a:ext cx="5181600" cy="2757931"/>
          </a:xfrm>
        </p:spPr>
        <p:txBody>
          <a:bodyPr>
            <a:normAutofit/>
          </a:bodyPr>
          <a:lstStyle/>
          <a:p>
            <a:r>
              <a:rPr lang="en-AU" sz="2600" dirty="0" smtClean="0">
                <a:latin typeface="Cambria" panose="02040503050406030204" pitchFamily="18" charset="0"/>
              </a:rPr>
              <a:t>Convincingness predicted   verdict:  odds </a:t>
            </a:r>
            <a:r>
              <a:rPr lang="en-AU" sz="2600" dirty="0">
                <a:latin typeface="Cambria" panose="02040503050406030204" pitchFamily="18" charset="0"/>
              </a:rPr>
              <a:t>of </a:t>
            </a:r>
            <a:r>
              <a:rPr lang="en-AU" sz="2600" dirty="0">
                <a:solidFill>
                  <a:srgbClr val="0070C0"/>
                </a:solidFill>
                <a:latin typeface="Cambria" panose="02040503050406030204" pitchFamily="18" charset="0"/>
              </a:rPr>
              <a:t>conviction 2.7 times greater </a:t>
            </a:r>
            <a:r>
              <a:rPr lang="en-AU" sz="2600" dirty="0">
                <a:latin typeface="Cambria" panose="02040503050406030204" pitchFamily="18" charset="0"/>
              </a:rPr>
              <a:t>when complainant rated more </a:t>
            </a:r>
            <a:r>
              <a:rPr lang="en-AU" sz="2600" dirty="0" smtClean="0">
                <a:latin typeface="Cambria" panose="02040503050406030204" pitchFamily="18" charset="0"/>
              </a:rPr>
              <a:t>convincing. </a:t>
            </a:r>
            <a:endParaRPr lang="en-AU" sz="2600" dirty="0">
              <a:latin typeface="Cambria" panose="02040503050406030204" pitchFamily="18" charset="0"/>
            </a:endParaRPr>
          </a:p>
          <a:p>
            <a:r>
              <a:rPr lang="en-AU" sz="2600" b="1" dirty="0" smtClean="0">
                <a:latin typeface="Cambria" panose="02040503050406030204" pitchFamily="18" charset="0"/>
              </a:rPr>
              <a:t>Credibility assessed in context, logically related to inculpatory evidence admitted.</a:t>
            </a:r>
          </a:p>
          <a:p>
            <a:endParaRPr lang="en-AU" dirty="0" smtClean="0">
              <a:latin typeface="Cambria" panose="02040503050406030204" pitchFamily="18" charset="0"/>
            </a:endParaRPr>
          </a:p>
          <a:p>
            <a:endParaRPr lang="en-AU" dirty="0" smtClean="0"/>
          </a:p>
          <a:p>
            <a:endParaRPr lang="en-AU" dirty="0"/>
          </a:p>
        </p:txBody>
      </p:sp>
      <p:sp>
        <p:nvSpPr>
          <p:cNvPr id="4" name="TextBox 3"/>
          <p:cNvSpPr txBox="1"/>
          <p:nvPr/>
        </p:nvSpPr>
        <p:spPr>
          <a:xfrm>
            <a:off x="556953" y="1227031"/>
            <a:ext cx="4829694" cy="2246769"/>
          </a:xfrm>
          <a:prstGeom prst="rect">
            <a:avLst/>
          </a:prstGeom>
          <a:solidFill>
            <a:schemeClr val="bg2"/>
          </a:solidFill>
        </p:spPr>
        <p:txBody>
          <a:bodyPr wrap="square" rtlCol="0">
            <a:spAutoFit/>
          </a:bodyPr>
          <a:lstStyle/>
          <a:p>
            <a:r>
              <a:rPr lang="en-AU" sz="2000" b="1" dirty="0" smtClean="0">
                <a:latin typeface="Cambria" panose="02040503050406030204" pitchFamily="18" charset="0"/>
              </a:rPr>
              <a:t>Credibility </a:t>
            </a:r>
            <a:r>
              <a:rPr lang="en-AU" sz="2000" b="1" dirty="0">
                <a:latin typeface="Cambria" panose="02040503050406030204" pitchFamily="18" charset="0"/>
              </a:rPr>
              <a:t>measures</a:t>
            </a:r>
            <a:r>
              <a:rPr lang="en-AU" sz="2000" dirty="0">
                <a:latin typeface="Cambria" panose="02040503050406030204" pitchFamily="18" charset="0"/>
              </a:rPr>
              <a:t>:</a:t>
            </a:r>
          </a:p>
          <a:p>
            <a:r>
              <a:rPr lang="en-AU" sz="2000" b="1" dirty="0" smtClean="0">
                <a:solidFill>
                  <a:srgbClr val="0070C0"/>
                </a:solidFill>
                <a:latin typeface="Cambria" panose="02040503050406030204" pitchFamily="18" charset="0"/>
              </a:rPr>
              <a:t>18-item Observed Witness Efficacy Scale </a:t>
            </a:r>
            <a:r>
              <a:rPr lang="en-AU" sz="2000" dirty="0" smtClean="0">
                <a:latin typeface="Cambria" panose="02040503050406030204" pitchFamily="18" charset="0"/>
              </a:rPr>
              <a:t>(score </a:t>
            </a:r>
            <a:r>
              <a:rPr lang="en-AU" sz="2000" dirty="0">
                <a:latin typeface="Cambria" panose="02040503050406030204" pitchFamily="18" charset="0"/>
              </a:rPr>
              <a:t>1-5</a:t>
            </a:r>
            <a:r>
              <a:rPr lang="en-AU" sz="2000" dirty="0" smtClean="0">
                <a:latin typeface="Cambria" panose="02040503050406030204" pitchFamily="18" charset="0"/>
              </a:rPr>
              <a:t>), e.g., ‘behave naturally’; ‘remain calm under cross-examination’; 2 </a:t>
            </a:r>
            <a:r>
              <a:rPr lang="en-AU" sz="2000" dirty="0">
                <a:latin typeface="Cambria" panose="02040503050406030204" pitchFamily="18" charset="0"/>
              </a:rPr>
              <a:t>factors: </a:t>
            </a:r>
            <a:r>
              <a:rPr lang="en-AU" sz="2000" i="1" dirty="0">
                <a:latin typeface="Cambria" panose="02040503050406030204" pitchFamily="18" charset="0"/>
              </a:rPr>
              <a:t>Poise</a:t>
            </a:r>
            <a:r>
              <a:rPr lang="en-AU" sz="2000" dirty="0">
                <a:latin typeface="Cambria" panose="02040503050406030204" pitchFamily="18" charset="0"/>
              </a:rPr>
              <a:t>, </a:t>
            </a:r>
            <a:r>
              <a:rPr lang="en-AU" sz="2000" i="1" dirty="0">
                <a:latin typeface="Cambria" panose="02040503050406030204" pitchFamily="18" charset="0"/>
              </a:rPr>
              <a:t>Communication </a:t>
            </a:r>
            <a:r>
              <a:rPr lang="en-AU" sz="2000" i="1" dirty="0" smtClean="0">
                <a:latin typeface="Cambria" panose="02040503050406030204" pitchFamily="18" charset="0"/>
              </a:rPr>
              <a:t>style</a:t>
            </a:r>
            <a:endParaRPr lang="en-AU" sz="2000" i="1" dirty="0">
              <a:latin typeface="Cambria" panose="02040503050406030204" pitchFamily="18" charset="0"/>
            </a:endParaRPr>
          </a:p>
          <a:p>
            <a:r>
              <a:rPr lang="en-AU" sz="2000" b="1" dirty="0" smtClean="0">
                <a:solidFill>
                  <a:srgbClr val="0070C0"/>
                </a:solidFill>
                <a:latin typeface="Cambria" panose="02040503050406030204" pitchFamily="18" charset="0"/>
              </a:rPr>
              <a:t>‘The complainant was convincing? </a:t>
            </a:r>
            <a:r>
              <a:rPr lang="en-AU" sz="2000" dirty="0" smtClean="0">
                <a:solidFill>
                  <a:srgbClr val="0070C0"/>
                </a:solidFill>
                <a:latin typeface="Cambria" panose="02040503050406030204" pitchFamily="18" charset="0"/>
              </a:rPr>
              <a:t>(</a:t>
            </a:r>
            <a:r>
              <a:rPr lang="en-AU" sz="2000" dirty="0" smtClean="0">
                <a:latin typeface="Cambria" panose="02040503050406030204" pitchFamily="18" charset="0"/>
              </a:rPr>
              <a:t>1=strongly disagree, 7=strongly agree)</a:t>
            </a:r>
            <a:endParaRPr lang="en-AU" sz="2000" dirty="0" smtClean="0">
              <a:solidFill>
                <a:srgbClr val="0070C0"/>
              </a:solidFill>
              <a:latin typeface="Cambria" panose="02040503050406030204" pitchFamily="18" charset="0"/>
            </a:endParaRPr>
          </a:p>
        </p:txBody>
      </p:sp>
      <p:graphicFrame>
        <p:nvGraphicFramePr>
          <p:cNvPr id="6" name="Chart 5"/>
          <p:cNvGraphicFramePr>
            <a:graphicFrameLocks/>
          </p:cNvGraphicFramePr>
          <p:nvPr>
            <p:extLst/>
          </p:nvPr>
        </p:nvGraphicFramePr>
        <p:xfrm>
          <a:off x="5448694" y="1334494"/>
          <a:ext cx="6466786" cy="5000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0523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4771" y="365125"/>
            <a:ext cx="11180618" cy="1325563"/>
          </a:xfrm>
        </p:spPr>
        <p:txBody>
          <a:bodyPr>
            <a:noAutofit/>
          </a:bodyPr>
          <a:lstStyle/>
          <a:p>
            <a:r>
              <a:rPr lang="en-AU" sz="4000" b="1" dirty="0">
                <a:solidFill>
                  <a:srgbClr val="C00000"/>
                </a:solidFill>
                <a:latin typeface="Cambria" panose="02040503050406030204" pitchFamily="18" charset="0"/>
              </a:rPr>
              <a:t>V</a:t>
            </a:r>
            <a:r>
              <a:rPr lang="en-AU" sz="4000" b="1" dirty="0" smtClean="0">
                <a:solidFill>
                  <a:srgbClr val="C00000"/>
                </a:solidFill>
                <a:latin typeface="Cambria" panose="02040503050406030204" pitchFamily="18" charset="0"/>
              </a:rPr>
              <a:t>erdict for 2 counts in tendency </a:t>
            </a:r>
            <a:r>
              <a:rPr lang="en-AU" sz="4000" b="1" dirty="0">
                <a:solidFill>
                  <a:srgbClr val="C00000"/>
                </a:solidFill>
                <a:latin typeface="Cambria" panose="02040503050406030204" pitchFamily="18" charset="0"/>
              </a:rPr>
              <a:t>evidence trial </a:t>
            </a:r>
            <a:r>
              <a:rPr lang="en-AU" sz="4000" b="1" dirty="0" smtClean="0">
                <a:solidFill>
                  <a:srgbClr val="C00000"/>
                </a:solidFill>
                <a:latin typeface="Cambria" panose="02040503050406030204" pitchFamily="18" charset="0"/>
              </a:rPr>
              <a:t>and 6 counts in joint </a:t>
            </a:r>
            <a:r>
              <a:rPr lang="en-AU" sz="4000" b="1" dirty="0">
                <a:solidFill>
                  <a:srgbClr val="C00000"/>
                </a:solidFill>
                <a:latin typeface="Cambria" panose="02040503050406030204" pitchFamily="18" charset="0"/>
              </a:rPr>
              <a:t>trial</a:t>
            </a:r>
            <a:endParaRPr lang="en-AU" sz="4000" dirty="0"/>
          </a:p>
        </p:txBody>
      </p:sp>
      <p:graphicFrame>
        <p:nvGraphicFramePr>
          <p:cNvPr id="4" name="Chart 3"/>
          <p:cNvGraphicFramePr>
            <a:graphicFrameLocks/>
          </p:cNvGraphicFramePr>
          <p:nvPr>
            <p:extLst>
              <p:ext uri="{D42A27DB-BD31-4B8C-83A1-F6EECF244321}">
                <p14:modId xmlns:p14="http://schemas.microsoft.com/office/powerpoint/2010/main" val="3114068862"/>
              </p:ext>
            </p:extLst>
          </p:nvPr>
        </p:nvGraphicFramePr>
        <p:xfrm>
          <a:off x="1355432" y="1652469"/>
          <a:ext cx="8309980" cy="50688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6980684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39" y="142875"/>
            <a:ext cx="11295017" cy="1185863"/>
          </a:xfrm>
        </p:spPr>
        <p:txBody>
          <a:bodyPr>
            <a:normAutofit/>
          </a:bodyPr>
          <a:lstStyle/>
          <a:p>
            <a:pPr algn="ctr"/>
            <a:r>
              <a:rPr lang="en-AU" sz="4000" b="1" dirty="0" smtClean="0">
                <a:solidFill>
                  <a:srgbClr val="C00000"/>
                </a:solidFill>
                <a:latin typeface="Cambria" panose="02040503050406030204" pitchFamily="18" charset="0"/>
              </a:rPr>
              <a:t>Assessments in joint versus separate trials</a:t>
            </a:r>
            <a:endParaRPr lang="en-AU" sz="4000" b="1" dirty="0">
              <a:solidFill>
                <a:srgbClr val="C00000"/>
              </a:solidFill>
              <a:latin typeface="Cambria" panose="02040503050406030204" pitchFamily="18" charset="0"/>
            </a:endParaRPr>
          </a:p>
        </p:txBody>
      </p:sp>
      <p:sp>
        <p:nvSpPr>
          <p:cNvPr id="4" name="Content Placeholder 3"/>
          <p:cNvSpPr>
            <a:spLocks noGrp="1"/>
          </p:cNvSpPr>
          <p:nvPr>
            <p:ph sz="half" idx="2"/>
          </p:nvPr>
        </p:nvSpPr>
        <p:spPr>
          <a:xfrm>
            <a:off x="5702710" y="1143425"/>
            <a:ext cx="6053861" cy="5440811"/>
          </a:xfrm>
          <a:solidFill>
            <a:schemeClr val="accent1">
              <a:lumMod val="20000"/>
              <a:lumOff val="80000"/>
            </a:schemeClr>
          </a:solidFill>
        </p:spPr>
        <p:txBody>
          <a:bodyPr>
            <a:normAutofit fontScale="25000" lnSpcReduction="20000"/>
          </a:bodyPr>
          <a:lstStyle/>
          <a:p>
            <a:pPr marL="0" indent="0" algn="ctr">
              <a:buNone/>
            </a:pPr>
            <a:endParaRPr lang="en-AU" dirty="0" smtClean="0">
              <a:latin typeface="Cambria" panose="02040503050406030204" pitchFamily="18" charset="0"/>
            </a:endParaRPr>
          </a:p>
          <a:p>
            <a:pPr marL="0" indent="0">
              <a:lnSpc>
                <a:spcPct val="120000"/>
              </a:lnSpc>
              <a:buNone/>
            </a:pPr>
            <a:r>
              <a:rPr lang="en-AU" sz="7200" dirty="0" smtClean="0">
                <a:solidFill>
                  <a:srgbClr val="0070C0"/>
                </a:solidFill>
                <a:latin typeface="Cambria" panose="02040503050406030204" pitchFamily="18" charset="0"/>
              </a:rPr>
              <a:t>JUROR 9</a:t>
            </a:r>
            <a:r>
              <a:rPr lang="en-AU" sz="3200" dirty="0" smtClean="0">
                <a:solidFill>
                  <a:srgbClr val="0070C0"/>
                </a:solidFill>
                <a:latin typeface="Cambria" panose="02040503050406030204" pitchFamily="18" charset="0"/>
              </a:rPr>
              <a:t>:  </a:t>
            </a:r>
            <a:r>
              <a:rPr lang="en-AU" sz="9600" dirty="0" smtClean="0">
                <a:latin typeface="Cambria" panose="02040503050406030204" pitchFamily="18" charset="0"/>
              </a:rPr>
              <a:t>Based on the current evidence, which is basically his word against his word, there’s not enough evidence to convict beyond reasonable doubt. </a:t>
            </a:r>
            <a:endParaRPr lang="en-AU" sz="9600" dirty="0">
              <a:latin typeface="Cambria" panose="02040503050406030204" pitchFamily="18" charset="0"/>
            </a:endParaRPr>
          </a:p>
          <a:p>
            <a:pPr marL="0" indent="0">
              <a:lnSpc>
                <a:spcPct val="120000"/>
              </a:lnSpc>
              <a:buNone/>
            </a:pPr>
            <a:r>
              <a:rPr lang="en-AU" sz="7200" dirty="0" smtClean="0">
                <a:solidFill>
                  <a:srgbClr val="0070C0"/>
                </a:solidFill>
                <a:latin typeface="Cambria" panose="02040503050406030204" pitchFamily="18" charset="0"/>
              </a:rPr>
              <a:t>JUROR 13: </a:t>
            </a:r>
            <a:r>
              <a:rPr lang="en-AU" sz="9600" dirty="0" smtClean="0">
                <a:latin typeface="Cambria" panose="02040503050406030204" pitchFamily="18" charset="0"/>
              </a:rPr>
              <a:t>There is a history.  So, there isn’t just a one-off incident.  Something triggers it, and it could come back time and time again. For him to be the only boy—</a:t>
            </a:r>
            <a:r>
              <a:rPr lang="en-AU" sz="9600" dirty="0" err="1" smtClean="0">
                <a:latin typeface="Cambria" panose="02040503050406030204" pitchFamily="18" charset="0"/>
              </a:rPr>
              <a:t>uhm</a:t>
            </a:r>
            <a:r>
              <a:rPr lang="en-AU" sz="9600" dirty="0" smtClean="0">
                <a:latin typeface="Cambria" panose="02040503050406030204" pitchFamily="18" charset="0"/>
              </a:rPr>
              <a:t>—he could have gotten other people that played soccer with him, and asked, “Has this happened to you?”  No other boys were interviewed.  So, I mean, a one-off?  I don’t know.  Paedophiles normally have a habit of repeating ... </a:t>
            </a:r>
          </a:p>
          <a:p>
            <a:pPr marL="0" indent="0">
              <a:buNone/>
            </a:pPr>
            <a:r>
              <a:rPr lang="en-AU" sz="7400" dirty="0" smtClean="0">
                <a:latin typeface="Cambria" panose="02040503050406030204" pitchFamily="18" charset="0"/>
              </a:rPr>
              <a:t>                                          </a:t>
            </a:r>
            <a:r>
              <a:rPr lang="en-AU" sz="7400" dirty="0" smtClean="0">
                <a:solidFill>
                  <a:srgbClr val="0070C0"/>
                </a:solidFill>
                <a:latin typeface="Cambria" panose="02040503050406030204" pitchFamily="18" charset="0"/>
              </a:rPr>
              <a:t>(Jury  33, separate trial, acquitted). </a:t>
            </a:r>
          </a:p>
        </p:txBody>
      </p:sp>
      <p:pic>
        <p:nvPicPr>
          <p:cNvPr id="5" name="Content Placeholder 6"/>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t="10864" r="7645"/>
          <a:stretch/>
        </p:blipFill>
        <p:spPr>
          <a:xfrm>
            <a:off x="700088" y="1279398"/>
            <a:ext cx="4000500" cy="2239542"/>
          </a:xfrm>
          <a:prstGeom prst="rect">
            <a:avLst/>
          </a:prstGeom>
        </p:spPr>
      </p:pic>
      <p:sp>
        <p:nvSpPr>
          <p:cNvPr id="6" name="TextBox 5"/>
          <p:cNvSpPr txBox="1"/>
          <p:nvPr/>
        </p:nvSpPr>
        <p:spPr>
          <a:xfrm>
            <a:off x="500062" y="3714750"/>
            <a:ext cx="4943475" cy="2954655"/>
          </a:xfrm>
          <a:prstGeom prst="rect">
            <a:avLst/>
          </a:prstGeom>
          <a:solidFill>
            <a:schemeClr val="accent2">
              <a:lumMod val="20000"/>
              <a:lumOff val="80000"/>
            </a:schemeClr>
          </a:solidFill>
        </p:spPr>
        <p:txBody>
          <a:bodyPr wrap="square" rtlCol="0">
            <a:spAutoFit/>
          </a:bodyPr>
          <a:lstStyle/>
          <a:p>
            <a:r>
              <a:rPr lang="en-AU" dirty="0">
                <a:solidFill>
                  <a:srgbClr val="0070C0"/>
                </a:solidFill>
                <a:latin typeface="Cambria" panose="02040503050406030204" pitchFamily="18" charset="0"/>
              </a:rPr>
              <a:t>JUROR 1: </a:t>
            </a:r>
            <a:r>
              <a:rPr lang="en-AU" sz="2400" dirty="0">
                <a:latin typeface="Cambria" panose="02040503050406030204" pitchFamily="18" charset="0"/>
              </a:rPr>
              <a:t>... If we need more information, then there's doubt.</a:t>
            </a:r>
          </a:p>
          <a:p>
            <a:r>
              <a:rPr lang="en-AU" dirty="0">
                <a:solidFill>
                  <a:srgbClr val="0070C0"/>
                </a:solidFill>
                <a:latin typeface="Cambria" panose="02040503050406030204" pitchFamily="18" charset="0"/>
              </a:rPr>
              <a:t>JUROR 9: </a:t>
            </a:r>
            <a:r>
              <a:rPr lang="en-AU" sz="2400" dirty="0" smtClean="0">
                <a:latin typeface="Cambria" panose="02040503050406030204" pitchFamily="18" charset="0"/>
              </a:rPr>
              <a:t>.. </a:t>
            </a:r>
            <a:r>
              <a:rPr lang="en-AU" sz="2400" dirty="0">
                <a:latin typeface="Cambria" panose="02040503050406030204" pitchFamily="18" charset="0"/>
              </a:rPr>
              <a:t>I'm still </a:t>
            </a:r>
            <a:r>
              <a:rPr lang="en-AU" sz="2400" dirty="0" smtClean="0">
                <a:latin typeface="Cambria" panose="02040503050406030204" pitchFamily="18" charset="0"/>
              </a:rPr>
              <a:t>90% </a:t>
            </a:r>
            <a:r>
              <a:rPr lang="en-AU" sz="2400" dirty="0">
                <a:latin typeface="Cambria" panose="02040503050406030204" pitchFamily="18" charset="0"/>
              </a:rPr>
              <a:t>sure he was telling the truth, but there's still that </a:t>
            </a:r>
            <a:r>
              <a:rPr lang="en-AU" sz="2400" dirty="0" smtClean="0">
                <a:latin typeface="Cambria" panose="02040503050406030204" pitchFamily="18" charset="0"/>
              </a:rPr>
              <a:t>10% </a:t>
            </a:r>
            <a:r>
              <a:rPr lang="en-AU" sz="2400" dirty="0">
                <a:latin typeface="Cambria" panose="02040503050406030204" pitchFamily="18" charset="0"/>
              </a:rPr>
              <a:t>where I'm like, </a:t>
            </a:r>
            <a:r>
              <a:rPr lang="en-AU" sz="2400" dirty="0" smtClean="0">
                <a:latin typeface="Cambria" panose="02040503050406030204" pitchFamily="18" charset="0"/>
              </a:rPr>
              <a:t>“mmm</a:t>
            </a:r>
            <a:r>
              <a:rPr lang="en-AU" sz="2400" dirty="0">
                <a:latin typeface="Cambria" panose="02040503050406030204" pitchFamily="18" charset="0"/>
              </a:rPr>
              <a:t>, I'm not too sure". So that's why I can't say …</a:t>
            </a:r>
          </a:p>
          <a:p>
            <a:r>
              <a:rPr lang="en-AU" dirty="0">
                <a:solidFill>
                  <a:srgbClr val="0070C0"/>
                </a:solidFill>
                <a:latin typeface="Cambria" panose="02040503050406030204" pitchFamily="18" charset="0"/>
              </a:rPr>
              <a:t>JUROR 1</a:t>
            </a:r>
            <a:r>
              <a:rPr lang="en-AU" sz="2400" dirty="0">
                <a:latin typeface="Cambria" panose="02040503050406030204" pitchFamily="18" charset="0"/>
              </a:rPr>
              <a:t>: Can't be </a:t>
            </a:r>
            <a:r>
              <a:rPr lang="en-AU" sz="2400" dirty="0" smtClean="0">
                <a:latin typeface="Cambria" panose="02040503050406030204" pitchFamily="18" charset="0"/>
              </a:rPr>
              <a:t>100%.</a:t>
            </a:r>
            <a:endParaRPr lang="en-AU" sz="2400" dirty="0">
              <a:latin typeface="Cambria" panose="02040503050406030204" pitchFamily="18" charset="0"/>
            </a:endParaRPr>
          </a:p>
          <a:p>
            <a:r>
              <a:rPr lang="en-AU" dirty="0" smtClean="0">
                <a:solidFill>
                  <a:srgbClr val="0070C0"/>
                </a:solidFill>
                <a:latin typeface="Cambria" panose="02040503050406030204" pitchFamily="18" charset="0"/>
              </a:rPr>
              <a:t>    (</a:t>
            </a:r>
            <a:r>
              <a:rPr lang="en-AU" dirty="0">
                <a:solidFill>
                  <a:srgbClr val="0070C0"/>
                </a:solidFill>
                <a:latin typeface="Cambria" panose="02040503050406030204" pitchFamily="18" charset="0"/>
              </a:rPr>
              <a:t>Jury 70, joint trial, acquitted 1, convicted 2-6).</a:t>
            </a:r>
          </a:p>
        </p:txBody>
      </p:sp>
    </p:spTree>
    <p:extLst>
      <p:ext uri="{BB962C8B-B14F-4D97-AF65-F5344CB8AC3E}">
        <p14:creationId xmlns:p14="http://schemas.microsoft.com/office/powerpoint/2010/main" val="2016429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6964" y="313899"/>
            <a:ext cx="8286161" cy="1025487"/>
          </a:xfrm>
        </p:spPr>
        <p:txBody>
          <a:bodyPr>
            <a:normAutofit fontScale="90000"/>
          </a:bodyPr>
          <a:lstStyle/>
          <a:p>
            <a:pPr algn="ctr"/>
            <a:r>
              <a:rPr lang="en-AU" b="1" dirty="0" smtClean="0">
                <a:solidFill>
                  <a:srgbClr val="C00000"/>
                </a:solidFill>
                <a:latin typeface="Cambria" panose="02040503050406030204" pitchFamily="18" charset="0"/>
              </a:rPr>
              <a:t>Verdict by type of trial for </a:t>
            </a:r>
            <a:br>
              <a:rPr lang="en-AU" b="1" dirty="0" smtClean="0">
                <a:solidFill>
                  <a:srgbClr val="C00000"/>
                </a:solidFill>
                <a:latin typeface="Cambria" panose="02040503050406030204" pitchFamily="18" charset="0"/>
              </a:rPr>
            </a:br>
            <a:r>
              <a:rPr lang="en-AU" b="1" dirty="0" smtClean="0">
                <a:solidFill>
                  <a:srgbClr val="C00000"/>
                </a:solidFill>
                <a:latin typeface="Cambria" panose="02040503050406030204" pitchFamily="18" charset="0"/>
              </a:rPr>
              <a:t>   the moderately strong case</a:t>
            </a:r>
            <a:endParaRPr lang="en-AU" b="1" dirty="0">
              <a:solidFill>
                <a:srgbClr val="C00000"/>
              </a:solidFill>
              <a:latin typeface="Cambria" panose="02040503050406030204" pitchFamily="18" charset="0"/>
            </a:endParaRPr>
          </a:p>
        </p:txBody>
      </p:sp>
      <p:sp>
        <p:nvSpPr>
          <p:cNvPr id="3" name="Content Placeholder 2"/>
          <p:cNvSpPr>
            <a:spLocks noGrp="1"/>
          </p:cNvSpPr>
          <p:nvPr>
            <p:ph idx="1"/>
          </p:nvPr>
        </p:nvSpPr>
        <p:spPr/>
        <p:txBody>
          <a:bodyPr>
            <a:normAutofit/>
          </a:bodyPr>
          <a:lstStyle/>
          <a:p>
            <a:pPr marL="457200" lvl="1" indent="0">
              <a:buNone/>
            </a:pPr>
            <a:endParaRPr lang="en-AU" dirty="0" smtClean="0">
              <a:latin typeface="Adobe Caslon Pro" panose="0205050205050A020403" pitchFamily="18" charset="0"/>
            </a:endParaRPr>
          </a:p>
          <a:p>
            <a:pPr marL="457200" lvl="1" indent="0">
              <a:buNone/>
            </a:pPr>
            <a:r>
              <a:rPr lang="en-AU" dirty="0" smtClean="0">
                <a:latin typeface="Adobe Caslon Pro" panose="0205050205050A020403" pitchFamily="18" charset="0"/>
              </a:rPr>
              <a:t>			</a:t>
            </a:r>
            <a:endParaRPr lang="en-AU" dirty="0">
              <a:latin typeface="Adobe Caslon Pro" panose="0205050205050A020403" pitchFamily="18" charset="0"/>
            </a:endParaRPr>
          </a:p>
          <a:p>
            <a:pPr marL="457200" lvl="1" indent="0">
              <a:buNone/>
            </a:pPr>
            <a:endParaRPr lang="en-AU" dirty="0" smtClean="0">
              <a:latin typeface="Adobe Caslon Pro" panose="0205050205050A020403" pitchFamily="18" charset="0"/>
            </a:endParaRPr>
          </a:p>
          <a:p>
            <a:endParaRPr lang="en-AU" dirty="0" smtClean="0">
              <a:latin typeface="Adobe Caslon Pro" panose="0205050205050A020403" pitchFamily="18" charset="0"/>
            </a:endParaRPr>
          </a:p>
        </p:txBody>
      </p:sp>
      <p:sp>
        <p:nvSpPr>
          <p:cNvPr id="4" name="TextBox 3"/>
          <p:cNvSpPr txBox="1"/>
          <p:nvPr/>
        </p:nvSpPr>
        <p:spPr>
          <a:xfrm>
            <a:off x="744339" y="3747550"/>
            <a:ext cx="4495481" cy="2862322"/>
          </a:xfrm>
          <a:prstGeom prst="rect">
            <a:avLst/>
          </a:prstGeom>
          <a:solidFill>
            <a:schemeClr val="bg2"/>
          </a:solidFill>
        </p:spPr>
        <p:txBody>
          <a:bodyPr wrap="square" rtlCol="0">
            <a:spAutoFit/>
          </a:bodyPr>
          <a:lstStyle/>
          <a:p>
            <a:r>
              <a:rPr lang="en-AU" b="1" dirty="0" smtClean="0">
                <a:latin typeface="Cambria" panose="02040503050406030204" pitchFamily="18" charset="0"/>
              </a:rPr>
              <a:t>Factual culpability measure:  </a:t>
            </a:r>
          </a:p>
          <a:p>
            <a:r>
              <a:rPr lang="en-AU" b="1" dirty="0" smtClean="0">
                <a:solidFill>
                  <a:srgbClr val="0070C0"/>
                </a:solidFill>
                <a:latin typeface="Cambria" panose="02040503050406030204" pitchFamily="18" charset="0"/>
              </a:rPr>
              <a:t>‘How likely is it that the defendant: </a:t>
            </a:r>
          </a:p>
          <a:p>
            <a:pPr marL="285750" indent="-285750">
              <a:buFont typeface="Arial" panose="020B0604020202020204" pitchFamily="34" charset="0"/>
              <a:buChar char="•"/>
            </a:pPr>
            <a:r>
              <a:rPr lang="en-AU" dirty="0" smtClean="0">
                <a:latin typeface="Cambria" panose="02040503050406030204" pitchFamily="18" charset="0"/>
              </a:rPr>
              <a:t>masturbated TL’s penis?</a:t>
            </a:r>
          </a:p>
          <a:p>
            <a:pPr marL="285750" indent="-285750">
              <a:buFont typeface="Arial" panose="020B0604020202020204" pitchFamily="34" charset="0"/>
              <a:buChar char="•"/>
            </a:pPr>
            <a:r>
              <a:rPr lang="en-AU" dirty="0" smtClean="0">
                <a:latin typeface="Cambria" panose="02040503050406030204" pitchFamily="18" charset="0"/>
              </a:rPr>
              <a:t>inserted his finger into TL’s anus?’</a:t>
            </a:r>
          </a:p>
          <a:p>
            <a:r>
              <a:rPr lang="en-AU" dirty="0" smtClean="0">
                <a:latin typeface="Cambria" panose="02040503050406030204" pitchFamily="18" charset="0"/>
              </a:rPr>
              <a:t>      (1=very unlikely, 7 = very likely)</a:t>
            </a:r>
            <a:endParaRPr lang="en-AU" dirty="0">
              <a:latin typeface="Cambria" panose="02040503050406030204" pitchFamily="18" charset="0"/>
            </a:endParaRPr>
          </a:p>
          <a:p>
            <a:r>
              <a:rPr lang="en-AU" b="1" dirty="0" smtClean="0">
                <a:latin typeface="Cambria" panose="02040503050406030204" pitchFamily="18" charset="0"/>
              </a:rPr>
              <a:t>Verdict measure:  </a:t>
            </a:r>
          </a:p>
          <a:p>
            <a:r>
              <a:rPr lang="en-AU" dirty="0" smtClean="0">
                <a:latin typeface="Cambria" panose="02040503050406030204" pitchFamily="18" charset="0"/>
              </a:rPr>
              <a:t>‘</a:t>
            </a:r>
            <a:r>
              <a:rPr lang="en-AU" b="1" dirty="0" smtClean="0">
                <a:solidFill>
                  <a:srgbClr val="0070C0"/>
                </a:solidFill>
                <a:latin typeface="Cambria" panose="02040503050406030204" pitchFamily="18" charset="0"/>
              </a:rPr>
              <a:t>Are you satisfied beyond reasonable doubt that the defendant: </a:t>
            </a:r>
          </a:p>
          <a:p>
            <a:pPr marL="285750" indent="-285750">
              <a:buFont typeface="Arial" panose="020B0604020202020204" pitchFamily="34" charset="0"/>
              <a:buChar char="•"/>
            </a:pPr>
            <a:r>
              <a:rPr lang="en-AU" dirty="0" smtClean="0">
                <a:latin typeface="Cambria" panose="02040503050406030204" pitchFamily="18" charset="0"/>
              </a:rPr>
              <a:t>masturbated TL’s penis?</a:t>
            </a:r>
          </a:p>
          <a:p>
            <a:pPr marL="285750" indent="-285750">
              <a:buFont typeface="Arial" panose="020B0604020202020204" pitchFamily="34" charset="0"/>
              <a:buChar char="•"/>
            </a:pPr>
            <a:r>
              <a:rPr lang="en-AU" dirty="0">
                <a:latin typeface="Cambria" panose="02040503050406030204" pitchFamily="18" charset="0"/>
              </a:rPr>
              <a:t>inserted his finger into TL’s anus</a:t>
            </a:r>
            <a:r>
              <a:rPr lang="en-AU" dirty="0" smtClean="0">
                <a:latin typeface="Cambria" panose="02040503050406030204" pitchFamily="18" charset="0"/>
              </a:rPr>
              <a:t>?’</a:t>
            </a:r>
            <a:endParaRPr lang="en-AU" dirty="0">
              <a:latin typeface="Cambria" panose="02040503050406030204"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137033246"/>
              </p:ext>
            </p:extLst>
          </p:nvPr>
        </p:nvGraphicFramePr>
        <p:xfrm>
          <a:off x="5239820" y="1593130"/>
          <a:ext cx="6952180" cy="5264869"/>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p:nvPr/>
        </p:nvPicPr>
        <p:blipFill rotWithShape="1">
          <a:blip r:embed="rId4">
            <a:extLst>
              <a:ext uri="{28A0092B-C50C-407E-A947-70E740481C1C}">
                <a14:useLocalDpi xmlns:a14="http://schemas.microsoft.com/office/drawing/2010/main" val="0"/>
              </a:ext>
            </a:extLst>
          </a:blip>
          <a:srcRect l="18424" r="23415"/>
          <a:stretch/>
        </p:blipFill>
        <p:spPr bwMode="auto">
          <a:xfrm>
            <a:off x="744339" y="417209"/>
            <a:ext cx="3114248" cy="3072142"/>
          </a:xfrm>
          <a:prstGeom prst="rect">
            <a:avLst/>
          </a:prstGeom>
          <a:noFill/>
          <a:ln>
            <a:noFill/>
          </a:ln>
        </p:spPr>
      </p:pic>
    </p:spTree>
    <p:extLst>
      <p:ext uri="{BB962C8B-B14F-4D97-AF65-F5344CB8AC3E}">
        <p14:creationId xmlns:p14="http://schemas.microsoft.com/office/powerpoint/2010/main" val="169414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88" y="17250"/>
            <a:ext cx="11271104" cy="1022231"/>
          </a:xfrm>
        </p:spPr>
        <p:txBody>
          <a:bodyPr>
            <a:normAutofit/>
          </a:bodyPr>
          <a:lstStyle/>
          <a:p>
            <a:pPr algn="ctr"/>
            <a:r>
              <a:rPr lang="en-AU" sz="4000" b="1" dirty="0" smtClean="0">
                <a:solidFill>
                  <a:srgbClr val="C00000"/>
                </a:solidFill>
                <a:latin typeface="Cambria" panose="02040503050406030204" pitchFamily="18" charset="0"/>
              </a:rPr>
              <a:t>Mock jurors’ key reasons for conviction</a:t>
            </a:r>
            <a:endParaRPr lang="en-AU" sz="4000" b="1" dirty="0">
              <a:solidFill>
                <a:srgbClr val="C00000"/>
              </a:solidFill>
              <a:latin typeface="Cambria" panose="02040503050406030204" pitchFamily="18" charset="0"/>
            </a:endParaRPr>
          </a:p>
        </p:txBody>
      </p:sp>
      <p:sp>
        <p:nvSpPr>
          <p:cNvPr id="3" name="Content Placeholder 2"/>
          <p:cNvSpPr>
            <a:spLocks noGrp="1"/>
          </p:cNvSpPr>
          <p:nvPr>
            <p:ph sz="half" idx="1"/>
          </p:nvPr>
        </p:nvSpPr>
        <p:spPr>
          <a:xfrm>
            <a:off x="614149" y="3233651"/>
            <a:ext cx="4694829" cy="3235387"/>
          </a:xfrm>
        </p:spPr>
        <p:txBody>
          <a:bodyPr>
            <a:normAutofit/>
          </a:bodyPr>
          <a:lstStyle/>
          <a:p>
            <a:r>
              <a:rPr lang="en-AU" sz="2400" dirty="0" smtClean="0">
                <a:latin typeface="Cambria" panose="02040503050406030204" pitchFamily="18" charset="0"/>
              </a:rPr>
              <a:t>Very low incidence of character and accumulation prejudice: 3%.</a:t>
            </a:r>
          </a:p>
          <a:p>
            <a:r>
              <a:rPr lang="en-AU" sz="2400" dirty="0" smtClean="0">
                <a:latin typeface="Cambria" panose="02040503050406030204" pitchFamily="18" charset="0"/>
              </a:rPr>
              <a:t>Focus in TE trials and joint trials was </a:t>
            </a:r>
            <a:r>
              <a:rPr lang="en-AU" sz="2400" dirty="0">
                <a:latin typeface="Cambria" panose="02040503050406030204" pitchFamily="18" charset="0"/>
              </a:rPr>
              <a:t>witness credibility </a:t>
            </a:r>
            <a:r>
              <a:rPr lang="en-AU" sz="2400" dirty="0" smtClean="0">
                <a:latin typeface="Cambria" panose="02040503050406030204" pitchFamily="18" charset="0"/>
              </a:rPr>
              <a:t>and evidence strength.</a:t>
            </a:r>
          </a:p>
          <a:p>
            <a:r>
              <a:rPr lang="en-AU" sz="2400" b="1" dirty="0" smtClean="0">
                <a:latin typeface="Cambria" panose="02040503050406030204" pitchFamily="18" charset="0"/>
              </a:rPr>
              <a:t>Reasons for verdicts were logically related to evidence.</a:t>
            </a:r>
          </a:p>
        </p:txBody>
      </p:sp>
      <p:graphicFrame>
        <p:nvGraphicFramePr>
          <p:cNvPr id="8" name="Content Placeholder 6"/>
          <p:cNvGraphicFramePr>
            <a:graphicFrameLocks noGrp="1"/>
          </p:cNvGraphicFramePr>
          <p:nvPr>
            <p:ph sz="half" idx="4294967295"/>
            <p:extLst>
              <p:ext uri="{D42A27DB-BD31-4B8C-83A1-F6EECF244321}">
                <p14:modId xmlns:p14="http://schemas.microsoft.com/office/powerpoint/2010/main" val="4183201022"/>
              </p:ext>
            </p:extLst>
          </p:nvPr>
        </p:nvGraphicFramePr>
        <p:xfrm>
          <a:off x="5715940" y="1409094"/>
          <a:ext cx="6054883" cy="5059944"/>
        </p:xfrm>
        <a:graphic>
          <a:graphicData uri="http://schemas.openxmlformats.org/drawingml/2006/table">
            <a:tbl>
              <a:tblPr firstRow="1" firstCol="1" bandRow="1">
                <a:tableStyleId>{5C22544A-7EE6-4342-B048-85BDC9FD1C3A}</a:tableStyleId>
              </a:tblPr>
              <a:tblGrid>
                <a:gridCol w="2438306"/>
                <a:gridCol w="569662"/>
                <a:gridCol w="868067"/>
                <a:gridCol w="876747"/>
                <a:gridCol w="694454"/>
                <a:gridCol w="607647"/>
              </a:tblGrid>
              <a:tr h="785392">
                <a:tc>
                  <a:txBody>
                    <a:bodyPr/>
                    <a:lstStyle/>
                    <a:p>
                      <a:pPr algn="ctr">
                        <a:lnSpc>
                          <a:spcPct val="100000"/>
                        </a:lnSpc>
                        <a:spcAft>
                          <a:spcPts val="0"/>
                        </a:spcAft>
                      </a:pPr>
                      <a:r>
                        <a:rPr lang="en-AU" sz="2400" dirty="0" smtClean="0">
                          <a:solidFill>
                            <a:schemeClr val="tx1"/>
                          </a:solidFill>
                          <a:effectLst/>
                          <a:latin typeface="Cambria" panose="02040503050406030204" pitchFamily="18" charset="0"/>
                          <a:ea typeface="+mn-ea"/>
                          <a:cs typeface="+mn-cs"/>
                        </a:rPr>
                        <a:t>Key</a:t>
                      </a:r>
                      <a:r>
                        <a:rPr lang="en-AU" sz="2400" baseline="0" dirty="0" smtClean="0">
                          <a:solidFill>
                            <a:schemeClr val="tx1"/>
                          </a:solidFill>
                          <a:effectLst/>
                          <a:latin typeface="Cambria" panose="02040503050406030204" pitchFamily="18" charset="0"/>
                          <a:ea typeface="+mn-ea"/>
                          <a:cs typeface="+mn-cs"/>
                        </a:rPr>
                        <a:t> reason</a:t>
                      </a:r>
                    </a:p>
                    <a:p>
                      <a:pPr algn="ctr">
                        <a:lnSpc>
                          <a:spcPct val="100000"/>
                        </a:lnSpc>
                        <a:spcAft>
                          <a:spcPts val="0"/>
                        </a:spcAft>
                      </a:pPr>
                      <a:r>
                        <a:rPr lang="en-AU" sz="2400" baseline="0" dirty="0" smtClean="0">
                          <a:solidFill>
                            <a:schemeClr val="tx1"/>
                          </a:solidFill>
                          <a:effectLst/>
                          <a:latin typeface="Cambria" panose="02040503050406030204" pitchFamily="18" charset="0"/>
                          <a:ea typeface="+mn-ea"/>
                          <a:cs typeface="+mn-cs"/>
                        </a:rPr>
                        <a:t>(per cent)</a:t>
                      </a:r>
                      <a:endParaRPr lang="en-AU" sz="24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solidFill>
                  </a:tcPr>
                </a:tc>
                <a:tc>
                  <a:txBody>
                    <a:bodyPr/>
                    <a:lstStyle/>
                    <a:p>
                      <a:pPr algn="ctr">
                        <a:lnSpc>
                          <a:spcPct val="100000"/>
                        </a:lnSpc>
                        <a:spcAft>
                          <a:spcPts val="0"/>
                        </a:spcAft>
                      </a:pPr>
                      <a:r>
                        <a:rPr lang="en-AU" sz="1800" dirty="0" smtClean="0">
                          <a:solidFill>
                            <a:schemeClr val="tx1"/>
                          </a:solidFill>
                          <a:effectLst/>
                          <a:latin typeface="Cambria" panose="02040503050406030204" pitchFamily="18" charset="0"/>
                        </a:rPr>
                        <a:t>Sep </a:t>
                      </a:r>
                      <a:r>
                        <a:rPr lang="en-AU" sz="1800" dirty="0">
                          <a:solidFill>
                            <a:schemeClr val="tx1"/>
                          </a:solidFill>
                          <a:effectLst/>
                          <a:latin typeface="Cambria" panose="02040503050406030204" pitchFamily="18" charset="0"/>
                        </a:rPr>
                        <a:t>trial</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solidFill>
                  </a:tcPr>
                </a:tc>
                <a:tc>
                  <a:txBody>
                    <a:bodyPr/>
                    <a:lstStyle/>
                    <a:p>
                      <a:pPr algn="ctr">
                        <a:lnSpc>
                          <a:spcPct val="100000"/>
                        </a:lnSpc>
                        <a:spcAft>
                          <a:spcPts val="0"/>
                        </a:spcAft>
                      </a:pPr>
                      <a:r>
                        <a:rPr lang="en-AU" sz="1800" dirty="0" err="1" smtClean="0">
                          <a:solidFill>
                            <a:schemeClr val="tx1"/>
                          </a:solidFill>
                          <a:effectLst/>
                          <a:latin typeface="Cambria" panose="02040503050406030204" pitchFamily="18" charset="0"/>
                        </a:rPr>
                        <a:t>Rel</a:t>
                      </a:r>
                      <a:r>
                        <a:rPr lang="en-AU" sz="1800" dirty="0" smtClean="0">
                          <a:solidFill>
                            <a:schemeClr val="tx1"/>
                          </a:solidFill>
                          <a:effectLst/>
                          <a:latin typeface="Cambria" panose="02040503050406030204" pitchFamily="18" charset="0"/>
                        </a:rPr>
                        <a:t> </a:t>
                      </a:r>
                      <a:r>
                        <a:rPr lang="en-AU" sz="1800" dirty="0" err="1" smtClean="0">
                          <a:solidFill>
                            <a:schemeClr val="tx1"/>
                          </a:solidFill>
                          <a:effectLst/>
                          <a:latin typeface="Cambria" panose="02040503050406030204" pitchFamily="18" charset="0"/>
                        </a:rPr>
                        <a:t>evid</a:t>
                      </a:r>
                      <a:r>
                        <a:rPr lang="en-AU" sz="1800" dirty="0" smtClean="0">
                          <a:solidFill>
                            <a:schemeClr val="tx1"/>
                          </a:solidFill>
                          <a:effectLst/>
                          <a:latin typeface="Cambria" panose="02040503050406030204" pitchFamily="18" charset="0"/>
                        </a:rPr>
                        <a:t> </a:t>
                      </a:r>
                      <a:r>
                        <a:rPr lang="en-AU" sz="1800" dirty="0">
                          <a:solidFill>
                            <a:schemeClr val="tx1"/>
                          </a:solidFill>
                          <a:effectLst/>
                          <a:latin typeface="Cambria" panose="02040503050406030204" pitchFamily="18" charset="0"/>
                        </a:rPr>
                        <a:t>trial</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solidFill>
                  </a:tcPr>
                </a:tc>
                <a:tc>
                  <a:txBody>
                    <a:bodyPr/>
                    <a:lstStyle/>
                    <a:p>
                      <a:pPr algn="ctr">
                        <a:lnSpc>
                          <a:spcPct val="100000"/>
                        </a:lnSpc>
                        <a:spcAft>
                          <a:spcPts val="0"/>
                        </a:spcAft>
                      </a:pPr>
                      <a:r>
                        <a:rPr lang="en-AU" sz="1800" dirty="0" smtClean="0">
                          <a:solidFill>
                            <a:schemeClr val="tx1"/>
                          </a:solidFill>
                          <a:effectLst/>
                          <a:latin typeface="Cambria" panose="02040503050406030204" pitchFamily="18" charset="0"/>
                        </a:rPr>
                        <a:t>Tend </a:t>
                      </a:r>
                      <a:r>
                        <a:rPr lang="en-AU" sz="1800" dirty="0" err="1" smtClean="0">
                          <a:solidFill>
                            <a:schemeClr val="tx1"/>
                          </a:solidFill>
                          <a:effectLst/>
                          <a:latin typeface="Cambria" panose="02040503050406030204" pitchFamily="18" charset="0"/>
                        </a:rPr>
                        <a:t>evid</a:t>
                      </a:r>
                      <a:r>
                        <a:rPr lang="en-AU" sz="1800" dirty="0" smtClean="0">
                          <a:solidFill>
                            <a:schemeClr val="tx1"/>
                          </a:solidFill>
                          <a:effectLst/>
                          <a:latin typeface="Cambria" panose="02040503050406030204" pitchFamily="18" charset="0"/>
                        </a:rPr>
                        <a:t> </a:t>
                      </a:r>
                      <a:r>
                        <a:rPr lang="en-AU" sz="1800" dirty="0">
                          <a:solidFill>
                            <a:schemeClr val="tx1"/>
                          </a:solidFill>
                          <a:effectLst/>
                          <a:latin typeface="Cambria" panose="02040503050406030204" pitchFamily="18" charset="0"/>
                        </a:rPr>
                        <a:t>trial</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solidFill>
                  </a:tcPr>
                </a:tc>
                <a:tc>
                  <a:txBody>
                    <a:bodyPr/>
                    <a:lstStyle/>
                    <a:p>
                      <a:pPr algn="ctr">
                        <a:lnSpc>
                          <a:spcPct val="100000"/>
                        </a:lnSpc>
                        <a:spcAft>
                          <a:spcPts val="0"/>
                        </a:spcAft>
                      </a:pPr>
                      <a:r>
                        <a:rPr lang="en-AU" sz="1800" dirty="0">
                          <a:solidFill>
                            <a:schemeClr val="tx1"/>
                          </a:solidFill>
                          <a:effectLst/>
                          <a:latin typeface="Cambria" panose="02040503050406030204" pitchFamily="18" charset="0"/>
                        </a:rPr>
                        <a:t>Joint trial</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solidFill>
                  </a:tcPr>
                </a:tc>
                <a:tc>
                  <a:txBody>
                    <a:bodyPr/>
                    <a:lstStyle/>
                    <a:p>
                      <a:pPr algn="ctr">
                        <a:lnSpc>
                          <a:spcPct val="100000"/>
                        </a:lnSpc>
                        <a:spcAft>
                          <a:spcPts val="0"/>
                        </a:spcAft>
                      </a:pPr>
                      <a:r>
                        <a:rPr lang="en-AU" sz="1600" dirty="0">
                          <a:solidFill>
                            <a:schemeClr val="tx1"/>
                          </a:solidFill>
                          <a:effectLst/>
                          <a:latin typeface="Cambria" panose="02040503050406030204" pitchFamily="18" charset="0"/>
                        </a:rPr>
                        <a:t>Total</a:t>
                      </a:r>
                      <a:endParaRPr lang="en-AU" sz="16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solidFill>
                  </a:tcPr>
                </a:tc>
              </a:tr>
              <a:tr h="470776">
                <a:tc>
                  <a:txBody>
                    <a:bodyPr/>
                    <a:lstStyle/>
                    <a:p>
                      <a:pPr algn="l">
                        <a:lnSpc>
                          <a:spcPct val="100000"/>
                        </a:lnSpc>
                        <a:spcAft>
                          <a:spcPts val="0"/>
                        </a:spcAft>
                      </a:pPr>
                      <a:r>
                        <a:rPr lang="en-AU" sz="1800" b="0" dirty="0" smtClean="0">
                          <a:solidFill>
                            <a:schemeClr val="bg1"/>
                          </a:solidFill>
                          <a:effectLst/>
                          <a:latin typeface="Cambria" panose="02040503050406030204" pitchFamily="18" charset="0"/>
                        </a:rPr>
                        <a:t> Witness consistency </a:t>
                      </a:r>
                      <a:endParaRPr lang="en-AU" sz="18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16</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47</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35</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35</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r h="470776">
                <a:tc>
                  <a:txBody>
                    <a:bodyPr/>
                    <a:lstStyle/>
                    <a:p>
                      <a:pPr algn="l">
                        <a:lnSpc>
                          <a:spcPct val="100000"/>
                        </a:lnSpc>
                        <a:spcAft>
                          <a:spcPts val="0"/>
                        </a:spcAft>
                      </a:pPr>
                      <a:r>
                        <a:rPr lang="en-AU" sz="1800" b="0" dirty="0" smtClean="0">
                          <a:solidFill>
                            <a:schemeClr val="bg1"/>
                          </a:solidFill>
                          <a:effectLst/>
                          <a:latin typeface="Cambria" panose="02040503050406030204" pitchFamily="18" charset="0"/>
                        </a:rPr>
                        <a:t> Strong evidence</a:t>
                      </a:r>
                      <a:endParaRPr lang="en-AU" sz="18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75</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53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24</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34</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r h="470776">
                <a:tc>
                  <a:txBody>
                    <a:bodyPr/>
                    <a:lstStyle/>
                    <a:p>
                      <a:pPr algn="l">
                        <a:lnSpc>
                          <a:spcPct val="100000"/>
                        </a:lnSpc>
                        <a:spcAft>
                          <a:spcPts val="0"/>
                        </a:spcAft>
                      </a:pPr>
                      <a:r>
                        <a:rPr lang="en-AU" sz="1800" b="0" dirty="0" smtClean="0">
                          <a:solidFill>
                            <a:schemeClr val="bg1"/>
                          </a:solidFill>
                          <a:effectLst/>
                          <a:latin typeface="Cambria" panose="02040503050406030204" pitchFamily="18" charset="0"/>
                        </a:rPr>
                        <a:t> Pattern </a:t>
                      </a:r>
                      <a:r>
                        <a:rPr lang="en-AU" sz="1800" b="0" dirty="0">
                          <a:solidFill>
                            <a:schemeClr val="bg1"/>
                          </a:solidFill>
                          <a:effectLst/>
                          <a:latin typeface="Cambria" panose="02040503050406030204" pitchFamily="18" charset="0"/>
                        </a:rPr>
                        <a:t>of </a:t>
                      </a:r>
                      <a:r>
                        <a:rPr lang="en-AU" sz="1800" b="0" dirty="0" smtClean="0">
                          <a:solidFill>
                            <a:schemeClr val="bg1"/>
                          </a:solidFill>
                          <a:effectLst/>
                          <a:latin typeface="Cambria" panose="02040503050406030204" pitchFamily="18" charset="0"/>
                        </a:rPr>
                        <a:t>grooming</a:t>
                      </a:r>
                      <a:endParaRPr lang="en-AU" sz="18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11</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20</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21</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19</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r h="470776">
                <a:tc>
                  <a:txBody>
                    <a:bodyPr/>
                    <a:lstStyle/>
                    <a:p>
                      <a:pPr algn="l">
                        <a:lnSpc>
                          <a:spcPct val="100000"/>
                        </a:lnSpc>
                        <a:spcAft>
                          <a:spcPts val="0"/>
                        </a:spcAft>
                      </a:pPr>
                      <a:r>
                        <a:rPr lang="en-AU" sz="1800" b="0" dirty="0" smtClean="0">
                          <a:solidFill>
                            <a:schemeClr val="bg1"/>
                          </a:solidFill>
                          <a:effectLst/>
                          <a:latin typeface="Cambria" panose="02040503050406030204" pitchFamily="18" charset="0"/>
                        </a:rPr>
                        <a:t> Def evidence weak </a:t>
                      </a:r>
                      <a:endParaRPr lang="en-AU" sz="18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a:txBody>
                    <a:bodyPr/>
                    <a:lstStyle/>
                    <a:p>
                      <a:pPr algn="ctr"/>
                      <a:r>
                        <a:rPr lang="en-AU" sz="1800" dirty="0" smtClean="0">
                          <a:solidFill>
                            <a:schemeClr val="tx1"/>
                          </a:solidFill>
                          <a:latin typeface="Cambria" panose="02040503050406030204" pitchFamily="18" charset="0"/>
                        </a:rPr>
                        <a:t>-</a:t>
                      </a:r>
                      <a:endParaRPr lang="en-AU" sz="1800" dirty="0">
                        <a:solidFill>
                          <a:schemeClr val="tx1"/>
                        </a:solidFill>
                        <a:latin typeface="Cambria" panose="020405030504060302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10</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2</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2</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r h="470776">
                <a:tc>
                  <a:txBody>
                    <a:bodyPr/>
                    <a:lstStyle/>
                    <a:p>
                      <a:pPr algn="l">
                        <a:lnSpc>
                          <a:spcPct val="100000"/>
                        </a:lnSpc>
                        <a:spcAft>
                          <a:spcPts val="0"/>
                        </a:spcAft>
                      </a:pPr>
                      <a:r>
                        <a:rPr lang="en-AU" sz="1800" b="0" dirty="0" smtClean="0">
                          <a:solidFill>
                            <a:schemeClr val="bg1"/>
                          </a:solidFill>
                          <a:effectLst/>
                          <a:latin typeface="Cambria" panose="02040503050406030204" pitchFamily="18" charset="0"/>
                        </a:rPr>
                        <a:t> Character </a:t>
                      </a:r>
                      <a:r>
                        <a:rPr lang="en-AU" sz="1800" b="0" dirty="0">
                          <a:solidFill>
                            <a:schemeClr val="bg1"/>
                          </a:solidFill>
                          <a:effectLst/>
                          <a:latin typeface="Cambria" panose="02040503050406030204" pitchFamily="18" charset="0"/>
                        </a:rPr>
                        <a:t>prejudice</a:t>
                      </a:r>
                      <a:endParaRPr lang="en-AU" sz="18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a:txBody>
                    <a:bodyPr/>
                    <a:lstStyle/>
                    <a:p>
                      <a:pPr algn="ctr"/>
                      <a:r>
                        <a:rPr lang="en-AU" sz="1800" dirty="0" smtClean="0">
                          <a:solidFill>
                            <a:schemeClr val="tx1"/>
                          </a:solidFill>
                          <a:latin typeface="Cambria" panose="02040503050406030204" pitchFamily="18" charset="0"/>
                        </a:rPr>
                        <a:t>-</a:t>
                      </a:r>
                      <a:endParaRPr lang="en-AU" sz="1800" dirty="0">
                        <a:solidFill>
                          <a:schemeClr val="tx1"/>
                        </a:solidFill>
                        <a:latin typeface="Cambria" panose="020405030504060302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r h="470776">
                <a:tc>
                  <a:txBody>
                    <a:bodyPr/>
                    <a:lstStyle/>
                    <a:p>
                      <a:pPr algn="l">
                        <a:lnSpc>
                          <a:spcPct val="100000"/>
                        </a:lnSpc>
                        <a:spcAft>
                          <a:spcPts val="0"/>
                        </a:spcAft>
                      </a:pPr>
                      <a:r>
                        <a:rPr lang="en-AU" sz="1800" b="0" dirty="0" smtClean="0">
                          <a:solidFill>
                            <a:schemeClr val="bg1"/>
                          </a:solidFill>
                          <a:effectLst/>
                          <a:latin typeface="Cambria" panose="02040503050406030204" pitchFamily="18" charset="0"/>
                        </a:rPr>
                        <a:t> Tendency </a:t>
                      </a:r>
                      <a:r>
                        <a:rPr lang="en-AU" sz="1800" b="0" dirty="0">
                          <a:solidFill>
                            <a:schemeClr val="bg1"/>
                          </a:solidFill>
                          <a:effectLst/>
                          <a:latin typeface="Cambria" panose="02040503050406030204" pitchFamily="18" charset="0"/>
                        </a:rPr>
                        <a:t>evidence</a:t>
                      </a:r>
                      <a:endParaRPr lang="en-AU" sz="18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a:txBody>
                    <a:bodyPr/>
                    <a:lstStyle/>
                    <a:p>
                      <a:pPr algn="ctr"/>
                      <a:r>
                        <a:rPr lang="en-AU" sz="1800" dirty="0" smtClean="0">
                          <a:solidFill>
                            <a:schemeClr val="tx1"/>
                          </a:solidFill>
                          <a:latin typeface="Cambria" panose="02040503050406030204" pitchFamily="18" charset="0"/>
                        </a:rPr>
                        <a:t>-</a:t>
                      </a:r>
                      <a:endParaRPr lang="en-AU" sz="1800" dirty="0">
                        <a:solidFill>
                          <a:schemeClr val="tx1"/>
                        </a:solidFill>
                        <a:latin typeface="Cambria" panose="020405030504060302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4</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3</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r h="470776">
                <a:tc>
                  <a:txBody>
                    <a:bodyPr/>
                    <a:lstStyle/>
                    <a:p>
                      <a:pPr algn="l">
                        <a:lnSpc>
                          <a:spcPct val="100000"/>
                        </a:lnSpc>
                        <a:spcAft>
                          <a:spcPts val="0"/>
                        </a:spcAft>
                      </a:pPr>
                      <a:r>
                        <a:rPr lang="en-AU" sz="1800" b="0" dirty="0" smtClean="0">
                          <a:solidFill>
                            <a:schemeClr val="bg1"/>
                          </a:solidFill>
                          <a:effectLst/>
                          <a:latin typeface="Cambria" panose="02040503050406030204" pitchFamily="18" charset="0"/>
                        </a:rPr>
                        <a:t> Defendant behaviour</a:t>
                      </a:r>
                      <a:endParaRPr lang="en-AU" sz="18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25</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8</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1</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2</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2</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r h="470776">
                <a:tc>
                  <a:txBody>
                    <a:bodyPr/>
                    <a:lstStyle/>
                    <a:p>
                      <a:pPr algn="l">
                        <a:lnSpc>
                          <a:spcPct val="100000"/>
                        </a:lnSpc>
                        <a:spcAft>
                          <a:spcPts val="0"/>
                        </a:spcAft>
                      </a:pPr>
                      <a:r>
                        <a:rPr lang="en-AU" sz="1800" b="0" dirty="0" smtClean="0">
                          <a:solidFill>
                            <a:schemeClr val="bg1"/>
                          </a:solidFill>
                          <a:effectLst/>
                          <a:latin typeface="Cambria" panose="02040503050406030204" pitchFamily="18" charset="0"/>
                        </a:rPr>
                        <a:t> Accumulation</a:t>
                      </a:r>
                      <a:endParaRPr lang="en-AU" sz="18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a:txBody>
                    <a:bodyPr/>
                    <a:lstStyle/>
                    <a:p>
                      <a:pPr algn="ctr"/>
                      <a:r>
                        <a:rPr lang="en-AU" sz="1800" dirty="0" smtClean="0">
                          <a:solidFill>
                            <a:schemeClr val="tx1"/>
                          </a:solidFill>
                          <a:latin typeface="Cambria" panose="02040503050406030204" pitchFamily="18" charset="0"/>
                        </a:rPr>
                        <a:t>-</a:t>
                      </a:r>
                      <a:endParaRPr lang="en-AU" sz="1800" dirty="0">
                        <a:solidFill>
                          <a:schemeClr val="tx1"/>
                        </a:solidFill>
                        <a:latin typeface="Cambria" panose="02040503050406030204" pitchFamily="18" charset="0"/>
                      </a:endParaRPr>
                    </a:p>
                  </a:txBody>
                  <a:tcPr marL="58021" marR="58021" marT="0" marB="0" anchor="ctr"/>
                </a:tc>
                <a:tc>
                  <a:txBody>
                    <a:bodyPr/>
                    <a:lstStyle/>
                    <a:p>
                      <a:pPr algn="ctr"/>
                      <a:r>
                        <a:rPr lang="en-AU" sz="1800" dirty="0" smtClean="0">
                          <a:solidFill>
                            <a:schemeClr val="tx1"/>
                          </a:solidFill>
                          <a:latin typeface="Cambria" panose="02040503050406030204" pitchFamily="18" charset="0"/>
                        </a:rPr>
                        <a:t>-</a:t>
                      </a:r>
                      <a:endParaRPr lang="en-AU" sz="1800" dirty="0">
                        <a:solidFill>
                          <a:schemeClr val="tx1"/>
                        </a:solidFill>
                        <a:latin typeface="Cambria" panose="02040503050406030204" pitchFamily="18" charset="0"/>
                      </a:endParaRPr>
                    </a:p>
                  </a:txBody>
                  <a:tcPr marL="58021" marR="58021" marT="0" marB="0" anchor="ctr"/>
                </a:tc>
                <a:tc>
                  <a:txBody>
                    <a:bodyPr/>
                    <a:lstStyle/>
                    <a:p>
                      <a:pPr algn="ctr"/>
                      <a:r>
                        <a:rPr lang="en-AU" sz="1800" dirty="0" smtClean="0">
                          <a:solidFill>
                            <a:schemeClr val="tx1"/>
                          </a:solidFill>
                          <a:latin typeface="Cambria" panose="02040503050406030204" pitchFamily="18" charset="0"/>
                        </a:rPr>
                        <a:t>-</a:t>
                      </a:r>
                      <a:endParaRPr lang="en-AU" sz="1800" dirty="0">
                        <a:solidFill>
                          <a:schemeClr val="tx1"/>
                        </a:solidFill>
                        <a:latin typeface="Cambria" panose="020405030504060302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1</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a:txBody>
                    <a:bodyPr/>
                    <a:lstStyle/>
                    <a:p>
                      <a:pPr algn="ctr">
                        <a:lnSpc>
                          <a:spcPct val="150000"/>
                        </a:lnSpc>
                        <a:spcAft>
                          <a:spcPts val="800"/>
                        </a:spcAft>
                      </a:pPr>
                      <a:r>
                        <a:rPr lang="en-AU" sz="1800" dirty="0" smtClean="0">
                          <a:solidFill>
                            <a:schemeClr val="tx1"/>
                          </a:solidFill>
                          <a:effectLst/>
                          <a:latin typeface="Cambria" panose="02040503050406030204" pitchFamily="18" charset="0"/>
                        </a:rPr>
                        <a:t>1</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r h="470776">
                <a:tc>
                  <a:txBody>
                    <a:bodyPr/>
                    <a:lstStyle/>
                    <a:p>
                      <a:pPr algn="just">
                        <a:lnSpc>
                          <a:spcPct val="150000"/>
                        </a:lnSpc>
                        <a:spcAft>
                          <a:spcPts val="0"/>
                        </a:spcAft>
                      </a:pPr>
                      <a:r>
                        <a:rPr lang="en-AU" sz="1600" b="0" dirty="0" smtClean="0">
                          <a:solidFill>
                            <a:schemeClr val="bg1"/>
                          </a:solidFill>
                          <a:effectLst/>
                          <a:latin typeface="Cambria" panose="02040503050406030204" pitchFamily="18" charset="0"/>
                        </a:rPr>
                        <a:t> Total </a:t>
                      </a:r>
                      <a:r>
                        <a:rPr lang="en-AU" sz="1600" b="0" dirty="0">
                          <a:solidFill>
                            <a:schemeClr val="bg1"/>
                          </a:solidFill>
                          <a:effectLst/>
                          <a:latin typeface="Cambria" panose="02040503050406030204" pitchFamily="18" charset="0"/>
                        </a:rPr>
                        <a:t>(</a:t>
                      </a:r>
                      <a:r>
                        <a:rPr lang="en-AU" sz="1600" b="0" i="1" dirty="0">
                          <a:solidFill>
                            <a:schemeClr val="bg1"/>
                          </a:solidFill>
                          <a:effectLst/>
                          <a:latin typeface="Cambria" panose="02040503050406030204" pitchFamily="18" charset="0"/>
                        </a:rPr>
                        <a:t>n</a:t>
                      </a:r>
                      <a:r>
                        <a:rPr lang="en-AU" sz="1600" b="0" dirty="0">
                          <a:solidFill>
                            <a:schemeClr val="bg1"/>
                          </a:solidFill>
                          <a:effectLst/>
                          <a:latin typeface="Cambria" panose="02040503050406030204" pitchFamily="18" charset="0"/>
                        </a:rPr>
                        <a:t> = 489)</a:t>
                      </a:r>
                      <a:endParaRPr lang="en-AU" sz="1600" b="0" dirty="0">
                        <a:solidFill>
                          <a:schemeClr val="bg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solidFill>
                      <a:schemeClr val="bg1">
                        <a:lumMod val="65000"/>
                      </a:schemeClr>
                    </a:solidFill>
                  </a:tcPr>
                </a:tc>
                <a:tc gridSpan="4">
                  <a:txBody>
                    <a:bodyPr/>
                    <a:lstStyle/>
                    <a:p>
                      <a:pPr algn="ctr">
                        <a:lnSpc>
                          <a:spcPct val="150000"/>
                        </a:lnSpc>
                        <a:spcAft>
                          <a:spcPts val="0"/>
                        </a:spcAft>
                      </a:pPr>
                      <a:r>
                        <a:rPr lang="en-AU" sz="1800" dirty="0">
                          <a:solidFill>
                            <a:schemeClr val="tx1"/>
                          </a:solidFill>
                          <a:effectLst/>
                          <a:latin typeface="Cambria" panose="02040503050406030204" pitchFamily="18" charset="0"/>
                        </a:rPr>
                        <a:t> </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c hMerge="1">
                  <a:txBody>
                    <a:bodyPr/>
                    <a:lstStyle/>
                    <a:p>
                      <a:pPr algn="ctr">
                        <a:lnSpc>
                          <a:spcPct val="107000"/>
                        </a:lnSpc>
                      </a:pPr>
                      <a:endParaRPr lang="en-AU" sz="1600" dirty="0">
                        <a:solidFill>
                          <a:schemeClr val="tx1"/>
                        </a:solidFill>
                        <a:effectLst/>
                        <a:latin typeface="Cambria" panose="02040503050406030204" pitchFamily="18" charset="0"/>
                      </a:endParaRPr>
                    </a:p>
                  </a:txBody>
                  <a:tcPr marL="58021" marR="58021" marT="0" marB="0" anchor="ctr"/>
                </a:tc>
                <a:tc hMerge="1">
                  <a:txBody>
                    <a:bodyPr/>
                    <a:lstStyle/>
                    <a:p>
                      <a:pPr algn="ctr">
                        <a:lnSpc>
                          <a:spcPct val="107000"/>
                        </a:lnSpc>
                      </a:pPr>
                      <a:endParaRPr lang="en-AU" sz="1600" dirty="0">
                        <a:solidFill>
                          <a:schemeClr val="tx1"/>
                        </a:solidFill>
                        <a:effectLst/>
                        <a:latin typeface="Cambria" panose="02040503050406030204" pitchFamily="18" charset="0"/>
                      </a:endParaRPr>
                    </a:p>
                  </a:txBody>
                  <a:tcPr marL="58021" marR="58021" marT="0" marB="0" anchor="ctr"/>
                </a:tc>
                <a:tc hMerge="1">
                  <a:txBody>
                    <a:bodyPr/>
                    <a:lstStyle/>
                    <a:p>
                      <a:pPr algn="ctr">
                        <a:lnSpc>
                          <a:spcPct val="107000"/>
                        </a:lnSpc>
                      </a:pPr>
                      <a:endParaRPr lang="en-AU" sz="1600" dirty="0">
                        <a:solidFill>
                          <a:schemeClr val="tx1"/>
                        </a:solidFill>
                        <a:effectLst/>
                        <a:latin typeface="Cambria" panose="02040503050406030204" pitchFamily="18" charset="0"/>
                      </a:endParaRPr>
                    </a:p>
                  </a:txBody>
                  <a:tcPr marL="58021" marR="58021" marT="0" marB="0" anchor="ctr"/>
                </a:tc>
                <a:tc>
                  <a:txBody>
                    <a:bodyPr/>
                    <a:lstStyle/>
                    <a:p>
                      <a:pPr algn="ctr">
                        <a:lnSpc>
                          <a:spcPct val="150000"/>
                        </a:lnSpc>
                        <a:spcAft>
                          <a:spcPts val="0"/>
                        </a:spcAft>
                      </a:pPr>
                      <a:r>
                        <a:rPr lang="en-AU" sz="1800" dirty="0">
                          <a:solidFill>
                            <a:schemeClr val="tx1"/>
                          </a:solidFill>
                          <a:effectLst/>
                          <a:latin typeface="Cambria" panose="02040503050406030204" pitchFamily="18" charset="0"/>
                        </a:rPr>
                        <a:t>100</a:t>
                      </a:r>
                      <a:endParaRPr lang="en-AU" sz="1800"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endParaRPr>
                    </a:p>
                  </a:txBody>
                  <a:tcPr marL="58021" marR="58021" marT="0" marB="0" anchor="ctr"/>
                </a:tc>
              </a:tr>
            </a:tbl>
          </a:graphicData>
        </a:graphic>
      </p:graphicFrame>
      <p:sp>
        <p:nvSpPr>
          <p:cNvPr id="5" name="TextBox 4"/>
          <p:cNvSpPr txBox="1"/>
          <p:nvPr/>
        </p:nvSpPr>
        <p:spPr>
          <a:xfrm>
            <a:off x="614147" y="1196078"/>
            <a:ext cx="4863940" cy="1600438"/>
          </a:xfrm>
          <a:prstGeom prst="rect">
            <a:avLst/>
          </a:prstGeom>
          <a:solidFill>
            <a:schemeClr val="bg2"/>
          </a:solidFill>
        </p:spPr>
        <p:txBody>
          <a:bodyPr wrap="square" rtlCol="0">
            <a:spAutoFit/>
          </a:bodyPr>
          <a:lstStyle/>
          <a:p>
            <a:r>
              <a:rPr lang="en-AU" sz="2000" b="1" dirty="0" smtClean="0">
                <a:latin typeface="Cambria" panose="02040503050406030204" pitchFamily="18" charset="0"/>
              </a:rPr>
              <a:t>Measure of individual reasoning:  </a:t>
            </a:r>
          </a:p>
          <a:p>
            <a:r>
              <a:rPr lang="en-AU" b="1" dirty="0" smtClean="0">
                <a:solidFill>
                  <a:srgbClr val="0070C0"/>
                </a:solidFill>
                <a:latin typeface="Cambria" panose="02040503050406030204" pitchFamily="18" charset="0"/>
              </a:rPr>
              <a:t>‘</a:t>
            </a:r>
            <a:r>
              <a:rPr lang="en-AU" b="1" dirty="0">
                <a:solidFill>
                  <a:srgbClr val="0070C0"/>
                </a:solidFill>
                <a:latin typeface="Cambria" panose="02040503050406030204" pitchFamily="18" charset="0"/>
              </a:rPr>
              <a:t>What was the main reason for your verdict?’</a:t>
            </a:r>
          </a:p>
          <a:p>
            <a:r>
              <a:rPr lang="en-AU" sz="2000" dirty="0" smtClean="0">
                <a:latin typeface="Cambria" panose="02040503050406030204" pitchFamily="18" charset="0"/>
              </a:rPr>
              <a:t>Open-ended response, post-deliberation.</a:t>
            </a:r>
          </a:p>
          <a:p>
            <a:r>
              <a:rPr lang="en-AU" sz="2000" dirty="0" smtClean="0">
                <a:latin typeface="Cambria" panose="02040503050406030204" pitchFamily="18" charset="0"/>
              </a:rPr>
              <a:t>Coder </a:t>
            </a:r>
            <a:r>
              <a:rPr lang="en-AU" sz="2000" dirty="0">
                <a:latin typeface="Cambria" panose="02040503050406030204" pitchFamily="18" charset="0"/>
              </a:rPr>
              <a:t>blind to study </a:t>
            </a:r>
            <a:r>
              <a:rPr lang="en-AU" sz="2000" dirty="0" smtClean="0">
                <a:latin typeface="Cambria" panose="02040503050406030204" pitchFamily="18" charset="0"/>
              </a:rPr>
              <a:t>aims and conditions.</a:t>
            </a:r>
            <a:endParaRPr lang="en-AU" sz="2000" dirty="0">
              <a:latin typeface="Cambria" panose="02040503050406030204" pitchFamily="18" charset="0"/>
            </a:endParaRPr>
          </a:p>
          <a:p>
            <a:r>
              <a:rPr lang="en-AU" sz="2000" dirty="0" smtClean="0">
                <a:latin typeface="Cambria" panose="02040503050406030204" pitchFamily="18" charset="0"/>
              </a:rPr>
              <a:t>Assumed prejudice if ambiguous.</a:t>
            </a:r>
            <a:endParaRPr lang="en-AU" sz="2000" dirty="0">
              <a:latin typeface="Cambria" panose="02040503050406030204" pitchFamily="18" charset="0"/>
            </a:endParaRPr>
          </a:p>
        </p:txBody>
      </p:sp>
    </p:spTree>
    <p:extLst>
      <p:ext uri="{BB962C8B-B14F-4D97-AF65-F5344CB8AC3E}">
        <p14:creationId xmlns:p14="http://schemas.microsoft.com/office/powerpoint/2010/main" val="180503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338" y="171319"/>
            <a:ext cx="11615737" cy="1013299"/>
          </a:xfrm>
        </p:spPr>
        <p:txBody>
          <a:bodyPr>
            <a:noAutofit/>
          </a:bodyPr>
          <a:lstStyle/>
          <a:p>
            <a:r>
              <a:rPr lang="en-AU" sz="4000" b="1" dirty="0" smtClean="0">
                <a:solidFill>
                  <a:srgbClr val="C00000"/>
                </a:solidFill>
                <a:latin typeface="Cambria" panose="02040503050406030204" pitchFamily="18" charset="0"/>
              </a:rPr>
              <a:t>Reticence to convict for most serious counts</a:t>
            </a:r>
            <a:endParaRPr lang="en-AU" sz="4000" b="1" dirty="0">
              <a:solidFill>
                <a:srgbClr val="C00000"/>
              </a:solidFill>
              <a:latin typeface="Cambria" panose="02040503050406030204" pitchFamily="18" charset="0"/>
            </a:endParaRPr>
          </a:p>
        </p:txBody>
      </p:sp>
      <p:sp>
        <p:nvSpPr>
          <p:cNvPr id="3" name="Content Placeholder 2"/>
          <p:cNvSpPr>
            <a:spLocks noGrp="1"/>
          </p:cNvSpPr>
          <p:nvPr>
            <p:ph sz="half" idx="1"/>
          </p:nvPr>
        </p:nvSpPr>
        <p:spPr>
          <a:xfrm>
            <a:off x="5100638" y="1184618"/>
            <a:ext cx="6477482" cy="5462761"/>
          </a:xfrm>
        </p:spPr>
        <p:txBody>
          <a:bodyPr>
            <a:normAutofit fontScale="55000" lnSpcReduction="20000"/>
          </a:bodyPr>
          <a:lstStyle/>
          <a:p>
            <a:pPr marL="0" indent="0">
              <a:lnSpc>
                <a:spcPct val="120000"/>
              </a:lnSpc>
              <a:buNone/>
            </a:pPr>
            <a:r>
              <a:rPr lang="en-AU" sz="2900" dirty="0">
                <a:solidFill>
                  <a:srgbClr val="0070C0"/>
                </a:solidFill>
                <a:latin typeface="Cambria" panose="02040503050406030204" pitchFamily="18" charset="0"/>
              </a:rPr>
              <a:t>JUROR 6</a:t>
            </a:r>
            <a:r>
              <a:rPr lang="en-AU" sz="3600" dirty="0">
                <a:solidFill>
                  <a:srgbClr val="0070C0"/>
                </a:solidFill>
                <a:latin typeface="Cambria" panose="02040503050406030204" pitchFamily="18" charset="0"/>
              </a:rPr>
              <a:t>: </a:t>
            </a:r>
            <a:r>
              <a:rPr lang="en-AU" sz="4400" dirty="0">
                <a:latin typeface="Cambria" panose="02040503050406030204" pitchFamily="18" charset="0"/>
              </a:rPr>
              <a:t>You have also got to think </a:t>
            </a:r>
            <a:r>
              <a:rPr lang="en-AU" sz="4400" dirty="0" smtClean="0">
                <a:latin typeface="Cambria" panose="02040503050406030204" pitchFamily="18" charset="0"/>
              </a:rPr>
              <a:t>‘This </a:t>
            </a:r>
            <a:r>
              <a:rPr lang="en-AU" sz="4400" dirty="0">
                <a:latin typeface="Cambria" panose="02040503050406030204" pitchFamily="18" charset="0"/>
              </a:rPr>
              <a:t>is sexual intercourse</a:t>
            </a:r>
            <a:r>
              <a:rPr lang="en-AU" sz="4400" dirty="0" smtClean="0">
                <a:latin typeface="Cambria" panose="02040503050406030204" pitchFamily="18" charset="0"/>
              </a:rPr>
              <a:t>.” </a:t>
            </a:r>
            <a:r>
              <a:rPr lang="en-AU" sz="4400" dirty="0">
                <a:latin typeface="Cambria" panose="02040503050406030204" pitchFamily="18" charset="0"/>
              </a:rPr>
              <a:t>The previous three have just been acts of </a:t>
            </a:r>
            <a:r>
              <a:rPr lang="en-AU" sz="4400" dirty="0" smtClean="0">
                <a:latin typeface="Cambria" panose="02040503050406030204" pitchFamily="18" charset="0"/>
              </a:rPr>
              <a:t>indecency, </a:t>
            </a:r>
            <a:r>
              <a:rPr lang="en-AU" sz="4400" dirty="0">
                <a:latin typeface="Cambria" panose="02040503050406030204" pitchFamily="18" charset="0"/>
              </a:rPr>
              <a:t>and they are a big difference. ... </a:t>
            </a:r>
            <a:r>
              <a:rPr lang="en-AU" sz="4400" dirty="0" smtClean="0">
                <a:latin typeface="Cambria" panose="02040503050406030204" pitchFamily="18" charset="0"/>
              </a:rPr>
              <a:t>So, </a:t>
            </a:r>
            <a:r>
              <a:rPr lang="en-AU" sz="4400" dirty="0">
                <a:latin typeface="Cambria" panose="02040503050406030204" pitchFamily="18" charset="0"/>
              </a:rPr>
              <a:t>Timothy has also got two things against him; it doesn't mean that he's said the truth in both cases. </a:t>
            </a:r>
            <a:r>
              <a:rPr lang="en-AU" sz="4400" dirty="0" smtClean="0">
                <a:latin typeface="Cambria" panose="02040503050406030204" pitchFamily="18" charset="0"/>
              </a:rPr>
              <a:t> Again</a:t>
            </a:r>
            <a:r>
              <a:rPr lang="en-AU" sz="4400" dirty="0">
                <a:latin typeface="Cambria" panose="02040503050406030204" pitchFamily="18" charset="0"/>
              </a:rPr>
              <a:t>, I am thinking it is a big jump from indecency to sexual intercourse.</a:t>
            </a:r>
          </a:p>
          <a:p>
            <a:pPr marL="0" indent="0">
              <a:lnSpc>
                <a:spcPct val="120000"/>
              </a:lnSpc>
              <a:buNone/>
            </a:pPr>
            <a:r>
              <a:rPr lang="en-AU" sz="2900" dirty="0">
                <a:solidFill>
                  <a:srgbClr val="0070C0"/>
                </a:solidFill>
                <a:latin typeface="Cambria" panose="02040503050406030204" pitchFamily="18" charset="0"/>
              </a:rPr>
              <a:t>JUROR 5</a:t>
            </a:r>
            <a:r>
              <a:rPr lang="en-AU" sz="3400" dirty="0">
                <a:latin typeface="Cambria" panose="02040503050406030204" pitchFamily="18" charset="0"/>
              </a:rPr>
              <a:t>: </a:t>
            </a:r>
            <a:r>
              <a:rPr lang="en-AU" sz="4400" dirty="0">
                <a:latin typeface="Cambria" panose="02040503050406030204" pitchFamily="18" charset="0"/>
              </a:rPr>
              <a:t>Yep</a:t>
            </a:r>
            <a:r>
              <a:rPr lang="en-AU" sz="3400" dirty="0">
                <a:latin typeface="Cambria" panose="02040503050406030204" pitchFamily="18" charset="0"/>
              </a:rPr>
              <a:t>.</a:t>
            </a:r>
          </a:p>
          <a:p>
            <a:pPr marL="0" indent="0">
              <a:lnSpc>
                <a:spcPct val="120000"/>
              </a:lnSpc>
              <a:buNone/>
            </a:pPr>
            <a:r>
              <a:rPr lang="en-AU" sz="2900" dirty="0">
                <a:solidFill>
                  <a:srgbClr val="0070C0"/>
                </a:solidFill>
                <a:latin typeface="Cambria" panose="02040503050406030204" pitchFamily="18" charset="0"/>
              </a:rPr>
              <a:t>JUROR 6</a:t>
            </a:r>
            <a:r>
              <a:rPr lang="en-AU" sz="2900" dirty="0">
                <a:latin typeface="Cambria" panose="02040503050406030204" pitchFamily="18" charset="0"/>
              </a:rPr>
              <a:t>: </a:t>
            </a:r>
            <a:r>
              <a:rPr lang="en-AU" sz="2900" dirty="0" smtClean="0">
                <a:latin typeface="Cambria" panose="02040503050406030204" pitchFamily="18" charset="0"/>
              </a:rPr>
              <a:t> </a:t>
            </a:r>
            <a:r>
              <a:rPr lang="en-AU" sz="4400" dirty="0">
                <a:latin typeface="Cambria" panose="02040503050406030204" pitchFamily="18" charset="0"/>
              </a:rPr>
              <a:t>E</a:t>
            </a:r>
            <a:r>
              <a:rPr lang="en-AU" sz="4400" dirty="0" smtClean="0">
                <a:latin typeface="Cambria" panose="02040503050406030204" pitchFamily="18" charset="0"/>
              </a:rPr>
              <a:t>ven </a:t>
            </a:r>
            <a:r>
              <a:rPr lang="en-AU" sz="4400" dirty="0">
                <a:latin typeface="Cambria" panose="02040503050406030204" pitchFamily="18" charset="0"/>
              </a:rPr>
              <a:t>though we agree that Mr Booth is a predator with indecent assault, with the mother being in hospital and the child being that upset, I couldn't see Mr Booth going that extra step to sexual intercourse</a:t>
            </a:r>
            <a:r>
              <a:rPr lang="en-AU" sz="4400" dirty="0" smtClean="0">
                <a:latin typeface="Cambria" panose="02040503050406030204" pitchFamily="18" charset="0"/>
              </a:rPr>
              <a:t>‑‑</a:t>
            </a:r>
            <a:endParaRPr lang="en-AU" sz="4400" dirty="0">
              <a:latin typeface="Cambria" panose="02040503050406030204" pitchFamily="18" charset="0"/>
            </a:endParaRPr>
          </a:p>
          <a:p>
            <a:pPr marL="0" indent="0">
              <a:buNone/>
            </a:pPr>
            <a:r>
              <a:rPr lang="en-AU" sz="2900" dirty="0" smtClean="0">
                <a:solidFill>
                  <a:srgbClr val="0070C0"/>
                </a:solidFill>
                <a:latin typeface="Cambria" panose="02040503050406030204" pitchFamily="18" charset="0"/>
              </a:rPr>
              <a:t>                                   (Jury 60, joint trial, convicted 2, 3, 5, acquitted 1, 4, 6).</a:t>
            </a:r>
            <a:endParaRPr lang="en-AU" sz="2900" dirty="0">
              <a:solidFill>
                <a:srgbClr val="0070C0"/>
              </a:solidFill>
              <a:latin typeface="Cambria" panose="02040503050406030204" pitchFamily="18"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l="6680" t="7870" r="3244" b="926"/>
          <a:stretch/>
        </p:blipFill>
        <p:spPr bwMode="auto">
          <a:xfrm>
            <a:off x="559559" y="1184618"/>
            <a:ext cx="4169604" cy="2544420"/>
          </a:xfrm>
          <a:prstGeom prst="rect">
            <a:avLst/>
          </a:prstGeom>
          <a:noFill/>
          <a:ln>
            <a:noFill/>
          </a:ln>
        </p:spPr>
      </p:pic>
      <p:pic>
        <p:nvPicPr>
          <p:cNvPr id="6" name="Picture 5"/>
          <p:cNvPicPr/>
          <p:nvPr/>
        </p:nvPicPr>
        <p:blipFill rotWithShape="1">
          <a:blip r:embed="rId4">
            <a:extLst>
              <a:ext uri="{28A0092B-C50C-407E-A947-70E740481C1C}">
                <a14:useLocalDpi xmlns:a14="http://schemas.microsoft.com/office/drawing/2010/main" val="0"/>
              </a:ext>
            </a:extLst>
          </a:blip>
          <a:srcRect l="5374" t="5739" r="-150" b="1103"/>
          <a:stretch/>
        </p:blipFill>
        <p:spPr bwMode="auto">
          <a:xfrm>
            <a:off x="559559" y="3978321"/>
            <a:ext cx="4169604" cy="2365329"/>
          </a:xfrm>
          <a:prstGeom prst="rect">
            <a:avLst/>
          </a:prstGeom>
          <a:noFill/>
          <a:ln>
            <a:noFill/>
          </a:ln>
        </p:spPr>
      </p:pic>
    </p:spTree>
    <p:extLst>
      <p:ext uri="{BB962C8B-B14F-4D97-AF65-F5344CB8AC3E}">
        <p14:creationId xmlns:p14="http://schemas.microsoft.com/office/powerpoint/2010/main" val="2523998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81290"/>
          </a:xfrm>
        </p:spPr>
        <p:txBody>
          <a:bodyPr>
            <a:normAutofit fontScale="90000"/>
          </a:bodyPr>
          <a:lstStyle/>
          <a:p>
            <a:pPr algn="ctr"/>
            <a:r>
              <a:rPr lang="en-AU" b="1" dirty="0" smtClean="0">
                <a:solidFill>
                  <a:srgbClr val="C00000"/>
                </a:solidFill>
                <a:latin typeface="Cambria" panose="02040503050406030204" pitchFamily="18" charset="0"/>
              </a:rPr>
              <a:t>Jurors rated joint trials as more fair to the defendant than separate trials</a:t>
            </a:r>
            <a:endParaRPr lang="en-AU" b="1" dirty="0">
              <a:solidFill>
                <a:srgbClr val="C00000"/>
              </a:solidFill>
              <a:latin typeface="Cambria" panose="02040503050406030204" pitchFamily="18" charset="0"/>
            </a:endParaRPr>
          </a:p>
        </p:txBody>
      </p:sp>
      <p:sp>
        <p:nvSpPr>
          <p:cNvPr id="3" name="Content Placeholder 2"/>
          <p:cNvSpPr>
            <a:spLocks noGrp="1"/>
          </p:cNvSpPr>
          <p:nvPr>
            <p:ph sz="half" idx="1"/>
          </p:nvPr>
        </p:nvSpPr>
        <p:spPr>
          <a:xfrm>
            <a:off x="523568" y="3855563"/>
            <a:ext cx="5181600" cy="2811938"/>
          </a:xfrm>
        </p:spPr>
        <p:txBody>
          <a:bodyPr>
            <a:noAutofit/>
          </a:bodyPr>
          <a:lstStyle/>
          <a:p>
            <a:r>
              <a:rPr lang="en-AU" sz="1800" dirty="0" smtClean="0">
                <a:latin typeface="Cambria" panose="02040503050406030204" pitchFamily="18" charset="0"/>
              </a:rPr>
              <a:t>The separate trial was rated less fair to the defendant than the tendency evidence trial and joint trial.</a:t>
            </a:r>
          </a:p>
          <a:p>
            <a:r>
              <a:rPr lang="en-AU" sz="1800" dirty="0" smtClean="0">
                <a:latin typeface="Cambria" panose="02040503050406030204" pitchFamily="18" charset="0"/>
              </a:rPr>
              <a:t>The </a:t>
            </a:r>
            <a:r>
              <a:rPr lang="en-AU" sz="1800" dirty="0">
                <a:latin typeface="Cambria" panose="02040503050406030204" pitchFamily="18" charset="0"/>
              </a:rPr>
              <a:t>judge’s directions </a:t>
            </a:r>
            <a:r>
              <a:rPr lang="en-AU" sz="1800" dirty="0" smtClean="0">
                <a:latin typeface="Cambria" panose="02040503050406030204" pitchFamily="18" charset="0"/>
              </a:rPr>
              <a:t>in the separate trial were rated less fair than those in the joint trial.</a:t>
            </a:r>
          </a:p>
          <a:p>
            <a:r>
              <a:rPr lang="en-AU" sz="1800" dirty="0" smtClean="0">
                <a:latin typeface="Cambria" panose="02040503050406030204" pitchFamily="18" charset="0"/>
              </a:rPr>
              <a:t>Mock jurors had greater expectations </a:t>
            </a:r>
            <a:r>
              <a:rPr lang="en-AU" sz="1800" dirty="0">
                <a:latin typeface="Cambria" panose="02040503050406030204" pitchFamily="18" charset="0"/>
              </a:rPr>
              <a:t>to be informed of other charges </a:t>
            </a:r>
            <a:r>
              <a:rPr lang="en-AU" sz="1800" dirty="0" smtClean="0">
                <a:latin typeface="Cambria" panose="02040503050406030204" pitchFamily="18" charset="0"/>
              </a:rPr>
              <a:t>against the defendant in the separate (62%) than the joint trial (55%).</a:t>
            </a:r>
          </a:p>
          <a:p>
            <a:r>
              <a:rPr lang="en-AU" sz="1800" dirty="0" smtClean="0">
                <a:latin typeface="Cambria" panose="02040503050406030204" pitchFamily="18" charset="0"/>
              </a:rPr>
              <a:t>The threshold for ‘beyond reasonable doubt’ was more stringent in the joint than a separate trial.</a:t>
            </a:r>
          </a:p>
        </p:txBody>
      </p:sp>
      <p:graphicFrame>
        <p:nvGraphicFramePr>
          <p:cNvPr id="6" name="Chart 5"/>
          <p:cNvGraphicFramePr>
            <a:graphicFrameLocks/>
          </p:cNvGraphicFramePr>
          <p:nvPr>
            <p:extLst/>
          </p:nvPr>
        </p:nvGraphicFramePr>
        <p:xfrm>
          <a:off x="5705167" y="1825625"/>
          <a:ext cx="6369698" cy="47719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23454" y="1652104"/>
            <a:ext cx="5081713" cy="2123658"/>
          </a:xfrm>
          <a:prstGeom prst="rect">
            <a:avLst/>
          </a:prstGeom>
          <a:solidFill>
            <a:schemeClr val="bg2"/>
          </a:solidFill>
        </p:spPr>
        <p:txBody>
          <a:bodyPr wrap="square" rtlCol="0">
            <a:spAutoFit/>
          </a:bodyPr>
          <a:lstStyle/>
          <a:p>
            <a:r>
              <a:rPr lang="en-AU" b="1" dirty="0" smtClean="0">
                <a:latin typeface="Cambria" panose="02040503050406030204" pitchFamily="18" charset="0"/>
              </a:rPr>
              <a:t>Post-deliberation measures of fairness:</a:t>
            </a:r>
          </a:p>
          <a:p>
            <a:pPr marL="285750" indent="-285750">
              <a:buFont typeface="Arial" panose="020B0604020202020204" pitchFamily="34" charset="0"/>
              <a:buChar char="•"/>
            </a:pPr>
            <a:r>
              <a:rPr lang="en-AU" sz="1600" dirty="0" smtClean="0">
                <a:solidFill>
                  <a:srgbClr val="0070C0"/>
                </a:solidFill>
                <a:latin typeface="Cambria" panose="02040503050406030204" pitchFamily="18" charset="0"/>
              </a:rPr>
              <a:t>‘The trial was fair to the defendant’</a:t>
            </a:r>
          </a:p>
          <a:p>
            <a:pPr marL="285750" indent="-285750">
              <a:buFont typeface="Arial" panose="020B0604020202020204" pitchFamily="34" charset="0"/>
              <a:buChar char="•"/>
            </a:pPr>
            <a:r>
              <a:rPr lang="en-AU" sz="1600" dirty="0" smtClean="0">
                <a:solidFill>
                  <a:srgbClr val="0070C0"/>
                </a:solidFill>
                <a:latin typeface="Cambria" panose="02040503050406030204" pitchFamily="18" charset="0"/>
              </a:rPr>
              <a:t>‘The judge’s instructions were fair to the defendant’</a:t>
            </a:r>
            <a:r>
              <a:rPr lang="en-AU" sz="1600" dirty="0">
                <a:solidFill>
                  <a:srgbClr val="0070C0"/>
                </a:solidFill>
                <a:latin typeface="Cambria" panose="02040503050406030204" pitchFamily="18" charset="0"/>
              </a:rPr>
              <a:t> </a:t>
            </a:r>
            <a:r>
              <a:rPr lang="en-AU" sz="1400" dirty="0">
                <a:latin typeface="Cambria" panose="02040503050406030204" pitchFamily="18" charset="0"/>
              </a:rPr>
              <a:t>(1=strongly disagree, 7=strongly agree) </a:t>
            </a:r>
          </a:p>
          <a:p>
            <a:pPr marL="285750" indent="-285750">
              <a:buFont typeface="Arial" panose="020B0604020202020204" pitchFamily="34" charset="0"/>
              <a:buChar char="•"/>
            </a:pPr>
            <a:r>
              <a:rPr lang="en-AU" sz="1600" dirty="0" smtClean="0">
                <a:solidFill>
                  <a:srgbClr val="0070C0"/>
                </a:solidFill>
                <a:latin typeface="Cambria" panose="02040503050406030204" pitchFamily="18" charset="0"/>
              </a:rPr>
              <a:t>‘We would have been informed if other charges were made against the defendant’‘ </a:t>
            </a:r>
            <a:r>
              <a:rPr lang="en-AU" sz="1400" dirty="0" smtClean="0">
                <a:latin typeface="Cambria" panose="02040503050406030204" pitchFamily="18" charset="0"/>
              </a:rPr>
              <a:t>(Yes/No)</a:t>
            </a:r>
          </a:p>
          <a:p>
            <a:pPr marL="285750" indent="-285750">
              <a:buFont typeface="Arial" panose="020B0604020202020204" pitchFamily="34" charset="0"/>
              <a:buChar char="•"/>
            </a:pPr>
            <a:r>
              <a:rPr lang="en-AU" sz="1600" dirty="0" smtClean="0">
                <a:solidFill>
                  <a:srgbClr val="0070C0"/>
                </a:solidFill>
                <a:latin typeface="Cambria" panose="02040503050406030204" pitchFamily="18" charset="0"/>
              </a:rPr>
              <a:t>‘What </a:t>
            </a:r>
            <a:r>
              <a:rPr lang="en-AU" sz="1600" dirty="0">
                <a:solidFill>
                  <a:srgbClr val="0070C0"/>
                </a:solidFill>
                <a:latin typeface="Cambria" panose="02040503050406030204" pitchFamily="18" charset="0"/>
              </a:rPr>
              <a:t>number 0-100% represents "beyond reasonable doubt</a:t>
            </a:r>
            <a:r>
              <a:rPr lang="en-AU" sz="1600" dirty="0" smtClean="0">
                <a:solidFill>
                  <a:srgbClr val="0070C0"/>
                </a:solidFill>
                <a:latin typeface="Cambria" panose="02040503050406030204" pitchFamily="18" charset="0"/>
              </a:rPr>
              <a:t>’?’</a:t>
            </a:r>
            <a:endParaRPr lang="en-AU" sz="1600" dirty="0"/>
          </a:p>
        </p:txBody>
      </p:sp>
    </p:spTree>
    <p:extLst>
      <p:ext uri="{BB962C8B-B14F-4D97-AF65-F5344CB8AC3E}">
        <p14:creationId xmlns:p14="http://schemas.microsoft.com/office/powerpoint/2010/main" val="1602266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AU" b="1" dirty="0" smtClean="0">
                <a:solidFill>
                  <a:srgbClr val="C00000"/>
                </a:solidFill>
                <a:latin typeface="Cambria" panose="02040503050406030204" pitchFamily="18" charset="0"/>
              </a:rPr>
              <a:t>Discussion</a:t>
            </a:r>
            <a:endParaRPr lang="en-AU" b="1" dirty="0">
              <a:solidFill>
                <a:srgbClr val="C00000"/>
              </a:solidFill>
              <a:latin typeface="Cambria" panose="02040503050406030204" pitchFamily="18" charset="0"/>
            </a:endParaRPr>
          </a:p>
        </p:txBody>
      </p:sp>
      <p:sp>
        <p:nvSpPr>
          <p:cNvPr id="7" name="Subtitle 6"/>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425424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472"/>
            <a:ext cx="12192000" cy="6809055"/>
          </a:xfrm>
          <a:prstGeom prst="rect">
            <a:avLst/>
          </a:prstGeom>
        </p:spPr>
      </p:pic>
    </p:spTree>
    <p:extLst>
      <p:ext uri="{BB962C8B-B14F-4D97-AF65-F5344CB8AC3E}">
        <p14:creationId xmlns:p14="http://schemas.microsoft.com/office/powerpoint/2010/main" val="1871556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00297"/>
            <a:ext cx="10515600" cy="1586186"/>
          </a:xfrm>
        </p:spPr>
        <p:txBody>
          <a:bodyPr>
            <a:normAutofit/>
          </a:bodyPr>
          <a:lstStyle/>
          <a:p>
            <a:pPr algn="ctr"/>
            <a:r>
              <a:rPr lang="en-AU" sz="4000" b="1" dirty="0" smtClean="0">
                <a:solidFill>
                  <a:srgbClr val="C00000"/>
                </a:solidFill>
                <a:latin typeface="Cambria" panose="02040503050406030204" pitchFamily="18" charset="0"/>
              </a:rPr>
              <a:t>Conclusions </a:t>
            </a:r>
            <a:endParaRPr lang="en-AU" sz="4000" b="1" dirty="0">
              <a:solidFill>
                <a:srgbClr val="C00000"/>
              </a:solidFill>
              <a:latin typeface="Cambria" panose="02040503050406030204" pitchFamily="18" charset="0"/>
            </a:endParaRPr>
          </a:p>
        </p:txBody>
      </p:sp>
      <p:sp>
        <p:nvSpPr>
          <p:cNvPr id="5" name="Content Placeholder 4"/>
          <p:cNvSpPr>
            <a:spLocks noGrp="1"/>
          </p:cNvSpPr>
          <p:nvPr>
            <p:ph idx="1"/>
          </p:nvPr>
        </p:nvSpPr>
        <p:spPr>
          <a:xfrm>
            <a:off x="676275" y="1219200"/>
            <a:ext cx="10677525" cy="5638800"/>
          </a:xfrm>
        </p:spPr>
        <p:txBody>
          <a:bodyPr>
            <a:normAutofit fontScale="92500" lnSpcReduction="10000"/>
          </a:bodyPr>
          <a:lstStyle/>
          <a:p>
            <a:pPr algn="just"/>
            <a:r>
              <a:rPr lang="en-AU" dirty="0" smtClean="0">
                <a:latin typeface="Cambria" panose="02040503050406030204" pitchFamily="18" charset="0"/>
              </a:rPr>
              <a:t>Mock juries were </a:t>
            </a:r>
            <a:r>
              <a:rPr lang="en-AU" dirty="0" smtClean="0">
                <a:solidFill>
                  <a:srgbClr val="0070C0"/>
                </a:solidFill>
                <a:latin typeface="Cambria" panose="02040503050406030204" pitchFamily="18" charset="0"/>
              </a:rPr>
              <a:t>capable of distinguishing between counts</a:t>
            </a:r>
            <a:r>
              <a:rPr lang="en-AU" dirty="0" smtClean="0">
                <a:latin typeface="Cambria" panose="02040503050406030204" pitchFamily="18" charset="0"/>
              </a:rPr>
              <a:t>, and basing verdicts on the evidence that pertained to each count.  </a:t>
            </a:r>
          </a:p>
          <a:p>
            <a:pPr algn="just"/>
            <a:r>
              <a:rPr lang="en-AU" dirty="0" smtClean="0">
                <a:latin typeface="Cambria" panose="02040503050406030204" pitchFamily="18" charset="0"/>
              </a:rPr>
              <a:t>Jury reasoning </a:t>
            </a:r>
            <a:r>
              <a:rPr lang="en-AU" dirty="0" smtClean="0">
                <a:solidFill>
                  <a:schemeClr val="accent5">
                    <a:lumMod val="75000"/>
                  </a:schemeClr>
                </a:solidFill>
                <a:latin typeface="Cambria" panose="02040503050406030204" pitchFamily="18" charset="0"/>
              </a:rPr>
              <a:t>logic</a:t>
            </a:r>
            <a:r>
              <a:rPr lang="en-AU" dirty="0" smtClean="0">
                <a:solidFill>
                  <a:srgbClr val="0070C0"/>
                </a:solidFill>
                <a:latin typeface="Cambria" panose="02040503050406030204" pitchFamily="18" charset="0"/>
              </a:rPr>
              <a:t>ally related </a:t>
            </a:r>
            <a:r>
              <a:rPr lang="en-AU" dirty="0" smtClean="0">
                <a:latin typeface="Cambria" panose="02040503050406030204" pitchFamily="18" charset="0"/>
              </a:rPr>
              <a:t>to the probative value of the evidence.</a:t>
            </a:r>
          </a:p>
          <a:p>
            <a:pPr algn="just"/>
            <a:r>
              <a:rPr lang="en-AU" dirty="0">
                <a:latin typeface="Cambria" panose="02040503050406030204" pitchFamily="18" charset="0"/>
              </a:rPr>
              <a:t>While </a:t>
            </a:r>
            <a:r>
              <a:rPr lang="en-AU" dirty="0" smtClean="0">
                <a:latin typeface="Cambria" panose="02040503050406030204" pitchFamily="18" charset="0"/>
              </a:rPr>
              <a:t>some individual </a:t>
            </a:r>
            <a:r>
              <a:rPr lang="en-AU" dirty="0">
                <a:latin typeface="Cambria" panose="02040503050406030204" pitchFamily="18" charset="0"/>
              </a:rPr>
              <a:t>jurors made errors, by and large, </a:t>
            </a:r>
            <a:r>
              <a:rPr lang="en-AU" dirty="0">
                <a:solidFill>
                  <a:srgbClr val="0070C0"/>
                </a:solidFill>
                <a:latin typeface="Cambria" panose="02040503050406030204" pitchFamily="18" charset="0"/>
              </a:rPr>
              <a:t>juries did not</a:t>
            </a:r>
            <a:r>
              <a:rPr lang="en-AU" dirty="0" smtClean="0">
                <a:solidFill>
                  <a:srgbClr val="00B0F0"/>
                </a:solidFill>
                <a:latin typeface="Cambria" panose="02040503050406030204" pitchFamily="18" charset="0"/>
              </a:rPr>
              <a:t>.</a:t>
            </a:r>
            <a:endParaRPr lang="en-AU" dirty="0" smtClean="0">
              <a:latin typeface="Cambria" panose="02040503050406030204" pitchFamily="18" charset="0"/>
            </a:endParaRPr>
          </a:p>
          <a:p>
            <a:pPr algn="just"/>
            <a:r>
              <a:rPr lang="en-AU" dirty="0" smtClean="0">
                <a:latin typeface="Cambria" panose="02040503050406030204" pitchFamily="18" charset="0"/>
              </a:rPr>
              <a:t>A complainant’s </a:t>
            </a:r>
            <a:r>
              <a:rPr lang="en-AU" dirty="0" smtClean="0">
                <a:solidFill>
                  <a:srgbClr val="0070C0"/>
                </a:solidFill>
                <a:latin typeface="Cambria" panose="02040503050406030204" pitchFamily="18" charset="0"/>
              </a:rPr>
              <a:t>credibility</a:t>
            </a:r>
            <a:r>
              <a:rPr lang="en-AU" dirty="0" smtClean="0">
                <a:solidFill>
                  <a:srgbClr val="00B0F0"/>
                </a:solidFill>
                <a:latin typeface="Cambria" panose="02040503050406030204" pitchFamily="18" charset="0"/>
              </a:rPr>
              <a:t> </a:t>
            </a:r>
            <a:r>
              <a:rPr lang="en-AU" dirty="0" smtClean="0">
                <a:latin typeface="Cambria" panose="02040503050406030204" pitchFamily="18" charset="0"/>
              </a:rPr>
              <a:t>was enhanced when supported by evidence from an </a:t>
            </a:r>
            <a:r>
              <a:rPr lang="en-AU" dirty="0" smtClean="0">
                <a:solidFill>
                  <a:srgbClr val="0070C0"/>
                </a:solidFill>
                <a:latin typeface="Cambria" panose="02040503050406030204" pitchFamily="18" charset="0"/>
              </a:rPr>
              <a:t>independent source</a:t>
            </a:r>
            <a:r>
              <a:rPr lang="en-AU" dirty="0" smtClean="0">
                <a:latin typeface="Cambria" panose="02040503050406030204" pitchFamily="18" charset="0"/>
              </a:rPr>
              <a:t>, in both separate and joint trials.</a:t>
            </a:r>
          </a:p>
          <a:p>
            <a:pPr algn="just">
              <a:defRPr/>
            </a:pPr>
            <a:r>
              <a:rPr lang="en-AU" dirty="0" smtClean="0">
                <a:latin typeface="Cambria" panose="02040503050406030204" pitchFamily="18" charset="0"/>
              </a:rPr>
              <a:t>The </a:t>
            </a:r>
            <a:r>
              <a:rPr lang="en-AU" dirty="0">
                <a:solidFill>
                  <a:srgbClr val="0070C0"/>
                </a:solidFill>
                <a:latin typeface="Cambria" panose="02040503050406030204" pitchFamily="18" charset="0"/>
              </a:rPr>
              <a:t>key to jury verdicts </a:t>
            </a:r>
            <a:r>
              <a:rPr lang="en-AU" dirty="0">
                <a:latin typeface="Cambria" panose="02040503050406030204" pitchFamily="18" charset="0"/>
              </a:rPr>
              <a:t>was the </a:t>
            </a:r>
            <a:r>
              <a:rPr lang="en-AU" dirty="0" smtClean="0">
                <a:latin typeface="Cambria" panose="02040503050406030204" pitchFamily="18" charset="0"/>
              </a:rPr>
              <a:t>credibility </a:t>
            </a:r>
            <a:r>
              <a:rPr lang="en-AU" dirty="0">
                <a:latin typeface="Cambria" panose="02040503050406030204" pitchFamily="18" charset="0"/>
              </a:rPr>
              <a:t>of the </a:t>
            </a:r>
            <a:r>
              <a:rPr lang="en-AU" dirty="0" smtClean="0">
                <a:latin typeface="Cambria" panose="02040503050406030204" pitchFamily="18" charset="0"/>
              </a:rPr>
              <a:t>complainants.</a:t>
            </a:r>
          </a:p>
          <a:p>
            <a:pPr algn="just">
              <a:defRPr/>
            </a:pPr>
            <a:r>
              <a:rPr lang="en-AU" dirty="0" smtClean="0">
                <a:latin typeface="Cambria" panose="02040503050406030204" pitchFamily="18" charset="0"/>
              </a:rPr>
              <a:t>The same benefit to a complainant’s credibility was obtained by admitting tendency evidence whether in a separate and a joint trial</a:t>
            </a:r>
            <a:r>
              <a:rPr lang="en-AU" dirty="0">
                <a:latin typeface="Cambria" panose="02040503050406030204" pitchFamily="18" charset="0"/>
              </a:rPr>
              <a:t>. </a:t>
            </a:r>
            <a:endParaRPr lang="en-AU" dirty="0" smtClean="0">
              <a:latin typeface="Cambria" panose="02040503050406030204" pitchFamily="18" charset="0"/>
            </a:endParaRPr>
          </a:p>
          <a:p>
            <a:pPr algn="just">
              <a:defRPr/>
            </a:pPr>
            <a:r>
              <a:rPr lang="en-AU" dirty="0">
                <a:latin typeface="Cambria" panose="02040503050406030204" pitchFamily="18" charset="0"/>
              </a:rPr>
              <a:t>C</a:t>
            </a:r>
            <a:r>
              <a:rPr lang="en-AU" dirty="0" smtClean="0">
                <a:latin typeface="Cambria" panose="02040503050406030204" pitchFamily="18" charset="0"/>
              </a:rPr>
              <a:t>onviction rates in joint trials and tendency evidence trials exceeded those in basic separate trials and relationship evidence trials, but there </a:t>
            </a:r>
            <a:r>
              <a:rPr lang="en-AU" dirty="0">
                <a:latin typeface="Cambria" panose="02040503050406030204" pitchFamily="18" charset="0"/>
              </a:rPr>
              <a:t>was no evidence that </a:t>
            </a:r>
            <a:r>
              <a:rPr lang="en-AU" dirty="0" smtClean="0">
                <a:latin typeface="Cambria" panose="02040503050406030204" pitchFamily="18" charset="0"/>
              </a:rPr>
              <a:t>this increase was due to impermissible reasoning</a:t>
            </a:r>
            <a:r>
              <a:rPr lang="en-AU" dirty="0">
                <a:latin typeface="Cambria" panose="02040503050406030204" pitchFamily="18" charset="0"/>
              </a:rPr>
              <a:t>.</a:t>
            </a:r>
          </a:p>
          <a:p>
            <a:pPr algn="just">
              <a:defRPr/>
            </a:pPr>
            <a:r>
              <a:rPr lang="en-AU" dirty="0" smtClean="0">
                <a:latin typeface="Cambria" panose="02040503050406030204" pitchFamily="18" charset="0"/>
              </a:rPr>
              <a:t>Given </a:t>
            </a:r>
            <a:r>
              <a:rPr lang="en-AU" dirty="0">
                <a:latin typeface="Cambria" panose="02040503050406030204" pitchFamily="18" charset="0"/>
              </a:rPr>
              <a:t>that verdicts were not based on impermissible reasoning, there was </a:t>
            </a:r>
            <a:r>
              <a:rPr lang="en-AU" dirty="0">
                <a:solidFill>
                  <a:srgbClr val="0070C0"/>
                </a:solidFill>
                <a:latin typeface="Cambria" panose="02040503050406030204" pitchFamily="18" charset="0"/>
              </a:rPr>
              <a:t>no unfair prejudice </a:t>
            </a:r>
            <a:r>
              <a:rPr lang="en-AU" dirty="0">
                <a:latin typeface="Cambria" panose="02040503050406030204" pitchFamily="18" charset="0"/>
              </a:rPr>
              <a:t>to the defendant from the joinder of charges</a:t>
            </a:r>
            <a:r>
              <a:rPr lang="en-AU" dirty="0" smtClean="0">
                <a:latin typeface="Cambria" panose="02040503050406030204" pitchFamily="18" charset="0"/>
              </a:rPr>
              <a:t>.</a:t>
            </a:r>
          </a:p>
        </p:txBody>
      </p:sp>
    </p:spTree>
    <p:extLst>
      <p:ext uri="{BB962C8B-B14F-4D97-AF65-F5344CB8AC3E}">
        <p14:creationId xmlns:p14="http://schemas.microsoft.com/office/powerpoint/2010/main" val="409607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73740"/>
          </a:xfrm>
        </p:spPr>
        <p:txBody>
          <a:bodyPr>
            <a:normAutofit/>
          </a:bodyPr>
          <a:lstStyle/>
          <a:p>
            <a:r>
              <a:rPr lang="en-AU" b="1" dirty="0" smtClean="0">
                <a:solidFill>
                  <a:srgbClr val="C00000"/>
                </a:solidFill>
                <a:latin typeface="Cambria" panose="02040503050406030204" pitchFamily="18" charset="0"/>
              </a:rPr>
              <a:t>Perceptions of jury competence</a:t>
            </a:r>
            <a:endParaRPr lang="en-AU" b="1" dirty="0">
              <a:solidFill>
                <a:srgbClr val="C00000"/>
              </a:solidFill>
              <a:latin typeface="Cambria" panose="02040503050406030204" pitchFamily="18" charset="0"/>
            </a:endParaRPr>
          </a:p>
        </p:txBody>
      </p:sp>
      <p:sp>
        <p:nvSpPr>
          <p:cNvPr id="3" name="Content Placeholder 2"/>
          <p:cNvSpPr>
            <a:spLocks noGrp="1"/>
          </p:cNvSpPr>
          <p:nvPr>
            <p:ph idx="1"/>
          </p:nvPr>
        </p:nvSpPr>
        <p:spPr>
          <a:xfrm>
            <a:off x="838200" y="1356852"/>
            <a:ext cx="10515600" cy="5501148"/>
          </a:xfrm>
        </p:spPr>
        <p:txBody>
          <a:bodyPr>
            <a:normAutofit fontScale="92500" lnSpcReduction="10000"/>
          </a:bodyPr>
          <a:lstStyle/>
          <a:p>
            <a:r>
              <a:rPr lang="en-AU" sz="3000" dirty="0">
                <a:latin typeface="Cambria" panose="02040503050406030204" pitchFamily="18" charset="0"/>
              </a:rPr>
              <a:t>J</a:t>
            </a:r>
            <a:r>
              <a:rPr lang="en-AU" sz="3000" dirty="0" smtClean="0">
                <a:latin typeface="Cambria" panose="02040503050406030204" pitchFamily="18" charset="0"/>
              </a:rPr>
              <a:t>uries </a:t>
            </a:r>
            <a:r>
              <a:rPr lang="en-AU" sz="3000" dirty="0">
                <a:latin typeface="Cambria" panose="02040503050406030204" pitchFamily="18" charset="0"/>
              </a:rPr>
              <a:t>are </a:t>
            </a:r>
            <a:r>
              <a:rPr lang="en-AU" sz="3000" dirty="0" smtClean="0">
                <a:latin typeface="Cambria" panose="02040503050406030204" pitchFamily="18" charset="0"/>
              </a:rPr>
              <a:t>perceived as arbitrary</a:t>
            </a:r>
            <a:r>
              <a:rPr lang="en-AU" sz="3000" dirty="0">
                <a:latin typeface="Cambria" panose="02040503050406030204" pitchFamily="18" charset="0"/>
              </a:rPr>
              <a:t>, unreliable, </a:t>
            </a:r>
            <a:r>
              <a:rPr lang="en-AU" sz="3000" dirty="0" smtClean="0">
                <a:latin typeface="Cambria" panose="02040503050406030204" pitchFamily="18" charset="0"/>
              </a:rPr>
              <a:t>easily </a:t>
            </a:r>
            <a:r>
              <a:rPr lang="en-AU" sz="3000" dirty="0">
                <a:latin typeface="Cambria" panose="02040503050406030204" pitchFamily="18" charset="0"/>
              </a:rPr>
              <a:t>swayed by passion and </a:t>
            </a:r>
            <a:r>
              <a:rPr lang="en-AU" sz="3000" dirty="0" smtClean="0">
                <a:latin typeface="Cambria" panose="02040503050406030204" pitchFamily="18" charset="0"/>
              </a:rPr>
              <a:t>prejudice, studies of unconscious </a:t>
            </a:r>
            <a:r>
              <a:rPr lang="en-AU" sz="3000" dirty="0" smtClean="0">
                <a:latin typeface="Cambria" panose="02040503050406030204" pitchFamily="18" charset="0"/>
              </a:rPr>
              <a:t>biases.</a:t>
            </a:r>
          </a:p>
          <a:p>
            <a:pPr lvl="1"/>
            <a:r>
              <a:rPr lang="en-AU" sz="3000" dirty="0">
                <a:solidFill>
                  <a:schemeClr val="accent5"/>
                </a:solidFill>
                <a:latin typeface="Cambria" panose="02040503050406030204" pitchFamily="18" charset="0"/>
              </a:rPr>
              <a:t>Individual juror biases and jury group </a:t>
            </a:r>
            <a:r>
              <a:rPr lang="en-AU" sz="3000" dirty="0" smtClean="0">
                <a:solidFill>
                  <a:schemeClr val="accent5"/>
                </a:solidFill>
                <a:latin typeface="Cambria" panose="02040503050406030204" pitchFamily="18" charset="0"/>
              </a:rPr>
              <a:t>influences</a:t>
            </a:r>
            <a:endParaRPr lang="en-AU" sz="3000" dirty="0" smtClean="0">
              <a:latin typeface="Cambria" panose="02040503050406030204" pitchFamily="18" charset="0"/>
            </a:endParaRPr>
          </a:p>
          <a:p>
            <a:r>
              <a:rPr lang="en-AU" sz="3000" dirty="0" smtClean="0">
                <a:latin typeface="Cambria" panose="02040503050406030204" pitchFamily="18" charset="0"/>
              </a:rPr>
              <a:t>Psychology underpinning rules of evidence: based on these notions, e.g., inadmissible evidence, unfairly prejudicial </a:t>
            </a:r>
            <a:r>
              <a:rPr lang="en-AU" sz="3000" dirty="0" smtClean="0">
                <a:latin typeface="Cambria" panose="02040503050406030204" pitchFamily="18" charset="0"/>
              </a:rPr>
              <a:t>evidence.</a:t>
            </a:r>
            <a:endParaRPr lang="en-AU" sz="3000" dirty="0" smtClean="0">
              <a:latin typeface="Cambria" panose="02040503050406030204" pitchFamily="18" charset="0"/>
            </a:endParaRPr>
          </a:p>
          <a:p>
            <a:pPr lvl="1"/>
            <a:r>
              <a:rPr lang="en-AU" sz="3000" dirty="0" smtClean="0">
                <a:solidFill>
                  <a:schemeClr val="accent5"/>
                </a:solidFill>
                <a:latin typeface="Cambria" panose="02040503050406030204" pitchFamily="18" charset="0"/>
              </a:rPr>
              <a:t>Exclude relevant, probative evidence if confusing, undue weight </a:t>
            </a:r>
            <a:endParaRPr lang="en-AU" sz="3000" dirty="0" smtClean="0">
              <a:solidFill>
                <a:schemeClr val="accent5"/>
              </a:solidFill>
              <a:latin typeface="Cambria" panose="02040503050406030204" pitchFamily="18" charset="0"/>
            </a:endParaRPr>
          </a:p>
          <a:p>
            <a:r>
              <a:rPr lang="en-AU" sz="3000" dirty="0" smtClean="0">
                <a:latin typeface="Cambria" panose="02040503050406030204" pitchFamily="18" charset="0"/>
              </a:rPr>
              <a:t>Difficult </a:t>
            </a:r>
            <a:r>
              <a:rPr lang="en-AU" sz="3000" dirty="0">
                <a:latin typeface="Cambria" panose="02040503050406030204" pitchFamily="18" charset="0"/>
              </a:rPr>
              <a:t>to </a:t>
            </a:r>
            <a:r>
              <a:rPr lang="en-AU" sz="3000" dirty="0" smtClean="0">
                <a:latin typeface="Cambria" panose="02040503050406030204" pitchFamily="18" charset="0"/>
              </a:rPr>
              <a:t>assess </a:t>
            </a:r>
            <a:r>
              <a:rPr lang="en-AU" sz="3000" dirty="0" smtClean="0">
                <a:latin typeface="Cambria" panose="02040503050406030204" pitchFamily="18" charset="0"/>
              </a:rPr>
              <a:t>jury competence as </a:t>
            </a:r>
            <a:r>
              <a:rPr lang="en-AU" sz="3000" dirty="0">
                <a:latin typeface="Cambria" panose="02040503050406030204" pitchFamily="18" charset="0"/>
              </a:rPr>
              <a:t>deliberations are secret</a:t>
            </a:r>
            <a:r>
              <a:rPr lang="en-AU" sz="3000" dirty="0" smtClean="0">
                <a:latin typeface="Cambria" panose="02040503050406030204" pitchFamily="18" charset="0"/>
              </a:rPr>
              <a:t>.</a:t>
            </a:r>
          </a:p>
          <a:p>
            <a:r>
              <a:rPr lang="en-AU" sz="3000" dirty="0" smtClean="0">
                <a:latin typeface="Cambria" panose="02040503050406030204" pitchFamily="18" charset="0"/>
              </a:rPr>
              <a:t>Contrary insights from jury simulation research on </a:t>
            </a:r>
            <a:r>
              <a:rPr lang="en-AU" sz="3000" dirty="0" smtClean="0">
                <a:latin typeface="Cambria" panose="02040503050406030204" pitchFamily="18" charset="0"/>
              </a:rPr>
              <a:t>deliberations.</a:t>
            </a:r>
            <a:endParaRPr lang="en-AU" sz="3000" dirty="0" smtClean="0">
              <a:latin typeface="Cambria" panose="02040503050406030204" pitchFamily="18" charset="0"/>
            </a:endParaRPr>
          </a:p>
          <a:p>
            <a:pPr lvl="1"/>
            <a:r>
              <a:rPr lang="en-AU" sz="3000" dirty="0" smtClean="0">
                <a:solidFill>
                  <a:schemeClr val="accent5"/>
                </a:solidFill>
                <a:latin typeface="Cambria" panose="02040503050406030204" pitchFamily="18" charset="0"/>
              </a:rPr>
              <a:t>Gruesome evidence, filicide</a:t>
            </a:r>
            <a:r>
              <a:rPr lang="en-AU" sz="3000" dirty="0">
                <a:solidFill>
                  <a:schemeClr val="accent5"/>
                </a:solidFill>
                <a:latin typeface="Cambria" panose="02040503050406030204" pitchFamily="18" charset="0"/>
              </a:rPr>
              <a:t>, terrorism, </a:t>
            </a:r>
            <a:r>
              <a:rPr lang="en-AU" sz="3000" dirty="0" smtClean="0">
                <a:solidFill>
                  <a:schemeClr val="accent5"/>
                </a:solidFill>
                <a:latin typeface="Cambria" panose="02040503050406030204" pitchFamily="18" charset="0"/>
              </a:rPr>
              <a:t>child </a:t>
            </a:r>
            <a:r>
              <a:rPr lang="en-AU" sz="3000" dirty="0">
                <a:solidFill>
                  <a:schemeClr val="accent5"/>
                </a:solidFill>
                <a:latin typeface="Cambria" panose="02040503050406030204" pitchFamily="18" charset="0"/>
              </a:rPr>
              <a:t>sexual </a:t>
            </a:r>
            <a:r>
              <a:rPr lang="en-AU" sz="3000" dirty="0" smtClean="0">
                <a:solidFill>
                  <a:schemeClr val="accent5"/>
                </a:solidFill>
                <a:latin typeface="Cambria" panose="02040503050406030204" pitchFamily="18" charset="0"/>
              </a:rPr>
              <a:t>abuse</a:t>
            </a:r>
          </a:p>
          <a:p>
            <a:r>
              <a:rPr lang="en-AU" sz="3000" dirty="0" smtClean="0">
                <a:latin typeface="Cambria" panose="02040503050406030204" pitchFamily="18" charset="0"/>
              </a:rPr>
              <a:t>Inappropriate </a:t>
            </a:r>
            <a:r>
              <a:rPr lang="en-AU" sz="3000" dirty="0">
                <a:latin typeface="Cambria" panose="02040503050406030204" pitchFamily="18" charset="0"/>
              </a:rPr>
              <a:t>reasoning process inflamed by emotional responses to negative information about a particular </a:t>
            </a:r>
            <a:r>
              <a:rPr lang="en-AU" sz="3000" dirty="0" smtClean="0">
                <a:latin typeface="Cambria" panose="02040503050406030204" pitchFamily="18" charset="0"/>
              </a:rPr>
              <a:t>defendant: </a:t>
            </a:r>
          </a:p>
          <a:p>
            <a:pPr marL="0" indent="0">
              <a:buNone/>
            </a:pPr>
            <a:r>
              <a:rPr lang="en-AU" dirty="0">
                <a:latin typeface="Cambria" panose="02040503050406030204" pitchFamily="18" charset="0"/>
              </a:rPr>
              <a:t>	</a:t>
            </a:r>
            <a:r>
              <a:rPr lang="en-AU" b="1" dirty="0" smtClean="0">
                <a:solidFill>
                  <a:schemeClr val="accent5"/>
                </a:solidFill>
                <a:latin typeface="Cambria" panose="02040503050406030204" pitchFamily="18" charset="0"/>
              </a:rPr>
              <a:t>“</a:t>
            </a:r>
            <a:r>
              <a:rPr lang="en-AU" b="1" dirty="0">
                <a:solidFill>
                  <a:schemeClr val="accent5"/>
                </a:solidFill>
                <a:latin typeface="Cambria" panose="02040503050406030204" pitchFamily="18" charset="0"/>
              </a:rPr>
              <a:t>This guy is terrible; he should </a:t>
            </a:r>
            <a:r>
              <a:rPr lang="en-AU" b="1" dirty="0" smtClean="0">
                <a:solidFill>
                  <a:schemeClr val="accent5"/>
                </a:solidFill>
                <a:latin typeface="Cambria" panose="02040503050406030204" pitchFamily="18" charset="0"/>
              </a:rPr>
              <a:t>pay</a:t>
            </a:r>
            <a:r>
              <a:rPr lang="en-AU" sz="2000" b="1" dirty="0" smtClean="0">
                <a:solidFill>
                  <a:schemeClr val="accent5"/>
                </a:solidFill>
                <a:latin typeface="Cambria" panose="02040503050406030204" pitchFamily="18" charset="0"/>
              </a:rPr>
              <a:t>” </a:t>
            </a:r>
            <a:r>
              <a:rPr lang="en-AU" sz="2000" dirty="0" smtClean="0">
                <a:latin typeface="Cambria" panose="02040503050406030204" pitchFamily="18" charset="0"/>
              </a:rPr>
              <a:t>(Saks &amp; Spellman, 2016).</a:t>
            </a:r>
          </a:p>
          <a:p>
            <a:r>
              <a:rPr lang="en-AU" sz="3000" dirty="0" smtClean="0">
                <a:latin typeface="Cambria" panose="02040503050406030204" pitchFamily="18" charset="0"/>
              </a:rPr>
              <a:t>Balancing test:  avoid </a:t>
            </a:r>
            <a:r>
              <a:rPr lang="en-AU" sz="3000" dirty="0">
                <a:latin typeface="Cambria" panose="02040503050406030204" pitchFamily="18" charset="0"/>
              </a:rPr>
              <a:t>joint trials due to risk of unfair </a:t>
            </a:r>
            <a:r>
              <a:rPr lang="en-AU" sz="3000" dirty="0" smtClean="0">
                <a:latin typeface="Cambria" panose="02040503050406030204" pitchFamily="18" charset="0"/>
              </a:rPr>
              <a:t>prejudice</a:t>
            </a:r>
            <a:r>
              <a:rPr lang="en-AU" sz="3000" dirty="0">
                <a:latin typeface="Cambria" panose="02040503050406030204" pitchFamily="18" charset="0"/>
              </a:rPr>
              <a:t>?</a:t>
            </a:r>
            <a:endParaRPr lang="en-AU" sz="2000" dirty="0" smtClean="0">
              <a:solidFill>
                <a:schemeClr val="accent5"/>
              </a:solidFill>
              <a:latin typeface="Cambria" panose="02040503050406030204" pitchFamily="18" charset="0"/>
            </a:endParaRPr>
          </a:p>
          <a:p>
            <a:endParaRPr lang="en-AU" dirty="0"/>
          </a:p>
        </p:txBody>
      </p:sp>
    </p:spTree>
    <p:extLst>
      <p:ext uri="{BB962C8B-B14F-4D97-AF65-F5344CB8AC3E}">
        <p14:creationId xmlns:p14="http://schemas.microsoft.com/office/powerpoint/2010/main" val="28911942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8757329"/>
              </p:ext>
            </p:extLst>
          </p:nvPr>
        </p:nvGraphicFramePr>
        <p:xfrm>
          <a:off x="777923" y="1184371"/>
          <a:ext cx="10795376" cy="4711330"/>
        </p:xfrm>
        <a:graphic>
          <a:graphicData uri="http://schemas.openxmlformats.org/drawingml/2006/table">
            <a:tbl>
              <a:tblPr firstRow="1" bandRow="1">
                <a:tableStyleId>{5C22544A-7EE6-4342-B048-85BDC9FD1C3A}</a:tableStyleId>
              </a:tblPr>
              <a:tblGrid>
                <a:gridCol w="2698844"/>
                <a:gridCol w="2698844"/>
                <a:gridCol w="2698844"/>
                <a:gridCol w="2698844"/>
              </a:tblGrid>
              <a:tr h="369516">
                <a:tc gridSpan="2">
                  <a:txBody>
                    <a:bodyPr/>
                    <a:lstStyle/>
                    <a:p>
                      <a:pPr algn="ctr"/>
                      <a:r>
                        <a:rPr lang="en-AU" dirty="0" smtClean="0">
                          <a:solidFill>
                            <a:schemeClr val="tx1"/>
                          </a:solidFill>
                          <a:latin typeface="Cambria" panose="02040503050406030204" pitchFamily="18" charset="0"/>
                        </a:rPr>
                        <a:t>Research</a:t>
                      </a:r>
                      <a:r>
                        <a:rPr lang="en-AU" baseline="0" dirty="0" smtClean="0">
                          <a:solidFill>
                            <a:schemeClr val="tx1"/>
                          </a:solidFill>
                          <a:latin typeface="Cambria" panose="02040503050406030204" pitchFamily="18" charset="0"/>
                        </a:rPr>
                        <a:t> Assistance </a:t>
                      </a:r>
                      <a:endParaRPr lang="en-AU" dirty="0">
                        <a:solidFill>
                          <a:schemeClr val="tx1"/>
                        </a:solidFill>
                        <a:latin typeface="Cambria" panose="02040503050406030204" pitchFamily="18" charset="0"/>
                      </a:endParaRPr>
                    </a:p>
                  </a:txBody>
                  <a:tcPr anchor="ctr">
                    <a:solidFill>
                      <a:schemeClr val="bg1"/>
                    </a:solidFill>
                  </a:tcPr>
                </a:tc>
                <a:tc hMerge="1">
                  <a:txBody>
                    <a:bodyPr/>
                    <a:lstStyle/>
                    <a:p>
                      <a:endParaRPr lang="en-AU" dirty="0"/>
                    </a:p>
                  </a:txBody>
                  <a:tcPr/>
                </a:tc>
                <a:tc>
                  <a:txBody>
                    <a:bodyPr/>
                    <a:lstStyle/>
                    <a:p>
                      <a:r>
                        <a:rPr lang="en-AU" dirty="0" smtClean="0">
                          <a:solidFill>
                            <a:schemeClr val="tx1"/>
                          </a:solidFill>
                          <a:latin typeface="Cambria" panose="02040503050406030204" pitchFamily="18" charset="0"/>
                        </a:rPr>
                        <a:t>Actors</a:t>
                      </a:r>
                      <a:r>
                        <a:rPr lang="en-AU" baseline="0" dirty="0" smtClean="0">
                          <a:solidFill>
                            <a:schemeClr val="tx1"/>
                          </a:solidFill>
                          <a:latin typeface="Cambria" panose="02040503050406030204" pitchFamily="18" charset="0"/>
                        </a:rPr>
                        <a:t> </a:t>
                      </a:r>
                      <a:endParaRPr lang="en-AU" dirty="0">
                        <a:solidFill>
                          <a:schemeClr val="tx1"/>
                        </a:solidFill>
                        <a:latin typeface="Cambria" panose="02040503050406030204" pitchFamily="18" charset="0"/>
                      </a:endParaRPr>
                    </a:p>
                  </a:txBody>
                  <a:tcPr>
                    <a:solidFill>
                      <a:schemeClr val="bg1"/>
                    </a:solidFill>
                  </a:tcPr>
                </a:tc>
                <a:tc>
                  <a:txBody>
                    <a:bodyPr/>
                    <a:lstStyle/>
                    <a:p>
                      <a:r>
                        <a:rPr lang="en-AU" b="1" dirty="0" smtClean="0">
                          <a:solidFill>
                            <a:schemeClr val="tx1"/>
                          </a:solidFill>
                          <a:latin typeface="Cambria" panose="02040503050406030204" pitchFamily="18" charset="0"/>
                        </a:rPr>
                        <a:t>Expert</a:t>
                      </a:r>
                      <a:r>
                        <a:rPr lang="en-AU" b="1" baseline="0" dirty="0" smtClean="0">
                          <a:solidFill>
                            <a:schemeClr val="tx1"/>
                          </a:solidFill>
                          <a:latin typeface="Cambria" panose="02040503050406030204" pitchFamily="18" charset="0"/>
                        </a:rPr>
                        <a:t> Advice </a:t>
                      </a:r>
                      <a:endParaRPr lang="en-AU" b="1" dirty="0">
                        <a:solidFill>
                          <a:schemeClr val="tx1"/>
                        </a:solidFill>
                        <a:latin typeface="Cambria" panose="02040503050406030204" pitchFamily="18" charset="0"/>
                      </a:endParaRPr>
                    </a:p>
                  </a:txBody>
                  <a:tcPr>
                    <a:solidFill>
                      <a:schemeClr val="bg1"/>
                    </a:solidFill>
                  </a:tcPr>
                </a:tc>
              </a:tr>
              <a:tr h="369516">
                <a:tc>
                  <a:txBody>
                    <a:bodyPr/>
                    <a:lstStyle/>
                    <a:p>
                      <a:r>
                        <a:rPr lang="en-AU" dirty="0" smtClean="0">
                          <a:latin typeface="Cambria" panose="02040503050406030204" pitchFamily="18" charset="0"/>
                        </a:rPr>
                        <a:t>Rowena Dench</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Marco Olea </a:t>
                      </a:r>
                    </a:p>
                  </a:txBody>
                  <a:tcPr>
                    <a:solidFill>
                      <a:schemeClr val="bg1"/>
                    </a:solidFill>
                  </a:tcPr>
                </a:tc>
                <a:tc>
                  <a:txBody>
                    <a:bodyPr/>
                    <a:lstStyle/>
                    <a:p>
                      <a:r>
                        <a:rPr lang="en-AU" dirty="0" smtClean="0">
                          <a:latin typeface="Cambria" panose="02040503050406030204" pitchFamily="18" charset="0"/>
                        </a:rPr>
                        <a:t>Nicole Abbey</a:t>
                      </a:r>
                      <a:endParaRPr lang="en-AU" dirty="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Nigel </a:t>
                      </a:r>
                      <a:r>
                        <a:rPr lang="en-AU" dirty="0" err="1" smtClean="0">
                          <a:latin typeface="Cambria" panose="02040503050406030204" pitchFamily="18" charset="0"/>
                        </a:rPr>
                        <a:t>Balmer</a:t>
                      </a:r>
                      <a:r>
                        <a:rPr lang="en-AU"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r>
              <a:tr h="369516">
                <a:tc>
                  <a:txBody>
                    <a:bodyPr/>
                    <a:lstStyle/>
                    <a:p>
                      <a:r>
                        <a:rPr lang="en-AU" dirty="0" smtClean="0">
                          <a:latin typeface="Cambria" panose="02040503050406030204" pitchFamily="18" charset="0"/>
                        </a:rPr>
                        <a:t>Rhiannon</a:t>
                      </a:r>
                      <a:r>
                        <a:rPr lang="en-AU" baseline="0" dirty="0" smtClean="0">
                          <a:latin typeface="Cambria" panose="02040503050406030204" pitchFamily="18" charset="0"/>
                        </a:rPr>
                        <a:t> Fogliati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Rohan </a:t>
                      </a:r>
                      <a:r>
                        <a:rPr lang="en-AU" dirty="0" err="1" smtClean="0">
                          <a:latin typeface="Cambria" panose="02040503050406030204" pitchFamily="18" charset="0"/>
                        </a:rPr>
                        <a:t>Lulham</a:t>
                      </a:r>
                      <a:r>
                        <a:rPr lang="en-AU" baseline="0" dirty="0" smtClean="0">
                          <a:latin typeface="Cambria" panose="02040503050406030204" pitchFamily="18" charset="0"/>
                        </a:rPr>
                        <a:t> </a:t>
                      </a:r>
                      <a:endParaRPr lang="en-AU" dirty="0" smtClean="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Bernadette Cranage</a:t>
                      </a:r>
                      <a:endParaRPr lang="en-AU" dirty="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Eunro Lee </a:t>
                      </a:r>
                      <a:endParaRPr lang="en-AU" dirty="0">
                        <a:latin typeface="Cambria" panose="02040503050406030204" pitchFamily="18" charset="0"/>
                      </a:endParaRPr>
                    </a:p>
                  </a:txBody>
                  <a:tcPr>
                    <a:solidFill>
                      <a:schemeClr val="bg1"/>
                    </a:solidFill>
                  </a:tcPr>
                </a:tc>
              </a:tr>
              <a:tr h="369516">
                <a:tc>
                  <a:txBody>
                    <a:bodyPr/>
                    <a:lstStyle/>
                    <a:p>
                      <a:r>
                        <a:rPr lang="en-AU" dirty="0" smtClean="0">
                          <a:latin typeface="Cambria" panose="02040503050406030204" pitchFamily="18" charset="0"/>
                        </a:rPr>
                        <a:t>Megan</a:t>
                      </a:r>
                      <a:r>
                        <a:rPr lang="en-AU" baseline="0" dirty="0" smtClean="0">
                          <a:latin typeface="Cambria" panose="02040503050406030204" pitchFamily="18" charset="0"/>
                        </a:rPr>
                        <a:t> Fraser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Ida Nguyen </a:t>
                      </a:r>
                    </a:p>
                  </a:txBody>
                  <a:tcPr>
                    <a:solidFill>
                      <a:schemeClr val="bg1"/>
                    </a:solidFill>
                  </a:tcPr>
                </a:tc>
                <a:tc>
                  <a:txBody>
                    <a:bodyPr/>
                    <a:lstStyle/>
                    <a:p>
                      <a:r>
                        <a:rPr lang="en-AU" dirty="0" smtClean="0">
                          <a:latin typeface="Cambria" panose="02040503050406030204" pitchFamily="18" charset="0"/>
                        </a:rPr>
                        <a:t>Stephen </a:t>
                      </a:r>
                      <a:r>
                        <a:rPr lang="en-AU" dirty="0" err="1" smtClean="0">
                          <a:latin typeface="Cambria" panose="02040503050406030204" pitchFamily="18" charset="0"/>
                        </a:rPr>
                        <a:t>Geronimos</a:t>
                      </a:r>
                      <a:r>
                        <a:rPr lang="en-AU" baseline="0"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William E Foote </a:t>
                      </a:r>
                      <a:endParaRPr lang="en-AU" dirty="0">
                        <a:latin typeface="Cambria" panose="02040503050406030204" pitchFamily="18" charset="0"/>
                      </a:endParaRPr>
                    </a:p>
                  </a:txBody>
                  <a:tcPr>
                    <a:solidFill>
                      <a:schemeClr val="bg1"/>
                    </a:solidFill>
                  </a:tcPr>
                </a:tc>
              </a:tr>
              <a:tr h="369516">
                <a:tc>
                  <a:txBody>
                    <a:bodyPr/>
                    <a:lstStyle/>
                    <a:p>
                      <a:r>
                        <a:rPr lang="en-AU" dirty="0" smtClean="0">
                          <a:latin typeface="Cambria" panose="02040503050406030204" pitchFamily="18" charset="0"/>
                        </a:rPr>
                        <a:t>Karen Gelb</a:t>
                      </a:r>
                      <a:r>
                        <a:rPr lang="en-AU" baseline="0"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Stella Palmer</a:t>
                      </a:r>
                    </a:p>
                  </a:txBody>
                  <a:tcPr>
                    <a:solidFill>
                      <a:schemeClr val="bg1"/>
                    </a:solidFill>
                  </a:tcPr>
                </a:tc>
                <a:tc>
                  <a:txBody>
                    <a:bodyPr/>
                    <a:lstStyle/>
                    <a:p>
                      <a:r>
                        <a:rPr lang="en-AU" dirty="0" smtClean="0">
                          <a:latin typeface="Cambria" panose="02040503050406030204" pitchFamily="18" charset="0"/>
                        </a:rPr>
                        <a:t>Peter Hayes</a:t>
                      </a:r>
                      <a:r>
                        <a:rPr lang="en-AU" baseline="0"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Judge </a:t>
                      </a:r>
                      <a:r>
                        <a:rPr lang="en-AU" dirty="0" err="1" smtClean="0">
                          <a:latin typeface="Cambria" panose="02040503050406030204" pitchFamily="18" charset="0"/>
                        </a:rPr>
                        <a:t>Yehia</a:t>
                      </a:r>
                      <a:r>
                        <a:rPr lang="en-AU" dirty="0" smtClean="0">
                          <a:latin typeface="Cambria" panose="02040503050406030204" pitchFamily="18" charset="0"/>
                        </a:rPr>
                        <a:t> SC</a:t>
                      </a:r>
                    </a:p>
                  </a:txBody>
                  <a:tcPr>
                    <a:solidFill>
                      <a:schemeClr val="bg1"/>
                    </a:solidFill>
                  </a:tcPr>
                </a:tc>
              </a:tr>
              <a:tr h="369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Robyn Goodwin</a:t>
                      </a:r>
                    </a:p>
                  </a:txBody>
                  <a:tcPr>
                    <a:solidFill>
                      <a:schemeClr val="bg1"/>
                    </a:solidFill>
                  </a:tcPr>
                </a:tc>
                <a:tc>
                  <a:txBody>
                    <a:bodyPr/>
                    <a:lstStyle/>
                    <a:p>
                      <a:r>
                        <a:rPr lang="en-AU" dirty="0" smtClean="0">
                          <a:latin typeface="Cambria" panose="02040503050406030204" pitchFamily="18" charset="0"/>
                        </a:rPr>
                        <a:t>Christian Teixeira</a:t>
                      </a:r>
                      <a:r>
                        <a:rPr lang="en-AU" baseline="0"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Judge Hock SC</a:t>
                      </a:r>
                      <a:endParaRPr lang="en-AU" dirty="0">
                        <a:latin typeface="Cambria" panose="02040503050406030204" pitchFamily="18" charset="0"/>
                      </a:endParaRPr>
                    </a:p>
                  </a:txBody>
                  <a:tcPr>
                    <a:solidFill>
                      <a:schemeClr val="bg1"/>
                    </a:solidFill>
                  </a:tcPr>
                </a:tc>
                <a:tc>
                  <a:txBody>
                    <a:bodyPr/>
                    <a:lstStyle/>
                    <a:p>
                      <a:r>
                        <a:rPr lang="en-AU" b="1" dirty="0" smtClean="0">
                          <a:latin typeface="Cambria" panose="02040503050406030204" pitchFamily="18" charset="0"/>
                        </a:rPr>
                        <a:t>Video Production </a:t>
                      </a:r>
                      <a:endParaRPr lang="en-AU" b="1" dirty="0">
                        <a:latin typeface="Cambria" panose="02040503050406030204" pitchFamily="18" charset="0"/>
                      </a:endParaRPr>
                    </a:p>
                  </a:txBody>
                  <a:tcPr>
                    <a:solidFill>
                      <a:schemeClr val="bg1"/>
                    </a:solidFill>
                  </a:tcPr>
                </a:tc>
              </a:tr>
              <a:tr h="3695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Natalie Hodgson</a:t>
                      </a:r>
                      <a:r>
                        <a:rPr lang="en-AU" baseline="0" dirty="0" smtClean="0">
                          <a:latin typeface="Cambria" panose="02040503050406030204" pitchFamily="18" charset="0"/>
                        </a:rPr>
                        <a:t> </a:t>
                      </a: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Erin </a:t>
                      </a:r>
                      <a:r>
                        <a:rPr lang="en-AU" dirty="0" err="1" smtClean="0">
                          <a:latin typeface="Cambria" panose="02040503050406030204" pitchFamily="18" charset="0"/>
                        </a:rPr>
                        <a:t>Warrick</a:t>
                      </a:r>
                      <a:endParaRPr lang="en-AU" dirty="0" smtClean="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Amanda</a:t>
                      </a:r>
                      <a:r>
                        <a:rPr lang="en-AU" baseline="0" dirty="0" smtClean="0">
                          <a:latin typeface="Cambria" panose="02040503050406030204" pitchFamily="18" charset="0"/>
                        </a:rPr>
                        <a:t> Marsden </a:t>
                      </a:r>
                      <a:endParaRPr lang="en-AU" dirty="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Rocket Productions</a:t>
                      </a:r>
                      <a:endParaRPr lang="en-AU" dirty="0">
                        <a:latin typeface="Cambria" panose="02040503050406030204" pitchFamily="18" charset="0"/>
                      </a:endParaRPr>
                    </a:p>
                  </a:txBody>
                  <a:tcPr>
                    <a:solidFill>
                      <a:schemeClr val="bg1"/>
                    </a:solidFill>
                  </a:tcPr>
                </a:tc>
              </a:tr>
              <a:tr h="369516">
                <a:tc>
                  <a:txBody>
                    <a:bodyPr/>
                    <a:lstStyle/>
                    <a:p>
                      <a:r>
                        <a:rPr lang="en-AU" dirty="0" smtClean="0">
                          <a:latin typeface="Cambria" panose="02040503050406030204" pitchFamily="18" charset="0"/>
                        </a:rPr>
                        <a:t>Peta Kennedy</a:t>
                      </a:r>
                      <a:r>
                        <a:rPr lang="en-AU" baseline="0"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Nike Waubert de Puiseau </a:t>
                      </a:r>
                    </a:p>
                  </a:txBody>
                  <a:tcPr>
                    <a:solidFill>
                      <a:schemeClr val="bg1"/>
                    </a:solidFill>
                  </a:tcPr>
                </a:tc>
                <a:tc>
                  <a:txBody>
                    <a:bodyPr/>
                    <a:lstStyle/>
                    <a:p>
                      <a:r>
                        <a:rPr lang="en-AU" dirty="0" smtClean="0">
                          <a:latin typeface="Cambria" panose="02040503050406030204" pitchFamily="18" charset="0"/>
                        </a:rPr>
                        <a:t>Daniel </a:t>
                      </a:r>
                      <a:r>
                        <a:rPr lang="en-AU" dirty="0" err="1" smtClean="0">
                          <a:latin typeface="Cambria" panose="02040503050406030204" pitchFamily="18" charset="0"/>
                        </a:rPr>
                        <a:t>McBurnie</a:t>
                      </a:r>
                      <a:r>
                        <a:rPr lang="en-AU"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c>
                  <a:txBody>
                    <a:bodyPr/>
                    <a:lstStyle/>
                    <a:p>
                      <a:r>
                        <a:rPr lang="en-AU" dirty="0" err="1" smtClean="0">
                          <a:latin typeface="Cambria" panose="02040503050406030204" pitchFamily="18" charset="0"/>
                        </a:rPr>
                        <a:t>Aijt</a:t>
                      </a:r>
                      <a:r>
                        <a:rPr lang="en-AU" dirty="0" smtClean="0">
                          <a:latin typeface="Cambria" panose="02040503050406030204" pitchFamily="18" charset="0"/>
                        </a:rPr>
                        <a:t> Singh </a:t>
                      </a:r>
                      <a:endParaRPr lang="en-AU" dirty="0">
                        <a:latin typeface="Cambria" panose="02040503050406030204" pitchFamily="18" charset="0"/>
                      </a:endParaRPr>
                    </a:p>
                  </a:txBody>
                  <a:tcPr>
                    <a:solidFill>
                      <a:schemeClr val="bg1"/>
                    </a:solidFill>
                  </a:tcPr>
                </a:tc>
              </a:tr>
              <a:tr h="369516">
                <a:tc>
                  <a:txBody>
                    <a:bodyPr/>
                    <a:lstStyle/>
                    <a:p>
                      <a:r>
                        <a:rPr lang="en-AU" dirty="0" smtClean="0">
                          <a:latin typeface="Cambria" panose="02040503050406030204" pitchFamily="18" charset="0"/>
                        </a:rPr>
                        <a:t>Alexandra Lonergan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Nicholas Watt </a:t>
                      </a:r>
                    </a:p>
                  </a:txBody>
                  <a:tcPr>
                    <a:solidFill>
                      <a:schemeClr val="bg1"/>
                    </a:solidFill>
                  </a:tcPr>
                </a:tc>
                <a:tc>
                  <a:txBody>
                    <a:bodyPr/>
                    <a:lstStyle/>
                    <a:p>
                      <a:r>
                        <a:rPr lang="en-AU" dirty="0" smtClean="0">
                          <a:latin typeface="Cambria" panose="02040503050406030204" pitchFamily="18" charset="0"/>
                        </a:rPr>
                        <a:t>Kara </a:t>
                      </a:r>
                      <a:r>
                        <a:rPr lang="en-AU" dirty="0" err="1" smtClean="0">
                          <a:latin typeface="Cambria" panose="02040503050406030204" pitchFamily="18" charset="0"/>
                        </a:rPr>
                        <a:t>Shead</a:t>
                      </a:r>
                      <a:r>
                        <a:rPr lang="en-AU"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Joel Hamilton-Foster</a:t>
                      </a:r>
                      <a:r>
                        <a:rPr lang="en-AU" baseline="0"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r>
              <a:tr h="369516">
                <a:tc>
                  <a:txBody>
                    <a:bodyPr/>
                    <a:lstStyle/>
                    <a:p>
                      <a:r>
                        <a:rPr lang="en-AU" dirty="0" smtClean="0">
                          <a:latin typeface="Cambria" panose="02040503050406030204" pitchFamily="18" charset="0"/>
                        </a:rPr>
                        <a:t>Tanika Low</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1" dirty="0" smtClean="0">
                          <a:latin typeface="Cambria" panose="02040503050406030204" pitchFamily="18" charset="0"/>
                        </a:rPr>
                        <a:t>Court Services,</a:t>
                      </a:r>
                      <a:r>
                        <a:rPr lang="en-AU" b="1" baseline="0" dirty="0" smtClean="0">
                          <a:latin typeface="Cambria" panose="02040503050406030204" pitchFamily="18" charset="0"/>
                        </a:rPr>
                        <a:t> NSW</a:t>
                      </a:r>
                      <a:endParaRPr lang="en-AU" b="1" dirty="0" smtClean="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Dean Michael</a:t>
                      </a:r>
                      <a:r>
                        <a:rPr lang="en-AU" baseline="0" dirty="0" smtClean="0">
                          <a:latin typeface="Cambria" panose="02040503050406030204" pitchFamily="18" charset="0"/>
                        </a:rPr>
                        <a:t> Smith </a:t>
                      </a:r>
                      <a:endParaRPr lang="en-AU" dirty="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Paul </a:t>
                      </a:r>
                      <a:r>
                        <a:rPr lang="en-AU" dirty="0" err="1" smtClean="0">
                          <a:latin typeface="Cambria" panose="02040503050406030204" pitchFamily="18" charset="0"/>
                        </a:rPr>
                        <a:t>Pallesen</a:t>
                      </a:r>
                      <a:r>
                        <a:rPr lang="en-AU" baseline="0"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r>
              <a:tr h="369516">
                <a:tc>
                  <a:txBody>
                    <a:bodyPr/>
                    <a:lstStyle/>
                    <a:p>
                      <a:r>
                        <a:rPr lang="en-AU" dirty="0" smtClean="0">
                          <a:latin typeface="Cambria" panose="02040503050406030204" pitchFamily="18" charset="0"/>
                        </a:rPr>
                        <a:t>Melissa Martin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Cathrine</a:t>
                      </a:r>
                      <a:r>
                        <a:rPr lang="en-AU" baseline="0" dirty="0" smtClean="0">
                          <a:latin typeface="Cambria" panose="02040503050406030204" pitchFamily="18" charset="0"/>
                        </a:rPr>
                        <a:t> </a:t>
                      </a:r>
                      <a:r>
                        <a:rPr lang="en-AU" baseline="0" dirty="0" err="1" smtClean="0">
                          <a:latin typeface="Cambria" panose="02040503050406030204" pitchFamily="18" charset="0"/>
                        </a:rPr>
                        <a:t>D’Elia</a:t>
                      </a:r>
                      <a:r>
                        <a:rPr lang="en-AU" baseline="0" dirty="0" smtClean="0">
                          <a:latin typeface="Cambria" panose="02040503050406030204" pitchFamily="18" charset="0"/>
                        </a:rPr>
                        <a:t> </a:t>
                      </a:r>
                      <a:endParaRPr lang="en-AU" dirty="0" smtClean="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John Van</a:t>
                      </a:r>
                      <a:r>
                        <a:rPr lang="en-AU" baseline="0" dirty="0" smtClean="0">
                          <a:latin typeface="Cambria" panose="02040503050406030204" pitchFamily="18" charset="0"/>
                        </a:rPr>
                        <a:t> </a:t>
                      </a:r>
                      <a:r>
                        <a:rPr lang="en-AU" baseline="0" dirty="0" err="1" smtClean="0">
                          <a:latin typeface="Cambria" panose="02040503050406030204" pitchFamily="18" charset="0"/>
                        </a:rPr>
                        <a:t>Putten</a:t>
                      </a:r>
                      <a:r>
                        <a:rPr lang="en-AU" baseline="0" dirty="0" smtClean="0">
                          <a:latin typeface="Cambria" panose="02040503050406030204" pitchFamily="18" charset="0"/>
                        </a:rPr>
                        <a:t> </a:t>
                      </a:r>
                      <a:endParaRPr lang="en-AU" dirty="0">
                        <a:latin typeface="Cambria" panose="02040503050406030204" pitchFamily="18" charset="0"/>
                      </a:endParaRPr>
                    </a:p>
                  </a:txBody>
                  <a:tcPr>
                    <a:solidFill>
                      <a:schemeClr val="bg1"/>
                    </a:solidFill>
                  </a:tcPr>
                </a:tc>
                <a:tc>
                  <a:txBody>
                    <a:bodyPr/>
                    <a:lstStyle/>
                    <a:p>
                      <a:r>
                        <a:rPr lang="en-AU" b="1" dirty="0" smtClean="0">
                          <a:solidFill>
                            <a:schemeClr val="tx1"/>
                          </a:solidFill>
                          <a:latin typeface="Cambria" panose="02040503050406030204" pitchFamily="18" charset="0"/>
                        </a:rPr>
                        <a:t>Mock jurors</a:t>
                      </a:r>
                      <a:endParaRPr lang="en-AU" b="1" dirty="0">
                        <a:solidFill>
                          <a:schemeClr val="tx1"/>
                        </a:solidFill>
                        <a:latin typeface="Cambria" panose="02040503050406030204" pitchFamily="18" charset="0"/>
                      </a:endParaRPr>
                    </a:p>
                  </a:txBody>
                  <a:tcPr>
                    <a:solidFill>
                      <a:schemeClr val="bg1"/>
                    </a:solidFill>
                  </a:tcPr>
                </a:tc>
              </a:tr>
              <a:tr h="646654">
                <a:tc>
                  <a:txBody>
                    <a:bodyPr/>
                    <a:lstStyle/>
                    <a:p>
                      <a:r>
                        <a:rPr lang="en-AU" dirty="0" smtClean="0">
                          <a:latin typeface="Cambria" panose="02040503050406030204" pitchFamily="18" charset="0"/>
                        </a:rPr>
                        <a:t>Jake</a:t>
                      </a:r>
                      <a:r>
                        <a:rPr lang="en-AU" baseline="0" dirty="0" smtClean="0">
                          <a:latin typeface="Cambria" panose="02040503050406030204" pitchFamily="18" charset="0"/>
                        </a:rPr>
                        <a:t> Miyairi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Michael</a:t>
                      </a:r>
                      <a:r>
                        <a:rPr lang="en-AU" baseline="0" dirty="0" smtClean="0">
                          <a:latin typeface="Cambria" panose="02040503050406030204" pitchFamily="18" charset="0"/>
                        </a:rPr>
                        <a:t> Talbot </a:t>
                      </a:r>
                      <a:endParaRPr lang="en-AU" dirty="0" smtClean="0">
                        <a:latin typeface="Cambria" panose="02040503050406030204" pitchFamily="18" charset="0"/>
                      </a:endParaRPr>
                    </a:p>
                  </a:txBody>
                  <a:tcPr>
                    <a:solidFill>
                      <a:schemeClr val="bg1"/>
                    </a:solidFill>
                  </a:tcPr>
                </a:tc>
                <a:tc>
                  <a:txBody>
                    <a:bodyPr/>
                    <a:lstStyle/>
                    <a:p>
                      <a:r>
                        <a:rPr lang="en-AU" dirty="0" smtClean="0">
                          <a:latin typeface="Cambria" panose="02040503050406030204" pitchFamily="18" charset="0"/>
                        </a:rPr>
                        <a:t>Richard Weinstein SC </a:t>
                      </a:r>
                      <a:endParaRPr lang="en-AU" dirty="0">
                        <a:latin typeface="Cambria" panose="02040503050406030204" pitchFamily="18"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latin typeface="Cambria" panose="02040503050406030204" pitchFamily="18" charset="0"/>
                        </a:rPr>
                        <a:t>Anomaly</a:t>
                      </a:r>
                      <a:r>
                        <a:rPr lang="en-AU" baseline="0" dirty="0" smtClean="0">
                          <a:latin typeface="Cambria" panose="02040503050406030204" pitchFamily="18" charset="0"/>
                        </a:rPr>
                        <a:t> </a:t>
                      </a:r>
                      <a:r>
                        <a:rPr lang="en-AU" dirty="0" smtClean="0">
                          <a:latin typeface="Cambria" panose="02040503050406030204" pitchFamily="18" charset="0"/>
                        </a:rPr>
                        <a:t>Stable</a:t>
                      </a:r>
                      <a:r>
                        <a:rPr lang="en-AU" baseline="0" dirty="0" smtClean="0">
                          <a:latin typeface="Cambria" panose="02040503050406030204" pitchFamily="18" charset="0"/>
                        </a:rPr>
                        <a:t> Research </a:t>
                      </a:r>
                      <a:endParaRPr lang="en-AU" dirty="0" smtClean="0">
                        <a:latin typeface="Cambria" panose="02040503050406030204" pitchFamily="18" charset="0"/>
                      </a:endParaRPr>
                    </a:p>
                    <a:p>
                      <a:endParaRPr lang="en-AU" dirty="0">
                        <a:latin typeface="Cambria" panose="02040503050406030204" pitchFamily="18" charset="0"/>
                      </a:endParaRPr>
                    </a:p>
                  </a:txBody>
                  <a:tcPr>
                    <a:solidFill>
                      <a:schemeClr val="bg1"/>
                    </a:solidFill>
                  </a:tcPr>
                </a:tc>
              </a:tr>
            </a:tbl>
          </a:graphicData>
        </a:graphic>
      </p:graphicFrame>
      <p:sp>
        <p:nvSpPr>
          <p:cNvPr id="5" name="Title 4"/>
          <p:cNvSpPr>
            <a:spLocks noGrp="1"/>
          </p:cNvSpPr>
          <p:nvPr>
            <p:ph type="title"/>
          </p:nvPr>
        </p:nvSpPr>
        <p:spPr>
          <a:xfrm>
            <a:off x="541867" y="-19579"/>
            <a:ext cx="10690239" cy="1203945"/>
          </a:xfrm>
        </p:spPr>
        <p:txBody>
          <a:bodyPr>
            <a:normAutofit/>
          </a:bodyPr>
          <a:lstStyle/>
          <a:p>
            <a:pPr algn="ctr"/>
            <a:r>
              <a:rPr lang="en-AU" sz="4000" b="1" dirty="0" smtClean="0">
                <a:solidFill>
                  <a:srgbClr val="C00000"/>
                </a:solidFill>
                <a:latin typeface="Cambria" panose="02040503050406030204" pitchFamily="18" charset="0"/>
              </a:rPr>
              <a:t>Acknowledgements </a:t>
            </a:r>
            <a:endParaRPr lang="en-AU" sz="4000" b="1" dirty="0">
              <a:solidFill>
                <a:srgbClr val="C00000"/>
              </a:solidFill>
              <a:latin typeface="Cambria" panose="02040503050406030204" pitchFamily="18" charset="0"/>
            </a:endParaRPr>
          </a:p>
        </p:txBody>
      </p:sp>
      <p:pic>
        <p:nvPicPr>
          <p:cNvPr id="6" name="Picture 4" descr="Home">
            <a:hlinkClick r:id="rId3" tooltip="Hom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800" y="5833492"/>
            <a:ext cx="1985554" cy="9409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190" y="5851308"/>
            <a:ext cx="3109820" cy="923109"/>
          </a:xfrm>
          <a:prstGeom prst="rect">
            <a:avLst/>
          </a:prstGeom>
        </p:spPr>
      </p:pic>
      <p:sp>
        <p:nvSpPr>
          <p:cNvPr id="2" name="TextBox 1"/>
          <p:cNvSpPr txBox="1"/>
          <p:nvPr/>
        </p:nvSpPr>
        <p:spPr>
          <a:xfrm>
            <a:off x="5126636" y="6150393"/>
            <a:ext cx="2818151" cy="400110"/>
          </a:xfrm>
          <a:prstGeom prst="rect">
            <a:avLst/>
          </a:prstGeom>
          <a:noFill/>
        </p:spPr>
        <p:txBody>
          <a:bodyPr wrap="square" rtlCol="0">
            <a:spAutoFit/>
          </a:bodyPr>
          <a:lstStyle/>
          <a:p>
            <a:r>
              <a:rPr lang="en-AU" sz="2000" dirty="0" smtClean="0">
                <a:solidFill>
                  <a:srgbClr val="0070C0"/>
                </a:solidFill>
                <a:latin typeface="Cambria" panose="02040503050406030204" pitchFamily="18" charset="0"/>
              </a:rPr>
              <a:t>jdelahunty@csu.edu.au</a:t>
            </a:r>
            <a:endParaRPr lang="en-AU" sz="2000" dirty="0">
              <a:solidFill>
                <a:srgbClr val="0070C0"/>
              </a:solidFill>
              <a:latin typeface="Cambria" panose="02040503050406030204" pitchFamily="18" charset="0"/>
            </a:endParaRPr>
          </a:p>
        </p:txBody>
      </p:sp>
    </p:spTree>
    <p:extLst>
      <p:ext uri="{BB962C8B-B14F-4D97-AF65-F5344CB8AC3E}">
        <p14:creationId xmlns:p14="http://schemas.microsoft.com/office/powerpoint/2010/main" val="1383524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675099" y="176300"/>
            <a:ext cx="8201907" cy="1059647"/>
          </a:xfrm>
        </p:spPr>
        <p:txBody>
          <a:bodyPr>
            <a:normAutofit/>
          </a:bodyPr>
          <a:lstStyle/>
          <a:p>
            <a:pPr algn="ctr"/>
            <a:r>
              <a:rPr lang="en-AU" altLang="en-US" sz="4000" b="1" dirty="0" smtClean="0">
                <a:solidFill>
                  <a:srgbClr val="C00000"/>
                </a:solidFill>
                <a:latin typeface="Cambria" panose="02040503050406030204" pitchFamily="18" charset="0"/>
                <a:ea typeface="ＭＳ Ｐゴシック" panose="020B0600070205080204" pitchFamily="34" charset="-128"/>
                <a:cs typeface="Times New Roman" panose="02020603050405020304" pitchFamily="18" charset="0"/>
              </a:rPr>
              <a:t>Prior studies of joinder</a:t>
            </a:r>
          </a:p>
        </p:txBody>
      </p:sp>
      <p:sp>
        <p:nvSpPr>
          <p:cNvPr id="10243" name="Content Placeholder 2"/>
          <p:cNvSpPr>
            <a:spLocks noGrp="1"/>
          </p:cNvSpPr>
          <p:nvPr>
            <p:ph sz="half" idx="1"/>
          </p:nvPr>
        </p:nvSpPr>
        <p:spPr>
          <a:xfrm>
            <a:off x="5571241" y="1401097"/>
            <a:ext cx="6419654" cy="5537031"/>
          </a:xfrm>
        </p:spPr>
        <p:txBody>
          <a:bodyPr>
            <a:normAutofit fontScale="85000" lnSpcReduction="20000"/>
          </a:bodyPr>
          <a:lstStyle/>
          <a:p>
            <a:r>
              <a:rPr lang="en-AU" altLang="en-US" dirty="0" smtClean="0">
                <a:latin typeface="Cambria" panose="02040503050406030204" pitchFamily="18" charset="0"/>
                <a:ea typeface="ＭＳ Ｐゴシック" panose="020B0600070205080204" pitchFamily="34" charset="-128"/>
                <a:cs typeface="Times New Roman" panose="02020603050405020304" pitchFamily="18" charset="0"/>
              </a:rPr>
              <a:t>No experimental studies in child sexual abuse cases</a:t>
            </a:r>
          </a:p>
          <a:p>
            <a:r>
              <a:rPr lang="en-AU" altLang="en-US" dirty="0" smtClean="0">
                <a:latin typeface="Cambria" panose="02040503050406030204" pitchFamily="18" charset="0"/>
                <a:ea typeface="ＭＳ Ｐゴシック" panose="020B0600070205080204" pitchFamily="34" charset="-128"/>
                <a:cs typeface="Times New Roman" panose="02020603050405020304" pitchFamily="18" charset="0"/>
              </a:rPr>
              <a:t>Archival research: 9% higher conviction rate in joint versus separate trials</a:t>
            </a:r>
          </a:p>
          <a:p>
            <a:r>
              <a:rPr lang="en-AU" altLang="en-US" dirty="0" smtClean="0">
                <a:latin typeface="Cambria" panose="02040503050406030204" pitchFamily="18" charset="0"/>
                <a:ea typeface="ＭＳ Ｐゴシック" panose="020B0600070205080204" pitchFamily="34" charset="-128"/>
                <a:cs typeface="Times New Roman" panose="02020603050405020304" pitchFamily="18" charset="0"/>
              </a:rPr>
              <a:t>Controlled simulations: 10 studies, yielded mixed results, all over 30 years old</a:t>
            </a:r>
            <a:endParaRPr lang="en-AU" altLang="en-US" dirty="0">
              <a:latin typeface="Cambria" panose="02040503050406030204" pitchFamily="18" charset="0"/>
              <a:ea typeface="ＭＳ Ｐゴシック" panose="020B0600070205080204" pitchFamily="34" charset="-128"/>
              <a:cs typeface="Times New Roman" panose="02020603050405020304" pitchFamily="18" charset="0"/>
            </a:endParaRPr>
          </a:p>
          <a:p>
            <a:r>
              <a:rPr lang="en-AU" altLang="en-US" dirty="0" smtClean="0">
                <a:latin typeface="Cambria" panose="02040503050406030204" pitchFamily="18" charset="0"/>
                <a:ea typeface="ＭＳ Ｐゴシック" panose="020B0600070205080204" pitchFamily="34" charset="-128"/>
                <a:cs typeface="Times New Roman" panose="02020603050405020304" pitchFamily="18" charset="0"/>
              </a:rPr>
              <a:t>Meta-analysis:  “joinder </a:t>
            </a:r>
            <a:r>
              <a:rPr lang="en-AU" altLang="en-US" dirty="0">
                <a:latin typeface="Cambria" panose="02040503050406030204" pitchFamily="18" charset="0"/>
                <a:ea typeface="ＭＳ Ｐゴシック" panose="020B0600070205080204" pitchFamily="34" charset="-128"/>
                <a:cs typeface="Times New Roman" panose="02020603050405020304" pitchFamily="18" charset="0"/>
              </a:rPr>
              <a:t>effect” requires 3 or more similar </a:t>
            </a:r>
            <a:r>
              <a:rPr lang="en-AU" altLang="en-US" dirty="0" smtClean="0">
                <a:latin typeface="Cambria" panose="02040503050406030204" pitchFamily="18" charset="0"/>
                <a:ea typeface="ＭＳ Ｐゴシック" panose="020B0600070205080204" pitchFamily="34" charset="-128"/>
                <a:cs typeface="Times New Roman" panose="02020603050405020304" pitchFamily="18" charset="0"/>
              </a:rPr>
              <a:t>offences</a:t>
            </a:r>
          </a:p>
          <a:p>
            <a:pPr marL="0" indent="0">
              <a:buNone/>
            </a:pPr>
            <a:endParaRPr lang="en-AU" altLang="en-US" dirty="0">
              <a:latin typeface="Cambria" panose="02040503050406030204" pitchFamily="18" charset="0"/>
              <a:ea typeface="ＭＳ Ｐゴシック" panose="020B0600070205080204" pitchFamily="34" charset="-128"/>
              <a:cs typeface="Times New Roman" panose="02020603050405020304" pitchFamily="18" charset="0"/>
            </a:endParaRPr>
          </a:p>
          <a:p>
            <a:pPr marL="0" indent="0" algn="just">
              <a:buNone/>
            </a:pPr>
            <a:r>
              <a:rPr lang="en-AU" altLang="en-US" sz="3100" b="1" dirty="0" smtClean="0">
                <a:latin typeface="Cambria" panose="02040503050406030204" pitchFamily="18" charset="0"/>
                <a:ea typeface="ＭＳ Ｐゴシック" panose="020B0600070205080204" pitchFamily="34" charset="-128"/>
                <a:cs typeface="Times New Roman" panose="02020603050405020304" pitchFamily="18" charset="0"/>
              </a:rPr>
              <a:t>Limitations of past research</a:t>
            </a:r>
            <a:r>
              <a:rPr lang="en-AU" altLang="en-US" sz="3100" dirty="0" smtClean="0">
                <a:latin typeface="Cambria" panose="02040503050406030204" pitchFamily="18" charset="0"/>
                <a:ea typeface="ＭＳ Ｐゴシック" panose="020B0600070205080204" pitchFamily="34" charset="-128"/>
                <a:cs typeface="Times New Roman" panose="02020603050405020304" pitchFamily="18" charset="0"/>
              </a:rPr>
              <a:t>:</a:t>
            </a:r>
          </a:p>
          <a:p>
            <a:pPr marL="0" indent="0" algn="just">
              <a:buNone/>
            </a:pPr>
            <a:endParaRPr lang="en-AU" altLang="en-US" sz="1000" dirty="0" smtClean="0">
              <a:latin typeface="Cambria" panose="02040503050406030204" pitchFamily="18" charset="0"/>
              <a:ea typeface="ＭＳ Ｐゴシック" panose="020B0600070205080204" pitchFamily="34" charset="-128"/>
              <a:cs typeface="Times New Roman" panose="02020603050405020304" pitchFamily="18" charset="0"/>
            </a:endParaRPr>
          </a:p>
          <a:p>
            <a:r>
              <a:rPr lang="en-AU" altLang="en-US" sz="3100" dirty="0" smtClean="0">
                <a:latin typeface="Cambria" panose="02040503050406030204" pitchFamily="18" charset="0"/>
                <a:ea typeface="ＭＳ Ｐゴシック" panose="020B0600070205080204" pitchFamily="34" charset="-128"/>
                <a:cs typeface="Times New Roman" panose="02020603050405020304" pitchFamily="18" charset="0"/>
              </a:rPr>
              <a:t>Only individual mock juror verdicts</a:t>
            </a:r>
          </a:p>
          <a:p>
            <a:r>
              <a:rPr lang="en-AU" altLang="en-US" sz="3100" dirty="0" smtClean="0">
                <a:latin typeface="Cambria" panose="02040503050406030204" pitchFamily="18" charset="0"/>
                <a:ea typeface="ＭＳ Ｐゴシック" panose="020B0600070205080204" pitchFamily="34" charset="-128"/>
                <a:cs typeface="Times New Roman" panose="02020603050405020304" pitchFamily="18" charset="0"/>
              </a:rPr>
              <a:t>Conviction rate focus, not reasoning</a:t>
            </a:r>
          </a:p>
          <a:p>
            <a:r>
              <a:rPr lang="en-AU" altLang="en-US" sz="3100" dirty="0" smtClean="0">
                <a:latin typeface="Cambria" panose="02040503050406030204" pitchFamily="18" charset="0"/>
                <a:ea typeface="ＭＳ Ｐゴシック" panose="020B0600070205080204" pitchFamily="34" charset="-128"/>
                <a:cs typeface="Times New Roman" panose="02020603050405020304" pitchFamily="18" charset="0"/>
              </a:rPr>
              <a:t>No jury deliberation </a:t>
            </a:r>
          </a:p>
          <a:p>
            <a:r>
              <a:rPr lang="en-AU" altLang="en-US" sz="3100" b="1" dirty="0" smtClean="0">
                <a:solidFill>
                  <a:srgbClr val="0070C0"/>
                </a:solidFill>
                <a:latin typeface="Cambria" panose="02040503050406030204" pitchFamily="18" charset="0"/>
                <a:ea typeface="ＭＳ Ｐゴシック" panose="020B0600070205080204" pitchFamily="34" charset="-128"/>
                <a:cs typeface="Times New Roman" panose="02020603050405020304" pitchFamily="18" charset="0"/>
              </a:rPr>
              <a:t>No </a:t>
            </a:r>
            <a:r>
              <a:rPr lang="en-AU" altLang="en-US" sz="3100" b="1" dirty="0">
                <a:solidFill>
                  <a:srgbClr val="0070C0"/>
                </a:solidFill>
                <a:latin typeface="Cambria" panose="02040503050406030204" pitchFamily="18" charset="0"/>
                <a:ea typeface="ＭＳ Ｐゴシック" panose="020B0600070205080204" pitchFamily="34" charset="-128"/>
                <a:cs typeface="Times New Roman" panose="02020603050405020304" pitchFamily="18" charset="0"/>
              </a:rPr>
              <a:t>assessment of unfair </a:t>
            </a:r>
            <a:r>
              <a:rPr lang="en-AU" altLang="en-US" sz="3100" b="1" dirty="0" smtClean="0">
                <a:solidFill>
                  <a:srgbClr val="0070C0"/>
                </a:solidFill>
                <a:latin typeface="Cambria" panose="02040503050406030204" pitchFamily="18" charset="0"/>
                <a:ea typeface="ＭＳ Ｐゴシック" panose="020B0600070205080204" pitchFamily="34" charset="-128"/>
                <a:cs typeface="Times New Roman" panose="02020603050405020304" pitchFamily="18" charset="0"/>
              </a:rPr>
              <a:t>prejudice</a:t>
            </a:r>
            <a:endParaRPr lang="en-AU" altLang="en-US" sz="3100" b="1" dirty="0">
              <a:solidFill>
                <a:srgbClr val="0070C0"/>
              </a:solidFill>
              <a:latin typeface="Cambria" panose="02040503050406030204" pitchFamily="18" charset="0"/>
              <a:ea typeface="ＭＳ Ｐゴシック" panose="020B0600070205080204" pitchFamily="34" charset="-128"/>
              <a:cs typeface="Times New Roman" panose="02020603050405020304" pitchFamily="18" charset="0"/>
            </a:endParaRPr>
          </a:p>
        </p:txBody>
      </p:sp>
      <p:sp>
        <p:nvSpPr>
          <p:cNvPr id="2" name="Content Placeholder 1"/>
          <p:cNvSpPr>
            <a:spLocks noGrp="1"/>
          </p:cNvSpPr>
          <p:nvPr>
            <p:ph sz="half" idx="2"/>
          </p:nvPr>
        </p:nvSpPr>
        <p:spPr>
          <a:xfrm>
            <a:off x="3140087" y="4415171"/>
            <a:ext cx="2552132" cy="2183292"/>
          </a:xfrm>
          <a:solidFill>
            <a:schemeClr val="bg1"/>
          </a:solidFill>
        </p:spPr>
        <p:txBody>
          <a:bodyPr>
            <a:normAutofit fontScale="85000" lnSpcReduction="20000"/>
          </a:bodyPr>
          <a:lstStyle/>
          <a:p>
            <a:pPr marL="0" indent="0">
              <a:buNone/>
            </a:pPr>
            <a:r>
              <a:rPr lang="en-AU" b="1" i="1" dirty="0" smtClean="0">
                <a:solidFill>
                  <a:schemeClr val="tx2"/>
                </a:solidFill>
                <a:latin typeface="Cambria" panose="02040503050406030204" pitchFamily="18" charset="0"/>
              </a:rPr>
              <a:t>Evidence </a:t>
            </a:r>
            <a:r>
              <a:rPr lang="en-AU" b="1" i="1" dirty="0">
                <a:solidFill>
                  <a:schemeClr val="tx2"/>
                </a:solidFill>
                <a:latin typeface="Cambria" panose="02040503050406030204" pitchFamily="18" charset="0"/>
              </a:rPr>
              <a:t>is not unfairly prejudicial because it inculpates the </a:t>
            </a:r>
            <a:r>
              <a:rPr lang="en-AU" b="1" i="1" dirty="0" smtClean="0">
                <a:solidFill>
                  <a:schemeClr val="tx2"/>
                </a:solidFill>
                <a:latin typeface="Cambria" panose="02040503050406030204" pitchFamily="18" charset="0"/>
              </a:rPr>
              <a:t>accused  </a:t>
            </a:r>
          </a:p>
          <a:p>
            <a:pPr marL="0" indent="0">
              <a:lnSpc>
                <a:spcPct val="120000"/>
              </a:lnSpc>
              <a:spcBef>
                <a:spcPts val="0"/>
              </a:spcBef>
              <a:buNone/>
            </a:pPr>
            <a:r>
              <a:rPr lang="en-AU" sz="1300" dirty="0" err="1" smtClean="0">
                <a:latin typeface="Cambria" panose="02040503050406030204" pitchFamily="18" charset="0"/>
              </a:rPr>
              <a:t>Dupas</a:t>
            </a:r>
            <a:r>
              <a:rPr lang="en-AU" sz="1300" dirty="0" smtClean="0">
                <a:latin typeface="Cambria" panose="02040503050406030204" pitchFamily="18" charset="0"/>
              </a:rPr>
              <a:t> v The Queen [2012] VSCA 328 </a:t>
            </a:r>
          </a:p>
          <a:p>
            <a:pPr marL="0" indent="0">
              <a:lnSpc>
                <a:spcPct val="120000"/>
              </a:lnSpc>
              <a:spcBef>
                <a:spcPts val="0"/>
              </a:spcBef>
              <a:buNone/>
            </a:pPr>
            <a:r>
              <a:rPr lang="en-AU" sz="1300" dirty="0" smtClean="0">
                <a:latin typeface="Cambria" panose="02040503050406030204" pitchFamily="18" charset="0"/>
              </a:rPr>
              <a:t>(21 Dec 2012)</a:t>
            </a:r>
            <a:endParaRPr lang="en-AU" sz="1300" b="1" dirty="0">
              <a:latin typeface="Cambria" panose="02040503050406030204" pitchFamily="18" charset="0"/>
            </a:endParaRPr>
          </a:p>
        </p:txBody>
      </p:sp>
      <p:pic>
        <p:nvPicPr>
          <p:cNvPr id="5" name="Picture 4"/>
          <p:cNvPicPr/>
          <p:nvPr/>
        </p:nvPicPr>
        <p:blipFill rotWithShape="1">
          <a:blip r:embed="rId3">
            <a:extLst>
              <a:ext uri="{28A0092B-C50C-407E-A947-70E740481C1C}">
                <a14:useLocalDpi xmlns:a14="http://schemas.microsoft.com/office/drawing/2010/main" val="0"/>
              </a:ext>
            </a:extLst>
          </a:blip>
          <a:srcRect l="22784" t="2110" r="33154" b="-36"/>
          <a:stretch/>
        </p:blipFill>
        <p:spPr bwMode="auto">
          <a:xfrm>
            <a:off x="395785" y="347521"/>
            <a:ext cx="2279314" cy="3023476"/>
          </a:xfrm>
          <a:prstGeom prst="rect">
            <a:avLst/>
          </a:prstGeom>
          <a:noFill/>
          <a:ln>
            <a:noFill/>
          </a:ln>
          <a:extLst>
            <a:ext uri="{53640926-AAD7-44d8-BBD7-CCE9431645EC}">
              <a14:shadowObscured xmlns=""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20556" t="5728" r="37052" b="-3091"/>
          <a:stretch/>
        </p:blipFill>
        <p:spPr bwMode="auto">
          <a:xfrm>
            <a:off x="576926" y="3653144"/>
            <a:ext cx="2320028" cy="2945319"/>
          </a:xfrm>
          <a:prstGeom prst="rect">
            <a:avLst/>
          </a:prstGeom>
          <a:noFill/>
          <a:ln>
            <a:noFill/>
          </a:ln>
          <a:extLst>
            <a:ext uri="{53640926-AAD7-44d8-BBD7-CCE9431645EC}">
              <a14:shadowObscured xmlns="" xmlns:a14="http://schemas.microsoft.com/office/drawing/2010/main"/>
            </a:ext>
          </a:extLst>
        </p:spPr>
      </p:pic>
      <p:pic>
        <p:nvPicPr>
          <p:cNvPr id="7" name="Picture 6"/>
          <p:cNvPicPr/>
          <p:nvPr/>
        </p:nvPicPr>
        <p:blipFill rotWithShape="1">
          <a:blip r:embed="rId5">
            <a:extLst>
              <a:ext uri="{28A0092B-C50C-407E-A947-70E740481C1C}">
                <a14:useLocalDpi xmlns:a14="http://schemas.microsoft.com/office/drawing/2010/main" val="0"/>
              </a:ext>
            </a:extLst>
          </a:blip>
          <a:srcRect l="26397" t="4311" r="32467" b="4268"/>
          <a:stretch/>
        </p:blipFill>
        <p:spPr bwMode="auto">
          <a:xfrm>
            <a:off x="2834742" y="1235947"/>
            <a:ext cx="2246497" cy="2872270"/>
          </a:xfrm>
          <a:prstGeom prst="rect">
            <a:avLst/>
          </a:prstGeom>
          <a:noFill/>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245478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5495" y="250723"/>
            <a:ext cx="10515600" cy="2057762"/>
          </a:xfrm>
        </p:spPr>
        <p:txBody>
          <a:bodyPr>
            <a:normAutofit fontScale="90000"/>
          </a:bodyPr>
          <a:lstStyle/>
          <a:p>
            <a:pPr lvl="0">
              <a:spcAft>
                <a:spcPts val="600"/>
              </a:spcAft>
            </a:pPr>
            <a:r>
              <a:rPr lang="en-AU" sz="4000" b="1" dirty="0" smtClean="0">
                <a:solidFill>
                  <a:srgbClr val="C00000"/>
                </a:solidFill>
                <a:latin typeface="Cambria" panose="02040503050406030204" pitchFamily="18" charset="0"/>
              </a:rPr>
              <a:t>Research </a:t>
            </a:r>
            <a:r>
              <a:rPr lang="en-AU" sz="4000" b="1" dirty="0" smtClean="0">
                <a:solidFill>
                  <a:srgbClr val="C00000"/>
                </a:solidFill>
                <a:latin typeface="Cambria" panose="02040503050406030204" pitchFamily="18" charset="0"/>
              </a:rPr>
              <a:t>overview</a:t>
            </a:r>
            <a:r>
              <a:rPr lang="en-AU" sz="3600" b="1" dirty="0" smtClean="0">
                <a:solidFill>
                  <a:srgbClr val="C00000"/>
                </a:solidFill>
                <a:latin typeface="Cambria" panose="02040503050406030204" pitchFamily="18" charset="0"/>
              </a:rPr>
              <a:t/>
            </a:r>
            <a:br>
              <a:rPr lang="en-AU" sz="3600" b="1" dirty="0" smtClean="0">
                <a:solidFill>
                  <a:srgbClr val="C00000"/>
                </a:solidFill>
                <a:latin typeface="Cambria" panose="02040503050406030204" pitchFamily="18" charset="0"/>
              </a:rPr>
            </a:br>
            <a:r>
              <a:rPr lang="en-AU" sz="3600" dirty="0" smtClean="0">
                <a:latin typeface="Cambria" panose="02040503050406030204" pitchFamily="18" charset="0"/>
              </a:rPr>
              <a:t>What </a:t>
            </a:r>
            <a:r>
              <a:rPr lang="en-AU" sz="3600" dirty="0">
                <a:latin typeface="Cambria" panose="02040503050406030204" pitchFamily="18" charset="0"/>
              </a:rPr>
              <a:t>is the actual probative value of the evidence?</a:t>
            </a:r>
            <a:br>
              <a:rPr lang="en-AU" sz="3600" dirty="0">
                <a:latin typeface="Cambria" panose="02040503050406030204" pitchFamily="18" charset="0"/>
              </a:rPr>
            </a:br>
            <a:r>
              <a:rPr lang="en-AU" sz="3600" dirty="0">
                <a:latin typeface="Cambria" panose="02040503050406030204" pitchFamily="18" charset="0"/>
              </a:rPr>
              <a:t>How probative </a:t>
            </a:r>
            <a:r>
              <a:rPr lang="en-AU" sz="3600" dirty="0" smtClean="0">
                <a:latin typeface="Cambria" panose="02040503050406030204" pitchFamily="18" charset="0"/>
              </a:rPr>
              <a:t>does </a:t>
            </a:r>
            <a:r>
              <a:rPr lang="en-AU" sz="3600" dirty="0">
                <a:latin typeface="Cambria" panose="02040503050406030204" pitchFamily="18" charset="0"/>
              </a:rPr>
              <a:t>the jury think it is?</a:t>
            </a:r>
            <a:br>
              <a:rPr lang="en-AU" sz="3600" dirty="0">
                <a:latin typeface="Cambria" panose="02040503050406030204" pitchFamily="18" charset="0"/>
              </a:rPr>
            </a:br>
            <a:r>
              <a:rPr lang="en-AU" sz="3600" dirty="0">
                <a:latin typeface="Cambria" panose="02040503050406030204" pitchFamily="18" charset="0"/>
              </a:rPr>
              <a:t>Did the </a:t>
            </a:r>
            <a:r>
              <a:rPr lang="en-AU" sz="3600" dirty="0" err="1">
                <a:latin typeface="Cambria" panose="02040503050406030204" pitchFamily="18" charset="0"/>
              </a:rPr>
              <a:t>rulemakers</a:t>
            </a:r>
            <a:r>
              <a:rPr lang="en-AU" sz="3600" dirty="0">
                <a:latin typeface="Cambria" panose="02040503050406030204" pitchFamily="18" charset="0"/>
              </a:rPr>
              <a:t>, </a:t>
            </a:r>
            <a:r>
              <a:rPr lang="en-AU" sz="3600" dirty="0" smtClean="0">
                <a:latin typeface="Cambria" panose="02040503050406030204" pitchFamily="18" charset="0"/>
              </a:rPr>
              <a:t>courts </a:t>
            </a:r>
            <a:r>
              <a:rPr lang="en-AU" sz="3600" dirty="0">
                <a:latin typeface="Cambria" panose="02040503050406030204" pitchFamily="18" charset="0"/>
              </a:rPr>
              <a:t>or legislatures, </a:t>
            </a:r>
            <a:r>
              <a:rPr lang="en-AU" sz="3600" dirty="0" smtClean="0">
                <a:latin typeface="Cambria" panose="02040503050406030204" pitchFamily="18" charset="0"/>
              </a:rPr>
              <a:t>get </a:t>
            </a:r>
            <a:r>
              <a:rPr lang="en-AU" sz="3600" dirty="0">
                <a:latin typeface="Cambria" panose="02040503050406030204" pitchFamily="18" charset="0"/>
              </a:rPr>
              <a:t>it </a:t>
            </a:r>
            <a:r>
              <a:rPr lang="en-AU" sz="3600" dirty="0" smtClean="0">
                <a:latin typeface="Cambria" panose="02040503050406030204" pitchFamily="18" charset="0"/>
              </a:rPr>
              <a:t>right?</a:t>
            </a:r>
            <a:endParaRPr lang="en-AU" sz="4000" b="1" dirty="0">
              <a:solidFill>
                <a:srgbClr val="C00000"/>
              </a:solidFill>
              <a:latin typeface="Cambria" panose="020405030504060302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405111782"/>
              </p:ext>
            </p:extLst>
          </p:nvPr>
        </p:nvGraphicFramePr>
        <p:xfrm>
          <a:off x="865495" y="2671012"/>
          <a:ext cx="10515600" cy="4350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Left Arrow 1"/>
          <p:cNvSpPr/>
          <p:nvPr/>
        </p:nvSpPr>
        <p:spPr>
          <a:xfrm>
            <a:off x="3137257" y="3380063"/>
            <a:ext cx="610218" cy="194178"/>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ight Arrow 2"/>
          <p:cNvSpPr/>
          <p:nvPr/>
        </p:nvSpPr>
        <p:spPr>
          <a:xfrm>
            <a:off x="6629454" y="3352654"/>
            <a:ext cx="857604" cy="2144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7671500" y="4634812"/>
            <a:ext cx="247385" cy="54435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Down Arrow 5"/>
          <p:cNvSpPr/>
          <p:nvPr/>
        </p:nvSpPr>
        <p:spPr>
          <a:xfrm>
            <a:off x="8945687" y="4662454"/>
            <a:ext cx="263878" cy="57734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7715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126" y="136478"/>
            <a:ext cx="11079313" cy="1064525"/>
          </a:xfrm>
        </p:spPr>
        <p:txBody>
          <a:bodyPr>
            <a:normAutofit/>
          </a:bodyPr>
          <a:lstStyle/>
          <a:p>
            <a:pPr algn="ctr"/>
            <a:r>
              <a:rPr lang="en-AU" sz="4000" b="1" dirty="0" smtClean="0">
                <a:solidFill>
                  <a:srgbClr val="C00000"/>
                </a:solidFill>
                <a:latin typeface="Cambria" panose="02040503050406030204" pitchFamily="18" charset="0"/>
                <a:ea typeface="Arial Unicode MS" pitchFamily="34" charset="-128"/>
                <a:cs typeface="Arial Unicode MS" pitchFamily="34" charset="-128"/>
              </a:rPr>
              <a:t>Assessing unfair prejudice</a:t>
            </a:r>
            <a:endParaRPr lang="en-AU" sz="4000" b="1" dirty="0">
              <a:solidFill>
                <a:srgbClr val="C00000"/>
              </a:solidFill>
              <a:latin typeface="Cambria" panose="02040503050406030204" pitchFamily="18" charset="0"/>
              <a:ea typeface="Arial Unicode MS" pitchFamily="34" charset="-128"/>
              <a:cs typeface="Arial Unicode MS" pitchFamily="34" charset="-128"/>
            </a:endParaRPr>
          </a:p>
        </p:txBody>
      </p:sp>
      <p:sp>
        <p:nvSpPr>
          <p:cNvPr id="3" name="Content Placeholder 2"/>
          <p:cNvSpPr>
            <a:spLocks noGrp="1"/>
          </p:cNvSpPr>
          <p:nvPr>
            <p:ph idx="1"/>
          </p:nvPr>
        </p:nvSpPr>
        <p:spPr>
          <a:xfrm>
            <a:off x="584616" y="1379095"/>
            <a:ext cx="10936823" cy="5830548"/>
          </a:xfrm>
        </p:spPr>
        <p:txBody>
          <a:bodyPr>
            <a:noAutofit/>
          </a:bodyPr>
          <a:lstStyle/>
          <a:p>
            <a:pPr marL="0" indent="0">
              <a:buNone/>
            </a:pPr>
            <a:r>
              <a:rPr lang="en-AU" sz="2400" b="1" dirty="0" smtClean="0">
                <a:solidFill>
                  <a:srgbClr val="C00000"/>
                </a:solidFill>
                <a:latin typeface="Cambria" panose="02040503050406030204" pitchFamily="18" charset="0"/>
                <a:ea typeface="Arial Unicode MS" pitchFamily="34" charset="-128"/>
                <a:cs typeface="Arial Unicode MS" pitchFamily="34" charset="-128"/>
              </a:rPr>
              <a:t>Hypothesis 1</a:t>
            </a:r>
            <a:r>
              <a:rPr lang="en-AU" sz="2400" dirty="0" smtClean="0">
                <a:latin typeface="Cambria" panose="02040503050406030204" pitchFamily="18" charset="0"/>
                <a:ea typeface="Arial Unicode MS" pitchFamily="34" charset="-128"/>
                <a:cs typeface="Arial Unicode MS" pitchFamily="34" charset="-128"/>
              </a:rPr>
              <a:t>: </a:t>
            </a:r>
            <a:r>
              <a:rPr lang="en-AU" sz="2400" dirty="0" smtClean="0">
                <a:latin typeface="Cambria" panose="02040503050406030204" pitchFamily="18" charset="0"/>
                <a:ea typeface="Arial Unicode MS" pitchFamily="34" charset="-128"/>
                <a:cs typeface="Arial Unicode MS" pitchFamily="34" charset="-128"/>
              </a:rPr>
              <a:t> </a:t>
            </a:r>
            <a:r>
              <a:rPr lang="en-AU" sz="2400" dirty="0" smtClean="0">
                <a:solidFill>
                  <a:srgbClr val="0070C0"/>
                </a:solidFill>
                <a:latin typeface="Cambria" panose="02040503050406030204" pitchFamily="18" charset="0"/>
                <a:ea typeface="Arial Unicode MS" pitchFamily="34" charset="-128"/>
                <a:cs typeface="Arial Unicode MS" pitchFamily="34" charset="-128"/>
              </a:rPr>
              <a:t>Jurors </a:t>
            </a:r>
            <a:r>
              <a:rPr lang="en-AU" sz="2400" b="1" dirty="0" smtClean="0">
                <a:solidFill>
                  <a:srgbClr val="0070C0"/>
                </a:solidFill>
                <a:latin typeface="Cambria" panose="02040503050406030204" pitchFamily="18" charset="0"/>
                <a:ea typeface="Arial Unicode MS" pitchFamily="34" charset="-128"/>
                <a:cs typeface="Arial Unicode MS" pitchFamily="34" charset="-128"/>
              </a:rPr>
              <a:t>confuse</a:t>
            </a:r>
            <a:r>
              <a:rPr lang="en-AU" sz="2400" dirty="0" smtClean="0">
                <a:solidFill>
                  <a:srgbClr val="0070C0"/>
                </a:solidFill>
                <a:latin typeface="Cambria" panose="02040503050406030204" pitchFamily="18" charset="0"/>
                <a:ea typeface="Arial Unicode MS" pitchFamily="34" charset="-128"/>
                <a:cs typeface="Arial Unicode MS" pitchFamily="34" charset="-128"/>
              </a:rPr>
              <a:t> </a:t>
            </a:r>
            <a:r>
              <a:rPr lang="en-AU" sz="2400" dirty="0">
                <a:solidFill>
                  <a:srgbClr val="0070C0"/>
                </a:solidFill>
                <a:latin typeface="Cambria" panose="02040503050406030204" pitchFamily="18" charset="0"/>
                <a:ea typeface="Arial Unicode MS" pitchFamily="34" charset="-128"/>
                <a:cs typeface="Arial Unicode MS" pitchFamily="34" charset="-128"/>
              </a:rPr>
              <a:t>or conflate the evidence adduced to support </a:t>
            </a:r>
            <a:r>
              <a:rPr lang="en-AU" sz="2400" dirty="0" smtClean="0">
                <a:solidFill>
                  <a:srgbClr val="0070C0"/>
                </a:solidFill>
                <a:latin typeface="Cambria" panose="02040503050406030204" pitchFamily="18" charset="0"/>
                <a:ea typeface="Arial Unicode MS" pitchFamily="34" charset="-128"/>
                <a:cs typeface="Arial Unicode MS" pitchFamily="34" charset="-128"/>
              </a:rPr>
              <a:t> different </a:t>
            </a:r>
            <a:r>
              <a:rPr lang="en-AU" sz="2400" dirty="0">
                <a:solidFill>
                  <a:srgbClr val="0070C0"/>
                </a:solidFill>
                <a:latin typeface="Cambria" panose="02040503050406030204" pitchFamily="18" charset="0"/>
                <a:ea typeface="Arial Unicode MS" pitchFamily="34" charset="-128"/>
                <a:cs typeface="Arial Unicode MS" pitchFamily="34" charset="-128"/>
              </a:rPr>
              <a:t>charges in a joint trial</a:t>
            </a:r>
            <a:r>
              <a:rPr lang="en-AU" sz="2400" dirty="0">
                <a:latin typeface="Cambria" panose="02040503050406030204" pitchFamily="18" charset="0"/>
                <a:ea typeface="Arial Unicode MS" pitchFamily="34" charset="-128"/>
                <a:cs typeface="Arial Unicode MS" pitchFamily="34" charset="-128"/>
              </a:rPr>
              <a:t>.</a:t>
            </a:r>
          </a:p>
          <a:p>
            <a:pPr marL="514350" indent="-514350">
              <a:buNone/>
            </a:pPr>
            <a:r>
              <a:rPr lang="en-AU" sz="2400" dirty="0">
                <a:latin typeface="Cambria" panose="02040503050406030204" pitchFamily="18" charset="0"/>
                <a:ea typeface="Arial Unicode MS" pitchFamily="34" charset="-128"/>
                <a:cs typeface="Arial Unicode MS" pitchFamily="34" charset="-128"/>
              </a:rPr>
              <a:t>	</a:t>
            </a:r>
            <a:r>
              <a:rPr lang="en-AU" sz="2400" dirty="0" smtClean="0">
                <a:latin typeface="Cambria" panose="02040503050406030204" pitchFamily="18" charset="0"/>
                <a:ea typeface="Arial Unicode MS" pitchFamily="34" charset="-128"/>
                <a:cs typeface="Arial Unicode MS" pitchFamily="34" charset="-128"/>
              </a:rPr>
              <a:t>Are </a:t>
            </a:r>
            <a:r>
              <a:rPr lang="en-AU" sz="2400" dirty="0">
                <a:latin typeface="Cambria" panose="02040503050406030204" pitchFamily="18" charset="0"/>
                <a:ea typeface="Arial Unicode MS" pitchFamily="34" charset="-128"/>
                <a:cs typeface="Arial Unicode MS" pitchFamily="34" charset="-128"/>
              </a:rPr>
              <a:t>juries capable of </a:t>
            </a:r>
            <a:r>
              <a:rPr lang="en-AU" sz="2400" b="1" dirty="0">
                <a:latin typeface="Cambria" panose="02040503050406030204" pitchFamily="18" charset="0"/>
                <a:ea typeface="Arial Unicode MS" pitchFamily="34" charset="-128"/>
                <a:cs typeface="Arial Unicode MS" pitchFamily="34" charset="-128"/>
              </a:rPr>
              <a:t>separating the counts</a:t>
            </a:r>
            <a:r>
              <a:rPr lang="en-AU" sz="2400" dirty="0">
                <a:latin typeface="Cambria" panose="02040503050406030204" pitchFamily="18" charset="0"/>
                <a:ea typeface="Arial Unicode MS" pitchFamily="34" charset="-128"/>
                <a:cs typeface="Arial Unicode MS" pitchFamily="34" charset="-128"/>
              </a:rPr>
              <a:t> against the defendant in reaching their verdicts in a joint trial?</a:t>
            </a:r>
          </a:p>
          <a:p>
            <a:pPr marL="0" indent="0">
              <a:buNone/>
            </a:pPr>
            <a:r>
              <a:rPr lang="en-AU" sz="2400" b="1" dirty="0" smtClean="0">
                <a:solidFill>
                  <a:srgbClr val="C00000"/>
                </a:solidFill>
                <a:latin typeface="Cambria" panose="02040503050406030204" pitchFamily="18" charset="0"/>
                <a:ea typeface="Arial Unicode MS" pitchFamily="34" charset="-128"/>
                <a:cs typeface="Arial Unicode MS" pitchFamily="34" charset="-128"/>
              </a:rPr>
              <a:t>Hypothesis 2</a:t>
            </a:r>
            <a:r>
              <a:rPr lang="en-AU" sz="2400" dirty="0" smtClean="0">
                <a:solidFill>
                  <a:srgbClr val="C00000"/>
                </a:solidFill>
                <a:latin typeface="Cambria" panose="02040503050406030204" pitchFamily="18" charset="0"/>
                <a:ea typeface="Arial Unicode MS" pitchFamily="34" charset="-128"/>
                <a:cs typeface="Arial Unicode MS" pitchFamily="34" charset="-128"/>
              </a:rPr>
              <a:t>: </a:t>
            </a:r>
            <a:r>
              <a:rPr lang="en-AU" sz="2400" dirty="0">
                <a:solidFill>
                  <a:srgbClr val="0070C0"/>
                </a:solidFill>
                <a:latin typeface="Cambria" panose="02040503050406030204" pitchFamily="18" charset="0"/>
                <a:ea typeface="Arial Unicode MS" pitchFamily="34" charset="-128"/>
                <a:cs typeface="Arial Unicode MS" pitchFamily="34" charset="-128"/>
              </a:rPr>
              <a:t>A</a:t>
            </a:r>
            <a:r>
              <a:rPr lang="en-AU" sz="2400" dirty="0" smtClean="0">
                <a:solidFill>
                  <a:srgbClr val="0070C0"/>
                </a:solidFill>
                <a:latin typeface="Cambria" panose="02040503050406030204" pitchFamily="18" charset="0"/>
                <a:ea typeface="Arial Unicode MS" pitchFamily="34" charset="-128"/>
                <a:cs typeface="Arial Unicode MS" pitchFamily="34" charset="-128"/>
              </a:rPr>
              <a:t> </a:t>
            </a:r>
            <a:r>
              <a:rPr lang="en-AU" sz="2400" dirty="0">
                <a:solidFill>
                  <a:srgbClr val="0070C0"/>
                </a:solidFill>
                <a:latin typeface="Cambria" panose="02040503050406030204" pitchFamily="18" charset="0"/>
                <a:ea typeface="Arial Unicode MS" pitchFamily="34" charset="-128"/>
                <a:cs typeface="Arial Unicode MS" pitchFamily="34" charset="-128"/>
              </a:rPr>
              <a:t>defendant in a joint trial </a:t>
            </a:r>
            <a:r>
              <a:rPr lang="en-AU" sz="2400" dirty="0" smtClean="0">
                <a:solidFill>
                  <a:srgbClr val="0070C0"/>
                </a:solidFill>
                <a:latin typeface="Cambria" panose="02040503050406030204" pitchFamily="18" charset="0"/>
                <a:ea typeface="Arial Unicode MS" pitchFamily="34" charset="-128"/>
                <a:cs typeface="Arial Unicode MS" pitchFamily="34" charset="-128"/>
              </a:rPr>
              <a:t>is </a:t>
            </a:r>
            <a:r>
              <a:rPr lang="en-AU" sz="2400" dirty="0">
                <a:solidFill>
                  <a:srgbClr val="0070C0"/>
                </a:solidFill>
                <a:latin typeface="Cambria" panose="02040503050406030204" pitchFamily="18" charset="0"/>
                <a:ea typeface="Arial Unicode MS" pitchFamily="34" charset="-128"/>
                <a:cs typeface="Arial Unicode MS" pitchFamily="34" charset="-128"/>
              </a:rPr>
              <a:t>prejudiced because juries </a:t>
            </a:r>
            <a:r>
              <a:rPr lang="en-AU" sz="2400" dirty="0" smtClean="0">
                <a:solidFill>
                  <a:srgbClr val="0070C0"/>
                </a:solidFill>
                <a:latin typeface="Cambria" panose="02040503050406030204" pitchFamily="18" charset="0"/>
                <a:ea typeface="Arial Unicode MS" pitchFamily="34" charset="-128"/>
                <a:cs typeface="Arial Unicode MS" pitchFamily="34" charset="-128"/>
              </a:rPr>
              <a:t>assume </a:t>
            </a:r>
            <a:r>
              <a:rPr lang="en-AU" sz="2400" dirty="0">
                <a:solidFill>
                  <a:srgbClr val="0070C0"/>
                </a:solidFill>
                <a:latin typeface="Cambria" panose="02040503050406030204" pitchFamily="18" charset="0"/>
                <a:ea typeface="Arial Unicode MS" pitchFamily="34" charset="-128"/>
                <a:cs typeface="Arial Unicode MS" pitchFamily="34" charset="-128"/>
              </a:rPr>
              <a:t>guilt due to the </a:t>
            </a:r>
            <a:r>
              <a:rPr lang="en-AU" sz="2400" b="1" dirty="0" smtClean="0">
                <a:solidFill>
                  <a:srgbClr val="0070C0"/>
                </a:solidFill>
                <a:latin typeface="Cambria" panose="02040503050406030204" pitchFamily="18" charset="0"/>
                <a:ea typeface="Arial Unicode MS" pitchFamily="34" charset="-128"/>
                <a:cs typeface="Arial Unicode MS" pitchFamily="34" charset="-128"/>
              </a:rPr>
              <a:t>cumulative amount </a:t>
            </a:r>
            <a:r>
              <a:rPr lang="en-AU" sz="2400" b="1" dirty="0">
                <a:solidFill>
                  <a:srgbClr val="0070C0"/>
                </a:solidFill>
                <a:latin typeface="Cambria" panose="02040503050406030204" pitchFamily="18" charset="0"/>
                <a:ea typeface="Arial Unicode MS" pitchFamily="34" charset="-128"/>
                <a:cs typeface="Arial Unicode MS" pitchFamily="34" charset="-128"/>
              </a:rPr>
              <a:t>of e</a:t>
            </a:r>
            <a:r>
              <a:rPr lang="en-AU" sz="2400" dirty="0">
                <a:solidFill>
                  <a:srgbClr val="0070C0"/>
                </a:solidFill>
                <a:latin typeface="Cambria" panose="02040503050406030204" pitchFamily="18" charset="0"/>
                <a:ea typeface="Arial Unicode MS" pitchFamily="34" charset="-128"/>
                <a:cs typeface="Arial Unicode MS" pitchFamily="34" charset="-128"/>
              </a:rPr>
              <a:t>vidence against </a:t>
            </a:r>
            <a:r>
              <a:rPr lang="en-AU" sz="2400" dirty="0" smtClean="0">
                <a:solidFill>
                  <a:srgbClr val="0070C0"/>
                </a:solidFill>
                <a:latin typeface="Cambria" panose="02040503050406030204" pitchFamily="18" charset="0"/>
                <a:ea typeface="Arial Unicode MS" pitchFamily="34" charset="-128"/>
                <a:cs typeface="Arial Unicode MS" pitchFamily="34" charset="-128"/>
              </a:rPr>
              <a:t>him.</a:t>
            </a:r>
            <a:endParaRPr lang="en-AU" sz="2400" dirty="0">
              <a:solidFill>
                <a:srgbClr val="0070C0"/>
              </a:solidFill>
              <a:latin typeface="Cambria" panose="02040503050406030204" pitchFamily="18" charset="0"/>
              <a:ea typeface="Arial Unicode MS" pitchFamily="34" charset="-128"/>
              <a:cs typeface="Arial Unicode MS" pitchFamily="34" charset="-128"/>
            </a:endParaRPr>
          </a:p>
          <a:p>
            <a:pPr marL="514350" indent="-514350">
              <a:buNone/>
            </a:pPr>
            <a:r>
              <a:rPr lang="en-AU" sz="2400" dirty="0">
                <a:latin typeface="Cambria" panose="02040503050406030204" pitchFamily="18" charset="0"/>
                <a:ea typeface="Arial Unicode MS" pitchFamily="34" charset="-128"/>
                <a:cs typeface="Arial Unicode MS" pitchFamily="34" charset="-128"/>
              </a:rPr>
              <a:t>	</a:t>
            </a:r>
            <a:r>
              <a:rPr lang="en-AU" sz="2400" dirty="0" smtClean="0">
                <a:latin typeface="Cambria" panose="02040503050406030204" pitchFamily="18" charset="0"/>
                <a:ea typeface="Arial Unicode MS" pitchFamily="34" charset="-128"/>
                <a:cs typeface="Arial Unicode MS" pitchFamily="34" charset="-128"/>
              </a:rPr>
              <a:t>With multiple charges against </a:t>
            </a:r>
            <a:r>
              <a:rPr lang="en-AU" sz="2400" dirty="0">
                <a:latin typeface="Cambria" panose="02040503050406030204" pitchFamily="18" charset="0"/>
                <a:ea typeface="Arial Unicode MS" pitchFamily="34" charset="-128"/>
                <a:cs typeface="Arial Unicode MS" pitchFamily="34" charset="-128"/>
              </a:rPr>
              <a:t>a defendant in a joint trial, </a:t>
            </a:r>
            <a:r>
              <a:rPr lang="en-AU" sz="2400" dirty="0" smtClean="0">
                <a:latin typeface="Cambria" panose="02040503050406030204" pitchFamily="18" charset="0"/>
                <a:ea typeface="Arial Unicode MS" pitchFamily="34" charset="-128"/>
                <a:cs typeface="Arial Unicode MS" pitchFamily="34" charset="-128"/>
              </a:rPr>
              <a:t>do juries</a:t>
            </a:r>
            <a:r>
              <a:rPr lang="en-AU" sz="2400" dirty="0">
                <a:latin typeface="Cambria" panose="02040503050406030204" pitchFamily="18" charset="0"/>
                <a:ea typeface="Arial Unicode MS" pitchFamily="34" charset="-128"/>
                <a:cs typeface="Arial Unicode MS" pitchFamily="34" charset="-128"/>
              </a:rPr>
              <a:t> deliver </a:t>
            </a:r>
            <a:r>
              <a:rPr lang="en-AU" sz="2400" b="1" dirty="0" smtClean="0">
                <a:latin typeface="Cambria" panose="02040503050406030204" pitchFamily="18" charset="0"/>
                <a:ea typeface="Arial Unicode MS" pitchFamily="34" charset="-128"/>
                <a:cs typeface="Arial Unicode MS" pitchFamily="34" charset="-128"/>
              </a:rPr>
              <a:t>uniform conviction </a:t>
            </a:r>
            <a:r>
              <a:rPr lang="en-AU" sz="2400" b="1" dirty="0">
                <a:latin typeface="Cambria" panose="02040503050406030204" pitchFamily="18" charset="0"/>
                <a:ea typeface="Arial Unicode MS" pitchFamily="34" charset="-128"/>
                <a:cs typeface="Arial Unicode MS" pitchFamily="34" charset="-128"/>
              </a:rPr>
              <a:t>rates </a:t>
            </a:r>
            <a:r>
              <a:rPr lang="en-AU" sz="2400" dirty="0">
                <a:latin typeface="Cambria" panose="02040503050406030204" pitchFamily="18" charset="0"/>
                <a:ea typeface="Arial Unicode MS" pitchFamily="34" charset="-128"/>
                <a:cs typeface="Arial Unicode MS" pitchFamily="34" charset="-128"/>
              </a:rPr>
              <a:t>for counts based on weak </a:t>
            </a:r>
            <a:r>
              <a:rPr lang="en-AU" sz="2400" dirty="0" smtClean="0">
                <a:latin typeface="Cambria" panose="02040503050406030204" pitchFamily="18" charset="0"/>
                <a:ea typeface="Arial Unicode MS" pitchFamily="34" charset="-128"/>
                <a:cs typeface="Arial Unicode MS" pitchFamily="34" charset="-128"/>
              </a:rPr>
              <a:t>versus stronger evidence</a:t>
            </a:r>
            <a:r>
              <a:rPr lang="en-AU" sz="2400" dirty="0">
                <a:latin typeface="Cambria" panose="02040503050406030204" pitchFamily="18" charset="0"/>
                <a:ea typeface="Arial Unicode MS" pitchFamily="34" charset="-128"/>
                <a:cs typeface="Arial Unicode MS" pitchFamily="34" charset="-128"/>
              </a:rPr>
              <a:t>? </a:t>
            </a:r>
          </a:p>
          <a:p>
            <a:pPr marL="514350" indent="-514350">
              <a:buNone/>
            </a:pPr>
            <a:r>
              <a:rPr lang="en-AU" sz="2400" b="1" dirty="0" smtClean="0">
                <a:solidFill>
                  <a:srgbClr val="C00000"/>
                </a:solidFill>
                <a:latin typeface="Cambria" panose="02040503050406030204" pitchFamily="18" charset="0"/>
                <a:ea typeface="Arial Unicode MS" pitchFamily="34" charset="-128"/>
                <a:cs typeface="Arial Unicode MS" pitchFamily="34" charset="-128"/>
              </a:rPr>
              <a:t>Hypothesis 3</a:t>
            </a:r>
            <a:r>
              <a:rPr lang="en-AU" sz="2400" dirty="0" smtClean="0">
                <a:latin typeface="Cambria" panose="02040503050406030204" pitchFamily="18" charset="0"/>
                <a:ea typeface="Arial Unicode MS" pitchFamily="34" charset="-128"/>
                <a:cs typeface="Arial Unicode MS" pitchFamily="34" charset="-128"/>
              </a:rPr>
              <a:t>: </a:t>
            </a:r>
            <a:r>
              <a:rPr lang="en-AU" sz="2400" dirty="0">
                <a:solidFill>
                  <a:srgbClr val="0070C0"/>
                </a:solidFill>
                <a:latin typeface="Cambria" panose="02040503050406030204" pitchFamily="18" charset="0"/>
                <a:ea typeface="Arial Unicode MS" pitchFamily="34" charset="-128"/>
                <a:cs typeface="Arial Unicode MS" pitchFamily="34" charset="-128"/>
              </a:rPr>
              <a:t>J</a:t>
            </a:r>
            <a:r>
              <a:rPr lang="en-AU" sz="2400" dirty="0" smtClean="0">
                <a:solidFill>
                  <a:srgbClr val="0070C0"/>
                </a:solidFill>
                <a:latin typeface="Cambria" panose="02040503050406030204" pitchFamily="18" charset="0"/>
                <a:ea typeface="Arial Unicode MS" pitchFamily="34" charset="-128"/>
                <a:cs typeface="Arial Unicode MS" pitchFamily="34" charset="-128"/>
              </a:rPr>
              <a:t>urors use </a:t>
            </a:r>
            <a:r>
              <a:rPr lang="en-AU" sz="2400" dirty="0">
                <a:solidFill>
                  <a:srgbClr val="0070C0"/>
                </a:solidFill>
                <a:latin typeface="Cambria" panose="02040503050406030204" pitchFamily="18" charset="0"/>
                <a:ea typeface="Arial Unicode MS" pitchFamily="34" charset="-128"/>
                <a:cs typeface="Arial Unicode MS" pitchFamily="34" charset="-128"/>
              </a:rPr>
              <a:t>evidence about the D’s other criminal misconduct to infer </a:t>
            </a:r>
            <a:r>
              <a:rPr lang="en-AU" sz="2400" dirty="0" smtClean="0">
                <a:solidFill>
                  <a:srgbClr val="0070C0"/>
                </a:solidFill>
                <a:latin typeface="Cambria" panose="02040503050406030204" pitchFamily="18" charset="0"/>
                <a:ea typeface="Arial Unicode MS" pitchFamily="34" charset="-128"/>
                <a:cs typeface="Arial Unicode MS" pitchFamily="34" charset="-128"/>
              </a:rPr>
              <a:t>criminality:  ‘if </a:t>
            </a:r>
            <a:r>
              <a:rPr lang="en-AU" sz="2400" dirty="0">
                <a:solidFill>
                  <a:srgbClr val="0070C0"/>
                </a:solidFill>
                <a:latin typeface="Cambria" panose="02040503050406030204" pitchFamily="18" charset="0"/>
                <a:ea typeface="Arial Unicode MS" pitchFamily="34" charset="-128"/>
                <a:cs typeface="Arial Unicode MS" pitchFamily="34" charset="-128"/>
              </a:rPr>
              <a:t>he </a:t>
            </a:r>
            <a:r>
              <a:rPr lang="en-AU" sz="2400" b="1" dirty="0">
                <a:solidFill>
                  <a:srgbClr val="0070C0"/>
                </a:solidFill>
                <a:latin typeface="Cambria" panose="02040503050406030204" pitchFamily="18" charset="0"/>
                <a:ea typeface="Arial Unicode MS" pitchFamily="34" charset="-128"/>
                <a:cs typeface="Arial Unicode MS" pitchFamily="34" charset="-128"/>
              </a:rPr>
              <a:t>did it once, he will do it again</a:t>
            </a:r>
            <a:r>
              <a:rPr lang="en-AU" sz="2400" dirty="0" smtClean="0">
                <a:solidFill>
                  <a:srgbClr val="0070C0"/>
                </a:solidFill>
                <a:latin typeface="Cambria" panose="02040503050406030204" pitchFamily="18" charset="0"/>
                <a:ea typeface="Arial Unicode MS" pitchFamily="34" charset="-128"/>
                <a:cs typeface="Arial Unicode MS" pitchFamily="34" charset="-128"/>
              </a:rPr>
              <a:t>’.</a:t>
            </a:r>
            <a:endParaRPr lang="en-AU" sz="2400" dirty="0">
              <a:solidFill>
                <a:srgbClr val="0070C0"/>
              </a:solidFill>
              <a:latin typeface="Cambria" panose="02040503050406030204" pitchFamily="18" charset="0"/>
              <a:ea typeface="Arial Unicode MS" pitchFamily="34" charset="-128"/>
              <a:cs typeface="Arial Unicode MS" pitchFamily="34" charset="-128"/>
            </a:endParaRPr>
          </a:p>
          <a:p>
            <a:pPr marL="514350" indent="-514350">
              <a:buNone/>
            </a:pPr>
            <a:r>
              <a:rPr lang="en-AU" sz="2400" dirty="0">
                <a:latin typeface="Cambria" panose="02040503050406030204" pitchFamily="18" charset="0"/>
                <a:ea typeface="Arial Unicode MS" pitchFamily="34" charset="-128"/>
                <a:cs typeface="Arial Unicode MS" pitchFamily="34" charset="-128"/>
              </a:rPr>
              <a:t>	</a:t>
            </a:r>
            <a:r>
              <a:rPr lang="en-AU" sz="2400" dirty="0" smtClean="0">
                <a:latin typeface="Cambria" panose="02040503050406030204" pitchFamily="18" charset="0"/>
                <a:ea typeface="Arial Unicode MS" pitchFamily="34" charset="-128"/>
                <a:cs typeface="Arial Unicode MS" pitchFamily="34" charset="-128"/>
              </a:rPr>
              <a:t>Do more juries </a:t>
            </a:r>
            <a:r>
              <a:rPr lang="en-AU" sz="2400" dirty="0">
                <a:latin typeface="Cambria" panose="02040503050406030204" pitchFamily="18" charset="0"/>
                <a:ea typeface="Arial Unicode MS" pitchFamily="34" charset="-128"/>
                <a:cs typeface="Arial Unicode MS" pitchFamily="34" charset="-128"/>
              </a:rPr>
              <a:t>in joint </a:t>
            </a:r>
            <a:r>
              <a:rPr lang="en-AU" sz="2400" dirty="0" smtClean="0">
                <a:latin typeface="Cambria" panose="02040503050406030204" pitchFamily="18" charset="0"/>
                <a:ea typeface="Arial Unicode MS" pitchFamily="34" charset="-128"/>
                <a:cs typeface="Arial Unicode MS" pitchFamily="34" charset="-128"/>
              </a:rPr>
              <a:t>versus separate </a:t>
            </a:r>
            <a:r>
              <a:rPr lang="en-AU" sz="2400" dirty="0">
                <a:latin typeface="Cambria" panose="02040503050406030204" pitchFamily="18" charset="0"/>
                <a:ea typeface="Arial Unicode MS" pitchFamily="34" charset="-128"/>
                <a:cs typeface="Arial Unicode MS" pitchFamily="34" charset="-128"/>
              </a:rPr>
              <a:t>trials </a:t>
            </a:r>
            <a:r>
              <a:rPr lang="en-AU" sz="2400" dirty="0" smtClean="0">
                <a:latin typeface="Cambria" panose="02040503050406030204" pitchFamily="18" charset="0"/>
                <a:ea typeface="Arial Unicode MS" pitchFamily="34" charset="-128"/>
                <a:cs typeface="Arial Unicode MS" pitchFamily="34" charset="-128"/>
              </a:rPr>
              <a:t>convict </a:t>
            </a:r>
            <a:r>
              <a:rPr lang="en-AU" sz="2400" dirty="0">
                <a:latin typeface="Cambria" panose="02040503050406030204" pitchFamily="18" charset="0"/>
                <a:ea typeface="Arial Unicode MS" pitchFamily="34" charset="-128"/>
                <a:cs typeface="Arial Unicode MS" pitchFamily="34" charset="-128"/>
              </a:rPr>
              <a:t>on the basis that the defendant has a </a:t>
            </a:r>
            <a:r>
              <a:rPr lang="en-AU" sz="2400" b="1" dirty="0" smtClean="0">
                <a:latin typeface="Cambria" panose="02040503050406030204" pitchFamily="18" charset="0"/>
                <a:ea typeface="Arial Unicode MS" pitchFamily="34" charset="-128"/>
                <a:cs typeface="Arial Unicode MS" pitchFamily="34" charset="-128"/>
              </a:rPr>
              <a:t>‘depraved character or criminal </a:t>
            </a:r>
            <a:r>
              <a:rPr lang="en-AU" sz="2400" b="1" dirty="0">
                <a:latin typeface="Cambria" panose="02040503050406030204" pitchFamily="18" charset="0"/>
                <a:ea typeface="Arial Unicode MS" pitchFamily="34" charset="-128"/>
                <a:cs typeface="Arial Unicode MS" pitchFamily="34" charset="-128"/>
              </a:rPr>
              <a:t>disposition’</a:t>
            </a:r>
            <a:r>
              <a:rPr lang="en-AU" sz="2400" dirty="0">
                <a:latin typeface="Cambria" panose="02040503050406030204" pitchFamily="18" charset="0"/>
                <a:ea typeface="Arial Unicode MS" pitchFamily="34" charset="-128"/>
                <a:cs typeface="Arial Unicode MS" pitchFamily="34" charset="-128"/>
              </a:rPr>
              <a:t>?</a:t>
            </a:r>
          </a:p>
        </p:txBody>
      </p:sp>
    </p:spTree>
    <p:extLst>
      <p:ext uri="{BB962C8B-B14F-4D97-AF65-F5344CB8AC3E}">
        <p14:creationId xmlns:p14="http://schemas.microsoft.com/office/powerpoint/2010/main" val="428457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48047" y="299063"/>
            <a:ext cx="12043953" cy="1325563"/>
          </a:xfrm>
        </p:spPr>
        <p:txBody>
          <a:bodyPr>
            <a:normAutofit/>
          </a:bodyPr>
          <a:lstStyle/>
          <a:p>
            <a:pPr algn="ctr"/>
            <a:r>
              <a:rPr lang="en-AU" altLang="en-US" b="1" dirty="0" smtClean="0">
                <a:solidFill>
                  <a:srgbClr val="C00000"/>
                </a:solidFill>
                <a:latin typeface="Cambria" panose="02040503050406030204" pitchFamily="18" charset="0"/>
                <a:ea typeface="ＭＳ Ｐゴシック" panose="020B0600070205080204" pitchFamily="34" charset="-128"/>
              </a:rPr>
              <a:t>Dual Process Theory </a:t>
            </a:r>
            <a:br>
              <a:rPr lang="en-AU" altLang="en-US" b="1" dirty="0" smtClean="0">
                <a:solidFill>
                  <a:srgbClr val="C00000"/>
                </a:solidFill>
                <a:latin typeface="Cambria" panose="02040503050406030204" pitchFamily="18" charset="0"/>
                <a:ea typeface="ＭＳ Ｐゴシック" panose="020B0600070205080204" pitchFamily="34" charset="-128"/>
              </a:rPr>
            </a:br>
            <a:r>
              <a:rPr lang="en-AU" altLang="en-US" b="1" dirty="0" smtClean="0">
                <a:solidFill>
                  <a:srgbClr val="C00000"/>
                </a:solidFill>
                <a:latin typeface="Cambria" panose="02040503050406030204" pitchFamily="18" charset="0"/>
                <a:ea typeface="ＭＳ Ｐゴシック" panose="020B0600070205080204" pitchFamily="34" charset="-128"/>
              </a:rPr>
              <a:t>to assess unfair prejudice</a:t>
            </a:r>
          </a:p>
        </p:txBody>
      </p:sp>
      <p:sp>
        <p:nvSpPr>
          <p:cNvPr id="8195" name="Content Placeholder 2"/>
          <p:cNvSpPr>
            <a:spLocks noGrp="1"/>
          </p:cNvSpPr>
          <p:nvPr>
            <p:ph idx="1"/>
          </p:nvPr>
        </p:nvSpPr>
        <p:spPr>
          <a:xfrm>
            <a:off x="512716" y="1692617"/>
            <a:ext cx="10248900" cy="4483533"/>
          </a:xfrm>
        </p:spPr>
        <p:txBody>
          <a:bodyPr/>
          <a:lstStyle/>
          <a:p>
            <a:pPr marL="0" indent="0">
              <a:buNone/>
            </a:pPr>
            <a:r>
              <a:rPr lang="en-AU" altLang="en-US" dirty="0" smtClean="0">
                <a:latin typeface="Cambria" panose="02040503050406030204" pitchFamily="18" charset="0"/>
                <a:ea typeface="ＭＳ Ｐゴシック" panose="020B0600070205080204" pitchFamily="34" charset="-128"/>
              </a:rPr>
              <a:t>     Two ways of making decisions:</a:t>
            </a:r>
          </a:p>
          <a:p>
            <a:pPr marL="0" indent="0">
              <a:buNone/>
            </a:pPr>
            <a:endParaRPr lang="en-AU" altLang="en-US" dirty="0" smtClean="0">
              <a:latin typeface="Adobe Caslon Pro" panose="0205050205050A020403" pitchFamily="18" charset="0"/>
              <a:ea typeface="ＭＳ Ｐゴシック" panose="020B0600070205080204" pitchFamily="34" charset="-128"/>
            </a:endParaRPr>
          </a:p>
        </p:txBody>
      </p:sp>
      <p:graphicFrame>
        <p:nvGraphicFramePr>
          <p:cNvPr id="6" name="Diagram 5"/>
          <p:cNvGraphicFramePr/>
          <p:nvPr>
            <p:extLst>
              <p:ext uri="{D42A27DB-BD31-4B8C-83A1-F6EECF244321}">
                <p14:modId xmlns:p14="http://schemas.microsoft.com/office/powerpoint/2010/main" val="2370296456"/>
              </p:ext>
            </p:extLst>
          </p:nvPr>
        </p:nvGraphicFramePr>
        <p:xfrm>
          <a:off x="1055077" y="2168434"/>
          <a:ext cx="9689122" cy="351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44433" y="5860869"/>
            <a:ext cx="10842171" cy="738664"/>
          </a:xfrm>
          <a:prstGeom prst="rect">
            <a:avLst/>
          </a:prstGeom>
          <a:noFill/>
        </p:spPr>
        <p:txBody>
          <a:bodyPr wrap="square" rtlCol="0">
            <a:spAutoFit/>
          </a:bodyPr>
          <a:lstStyle/>
          <a:p>
            <a:r>
              <a:rPr lang="en-AU" sz="1400" dirty="0">
                <a:latin typeface="Cambria" panose="02040503050406030204" pitchFamily="18" charset="0"/>
              </a:rPr>
              <a:t>Brian H Bornstein and Edie Greene, ‘Jury Decision Making: Implications for and from Psychology’ (2011) 20(1) </a:t>
            </a:r>
            <a:r>
              <a:rPr lang="en-AU" sz="1400" i="1" dirty="0">
                <a:latin typeface="Cambria" panose="02040503050406030204" pitchFamily="18" charset="0"/>
              </a:rPr>
              <a:t>Current Directions in Psychological Science </a:t>
            </a:r>
            <a:r>
              <a:rPr lang="en-AU" sz="1400" dirty="0" smtClean="0">
                <a:latin typeface="Cambria" panose="02040503050406030204" pitchFamily="18" charset="0"/>
              </a:rPr>
              <a:t>65; </a:t>
            </a:r>
            <a:r>
              <a:rPr lang="en-AU" sz="1400" dirty="0">
                <a:latin typeface="Cambria" panose="02040503050406030204" pitchFamily="18" charset="0"/>
              </a:rPr>
              <a:t>Richard E Petty and John T </a:t>
            </a:r>
            <a:r>
              <a:rPr lang="en-AU" sz="1400" dirty="0" err="1">
                <a:latin typeface="Cambria" panose="02040503050406030204" pitchFamily="18" charset="0"/>
              </a:rPr>
              <a:t>Cacioppo</a:t>
            </a:r>
            <a:r>
              <a:rPr lang="en-AU" sz="1400" dirty="0">
                <a:latin typeface="Cambria" panose="02040503050406030204" pitchFamily="18" charset="0"/>
              </a:rPr>
              <a:t>, ‘The Elaboration Likelihood Model of Persuasion’ in Leonard Berkowitz (</a:t>
            </a:r>
            <a:r>
              <a:rPr lang="en-AU" sz="1400" dirty="0" err="1">
                <a:latin typeface="Cambria" panose="02040503050406030204" pitchFamily="18" charset="0"/>
              </a:rPr>
              <a:t>ed</a:t>
            </a:r>
            <a:r>
              <a:rPr lang="en-AU" sz="1400" dirty="0">
                <a:latin typeface="Cambria" panose="02040503050406030204" pitchFamily="18" charset="0"/>
              </a:rPr>
              <a:t>), </a:t>
            </a:r>
            <a:r>
              <a:rPr lang="en-AU" sz="1400" i="1" dirty="0">
                <a:latin typeface="Cambria" panose="02040503050406030204" pitchFamily="18" charset="0"/>
              </a:rPr>
              <a:t>Advances in Experimental Social Psychology</a:t>
            </a:r>
            <a:r>
              <a:rPr lang="en-AU" sz="1400" dirty="0">
                <a:latin typeface="Cambria" panose="02040503050406030204" pitchFamily="18" charset="0"/>
              </a:rPr>
              <a:t> </a:t>
            </a:r>
            <a:r>
              <a:rPr lang="en-AU" sz="1400" i="1" dirty="0">
                <a:latin typeface="Cambria" panose="02040503050406030204" pitchFamily="18" charset="0"/>
              </a:rPr>
              <a:t>(</a:t>
            </a:r>
            <a:r>
              <a:rPr lang="en-AU" sz="1400" i="1" dirty="0" err="1">
                <a:latin typeface="Cambria" panose="02040503050406030204" pitchFamily="18" charset="0"/>
              </a:rPr>
              <a:t>vol</a:t>
            </a:r>
            <a:r>
              <a:rPr lang="en-AU" sz="1400" i="1" dirty="0">
                <a:latin typeface="Cambria" panose="02040503050406030204" pitchFamily="18" charset="0"/>
              </a:rPr>
              <a:t> 19)</a:t>
            </a:r>
            <a:r>
              <a:rPr lang="en-AU" sz="1400" dirty="0">
                <a:latin typeface="Cambria" panose="02040503050406030204" pitchFamily="18" charset="0"/>
              </a:rPr>
              <a:t> (Academic Press, 1986).</a:t>
            </a:r>
          </a:p>
        </p:txBody>
      </p:sp>
    </p:spTree>
    <p:extLst>
      <p:ext uri="{BB962C8B-B14F-4D97-AF65-F5344CB8AC3E}">
        <p14:creationId xmlns:p14="http://schemas.microsoft.com/office/powerpoint/2010/main" val="137247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b="1" dirty="0" smtClean="0">
                <a:solidFill>
                  <a:srgbClr val="C00000"/>
                </a:solidFill>
                <a:latin typeface="Cambria" panose="02040503050406030204" pitchFamily="18" charset="0"/>
              </a:rPr>
              <a:t>Method</a:t>
            </a:r>
            <a:endParaRPr lang="en-AU" b="1" dirty="0">
              <a:solidFill>
                <a:srgbClr val="C00000"/>
              </a:solidFill>
              <a:latin typeface="Cambria" panose="02040503050406030204" pitchFamily="18" charset="0"/>
            </a:endParaRPr>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220433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481" y="218364"/>
            <a:ext cx="10781581" cy="967499"/>
          </a:xfrm>
        </p:spPr>
        <p:txBody>
          <a:bodyPr>
            <a:normAutofit/>
          </a:bodyPr>
          <a:lstStyle/>
          <a:p>
            <a:pPr algn="ctr"/>
            <a:r>
              <a:rPr lang="en-AU" sz="4000" b="1" dirty="0" smtClean="0">
                <a:solidFill>
                  <a:srgbClr val="C00000"/>
                </a:solidFill>
                <a:latin typeface="Cambria" panose="02040503050406030204" pitchFamily="18" charset="0"/>
              </a:rPr>
              <a:t>Two-stage </a:t>
            </a:r>
            <a:r>
              <a:rPr lang="en-AU" sz="4000" b="1" dirty="0">
                <a:solidFill>
                  <a:srgbClr val="C00000"/>
                </a:solidFill>
                <a:latin typeface="Cambria" panose="02040503050406030204" pitchFamily="18" charset="0"/>
              </a:rPr>
              <a:t>trial simulation</a:t>
            </a:r>
          </a:p>
        </p:txBody>
      </p:sp>
      <p:sp>
        <p:nvSpPr>
          <p:cNvPr id="3" name="Content Placeholder 2"/>
          <p:cNvSpPr>
            <a:spLocks noGrp="1"/>
          </p:cNvSpPr>
          <p:nvPr>
            <p:ph idx="1"/>
          </p:nvPr>
        </p:nvSpPr>
        <p:spPr>
          <a:xfrm>
            <a:off x="1009933" y="1406769"/>
            <a:ext cx="11399781" cy="5594532"/>
          </a:xfrm>
        </p:spPr>
        <p:txBody>
          <a:bodyPr>
            <a:normAutofit/>
          </a:bodyPr>
          <a:lstStyle/>
          <a:p>
            <a:pPr algn="just">
              <a:buClr>
                <a:srgbClr val="FF0000"/>
              </a:buClr>
              <a:buNone/>
              <a:defRPr/>
            </a:pPr>
            <a:r>
              <a:rPr lang="en-AU" b="1" dirty="0" smtClean="0">
                <a:solidFill>
                  <a:srgbClr val="0070C0"/>
                </a:solidFill>
                <a:latin typeface="Cambria" panose="02040503050406030204" pitchFamily="18" charset="0"/>
              </a:rPr>
              <a:t>Online mock juror pilot study </a:t>
            </a:r>
            <a:r>
              <a:rPr lang="en-AU" dirty="0">
                <a:latin typeface="Cambria" panose="02040503050406030204" pitchFamily="18" charset="0"/>
              </a:rPr>
              <a:t>(</a:t>
            </a:r>
            <a:r>
              <a:rPr lang="en-AU" i="1" dirty="0">
                <a:latin typeface="Cambria" panose="02040503050406030204" pitchFamily="18" charset="0"/>
              </a:rPr>
              <a:t>N</a:t>
            </a:r>
            <a:r>
              <a:rPr lang="en-AU" dirty="0">
                <a:latin typeface="Cambria" panose="02040503050406030204" pitchFamily="18" charset="0"/>
              </a:rPr>
              <a:t> = </a:t>
            </a:r>
            <a:r>
              <a:rPr lang="en-AU" dirty="0" smtClean="0">
                <a:latin typeface="Cambria" panose="02040503050406030204" pitchFamily="18" charset="0"/>
              </a:rPr>
              <a:t>300 community participants)</a:t>
            </a:r>
            <a:endParaRPr lang="en-AU" dirty="0">
              <a:latin typeface="Cambria" panose="02040503050406030204" pitchFamily="18" charset="0"/>
            </a:endParaRPr>
          </a:p>
          <a:p>
            <a:pPr lvl="1" algn="just">
              <a:buFont typeface="Arial" pitchFamily="34" charset="0"/>
              <a:buChar char="•"/>
              <a:defRPr/>
            </a:pPr>
            <a:r>
              <a:rPr lang="en-AU" dirty="0">
                <a:latin typeface="Cambria" panose="02040503050406030204" pitchFamily="18" charset="0"/>
              </a:rPr>
              <a:t>6 conditions, written case summaries</a:t>
            </a:r>
          </a:p>
          <a:p>
            <a:pPr lvl="1" algn="just">
              <a:buFont typeface="Arial" pitchFamily="34" charset="0"/>
              <a:buChar char="•"/>
              <a:defRPr/>
            </a:pPr>
            <a:r>
              <a:rPr lang="en-AU" b="1" dirty="0">
                <a:latin typeface="Cambria" panose="02040503050406030204" pitchFamily="18" charset="0"/>
              </a:rPr>
              <a:t>Test case strength</a:t>
            </a:r>
            <a:r>
              <a:rPr lang="en-AU" dirty="0">
                <a:latin typeface="Cambria" panose="02040503050406030204" pitchFamily="18" charset="0"/>
              </a:rPr>
              <a:t> separately, individual decisions</a:t>
            </a:r>
          </a:p>
          <a:p>
            <a:pPr lvl="1" algn="just">
              <a:buFont typeface="Arial" pitchFamily="34" charset="0"/>
              <a:buChar char="•"/>
              <a:defRPr/>
            </a:pPr>
            <a:r>
              <a:rPr lang="en-AU" dirty="0">
                <a:latin typeface="Cambria" panose="02040503050406030204" pitchFamily="18" charset="0"/>
              </a:rPr>
              <a:t>Jury direction beyond reasonable </a:t>
            </a:r>
            <a:r>
              <a:rPr lang="en-AU" dirty="0" smtClean="0">
                <a:latin typeface="Cambria" panose="02040503050406030204" pitchFamily="18" charset="0"/>
              </a:rPr>
              <a:t>doubt</a:t>
            </a:r>
          </a:p>
          <a:p>
            <a:pPr marL="457200" lvl="1" indent="0" algn="just">
              <a:buNone/>
              <a:defRPr/>
            </a:pPr>
            <a:endParaRPr lang="en-AU" sz="500" dirty="0">
              <a:latin typeface="Cambria" panose="02040503050406030204" pitchFamily="18" charset="0"/>
            </a:endParaRPr>
          </a:p>
          <a:p>
            <a:pPr algn="just">
              <a:buNone/>
              <a:defRPr/>
            </a:pPr>
            <a:r>
              <a:rPr lang="en-AU" b="1" dirty="0" smtClean="0">
                <a:solidFill>
                  <a:srgbClr val="0070C0"/>
                </a:solidFill>
                <a:latin typeface="Cambria" panose="02040503050406030204" pitchFamily="18" charset="0"/>
              </a:rPr>
              <a:t>In-person </a:t>
            </a:r>
            <a:r>
              <a:rPr lang="en-AU" b="1" dirty="0">
                <a:solidFill>
                  <a:srgbClr val="0070C0"/>
                </a:solidFill>
                <a:latin typeface="Cambria" panose="02040503050406030204" pitchFamily="18" charset="0"/>
              </a:rPr>
              <a:t>jury simulation </a:t>
            </a:r>
            <a:r>
              <a:rPr lang="en-AU" dirty="0">
                <a:latin typeface="Cambria" panose="02040503050406030204" pitchFamily="18" charset="0"/>
              </a:rPr>
              <a:t>(</a:t>
            </a:r>
            <a:r>
              <a:rPr lang="en-AU" i="1" dirty="0">
                <a:latin typeface="Cambria" panose="02040503050406030204" pitchFamily="18" charset="0"/>
              </a:rPr>
              <a:t>N</a:t>
            </a:r>
            <a:r>
              <a:rPr lang="en-AU" dirty="0">
                <a:latin typeface="Cambria" panose="02040503050406030204" pitchFamily="18" charset="0"/>
              </a:rPr>
              <a:t> = </a:t>
            </a:r>
            <a:r>
              <a:rPr lang="en-AU" dirty="0" smtClean="0">
                <a:latin typeface="Cambria" panose="02040503050406030204" pitchFamily="18" charset="0"/>
              </a:rPr>
              <a:t>1027 jury eligible citizens; </a:t>
            </a:r>
            <a:r>
              <a:rPr lang="en-AU" dirty="0">
                <a:latin typeface="Cambria" panose="02040503050406030204" pitchFamily="18" charset="0"/>
              </a:rPr>
              <a:t>90 juries)</a:t>
            </a:r>
          </a:p>
          <a:p>
            <a:pPr lvl="1" algn="just">
              <a:buFont typeface="Arial" pitchFamily="34" charset="0"/>
              <a:buChar char="•"/>
              <a:defRPr/>
            </a:pPr>
            <a:r>
              <a:rPr lang="en-AU" dirty="0">
                <a:latin typeface="Cambria" panose="02040503050406030204" pitchFamily="18" charset="0"/>
              </a:rPr>
              <a:t>10 </a:t>
            </a:r>
            <a:r>
              <a:rPr lang="en-AU" dirty="0" smtClean="0">
                <a:latin typeface="Cambria" panose="02040503050406030204" pitchFamily="18" charset="0"/>
              </a:rPr>
              <a:t>experimental conditions</a:t>
            </a:r>
          </a:p>
          <a:p>
            <a:pPr lvl="1" algn="just">
              <a:defRPr/>
            </a:pPr>
            <a:r>
              <a:rPr lang="en-AU" dirty="0" smtClean="0">
                <a:latin typeface="Cambria" panose="02040503050406030204" pitchFamily="18" charset="0"/>
              </a:rPr>
              <a:t>Realistic video-trial</a:t>
            </a:r>
            <a:r>
              <a:rPr lang="en-AU" dirty="0">
                <a:latin typeface="Cambria" panose="02040503050406030204" pitchFamily="18" charset="0"/>
              </a:rPr>
              <a:t>, separate and joint </a:t>
            </a:r>
            <a:r>
              <a:rPr lang="en-AU" dirty="0" smtClean="0">
                <a:latin typeface="Cambria" panose="02040503050406030204" pitchFamily="18" charset="0"/>
              </a:rPr>
              <a:t>trials, </a:t>
            </a:r>
            <a:r>
              <a:rPr lang="en-AU" dirty="0">
                <a:latin typeface="Cambria" panose="02040503050406030204" pitchFamily="18" charset="0"/>
              </a:rPr>
              <a:t>45-110 minutes </a:t>
            </a:r>
          </a:p>
          <a:p>
            <a:pPr lvl="1" algn="just">
              <a:buFont typeface="Arial" pitchFamily="34" charset="0"/>
              <a:buChar char="•"/>
              <a:defRPr/>
            </a:pPr>
            <a:r>
              <a:rPr lang="en-AU" dirty="0" smtClean="0">
                <a:latin typeface="Cambria" panose="02040503050406030204" pitchFamily="18" charset="0"/>
              </a:rPr>
              <a:t>Standard jury directions from NSW Bench Book, </a:t>
            </a:r>
            <a:r>
              <a:rPr lang="en-AU" dirty="0">
                <a:latin typeface="Cambria" panose="02040503050406030204" pitchFamily="18" charset="0"/>
              </a:rPr>
              <a:t>group </a:t>
            </a:r>
            <a:r>
              <a:rPr lang="en-AU" dirty="0" smtClean="0">
                <a:latin typeface="Cambria" panose="02040503050406030204" pitchFamily="18" charset="0"/>
              </a:rPr>
              <a:t>deliberation</a:t>
            </a:r>
          </a:p>
          <a:p>
            <a:pPr lvl="1" algn="just">
              <a:buFont typeface="Arial" pitchFamily="34" charset="0"/>
              <a:buChar char="•"/>
              <a:defRPr/>
            </a:pPr>
            <a:r>
              <a:rPr lang="en-AU" dirty="0" smtClean="0">
                <a:latin typeface="Cambria" panose="02040503050406030204" pitchFamily="18" charset="0"/>
              </a:rPr>
              <a:t>Jury group dependence addressed with multi-level modelling</a:t>
            </a:r>
            <a:endParaRPr lang="en-AU" dirty="0">
              <a:latin typeface="Cambria" panose="02040503050406030204" pitchFamily="18" charset="0"/>
            </a:endParaRPr>
          </a:p>
          <a:p>
            <a:pPr algn="just">
              <a:buNone/>
              <a:defRPr/>
            </a:pPr>
            <a:endParaRPr lang="en-AU" sz="2600" dirty="0" smtClean="0">
              <a:latin typeface="Cambria" panose="02040503050406030204" pitchFamily="18" charset="0"/>
              <a:ea typeface="ＭＳ Ｐゴシック" pitchFamily="34" charset="-128"/>
            </a:endParaRPr>
          </a:p>
          <a:p>
            <a:pPr algn="just">
              <a:buNone/>
              <a:defRPr/>
            </a:pPr>
            <a:r>
              <a:rPr lang="en-AU" sz="2600" dirty="0" smtClean="0">
                <a:latin typeface="Cambria" panose="02040503050406030204" pitchFamily="18" charset="0"/>
                <a:ea typeface="ＭＳ Ｐゴシック" pitchFamily="34" charset="-128"/>
              </a:rPr>
              <a:t>	  Individual pre-and </a:t>
            </a:r>
            <a:r>
              <a:rPr lang="en-AU" sz="2600" dirty="0">
                <a:latin typeface="Cambria" panose="02040503050406030204" pitchFamily="18" charset="0"/>
                <a:ea typeface="ＭＳ Ｐゴシック" pitchFamily="34" charset="-128"/>
              </a:rPr>
              <a:t>post-trial </a:t>
            </a:r>
            <a:r>
              <a:rPr lang="en-AU" sz="2600" dirty="0" smtClean="0">
                <a:latin typeface="Cambria" panose="02040503050406030204" pitchFamily="18" charset="0"/>
                <a:ea typeface="ＭＳ Ｐゴシック" pitchFamily="34" charset="-128"/>
              </a:rPr>
              <a:t>questionnaires</a:t>
            </a:r>
          </a:p>
          <a:p>
            <a:pPr algn="just">
              <a:buNone/>
              <a:defRPr/>
            </a:pPr>
            <a:r>
              <a:rPr lang="en-AU" sz="2600" dirty="0" smtClean="0">
                <a:latin typeface="Cambria" panose="02040503050406030204" pitchFamily="18" charset="0"/>
                <a:ea typeface="ＭＳ Ｐゴシック" pitchFamily="34" charset="-128"/>
              </a:rPr>
              <a:t>	  Group deliberations transcribed, coded, analysed</a:t>
            </a:r>
            <a:endParaRPr lang="en-AU" sz="2600" dirty="0">
              <a:latin typeface="Cambria" panose="02040503050406030204" pitchFamily="18" charset="0"/>
              <a:ea typeface="ＭＳ Ｐゴシック" pitchFamily="34" charset="-128"/>
            </a:endParaRPr>
          </a:p>
          <a:p>
            <a:pPr marL="342900" lvl="1" indent="-342900" algn="just">
              <a:buNone/>
              <a:defRPr/>
            </a:pPr>
            <a:endParaRPr lang="en-AU" dirty="0">
              <a:latin typeface="Cambria" panose="02040503050406030204" pitchFamily="18" charset="0"/>
            </a:endParaRPr>
          </a:p>
        </p:txBody>
      </p:sp>
    </p:spTree>
    <p:extLst>
      <p:ext uri="{BB962C8B-B14F-4D97-AF65-F5344CB8AC3E}">
        <p14:creationId xmlns:p14="http://schemas.microsoft.com/office/powerpoint/2010/main" val="3250125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Report55c057c3-5c13-4ca6-8dab-3fe1e0497fe2</bc56bdda6a6a44c48d8cfdd96ad4c147>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3CA491E6-F1E7-47F9-98B0-333436F809D5}"/>
</file>

<file path=customXml/itemProps2.xml><?xml version="1.0" encoding="utf-8"?>
<ds:datastoreItem xmlns:ds="http://schemas.openxmlformats.org/officeDocument/2006/customXml" ds:itemID="{BA69EAC1-6235-4AC6-BE6A-A1BDD87852A6}"/>
</file>

<file path=customXml/itemProps3.xml><?xml version="1.0" encoding="utf-8"?>
<ds:datastoreItem xmlns:ds="http://schemas.openxmlformats.org/officeDocument/2006/customXml" ds:itemID="{BDAD8E2D-F1F2-4FBD-86F1-F3C1525CEFBF}"/>
</file>

<file path=docProps/app.xml><?xml version="1.0" encoding="utf-8"?>
<Properties xmlns="http://schemas.openxmlformats.org/officeDocument/2006/extended-properties" xmlns:vt="http://schemas.openxmlformats.org/officeDocument/2006/docPropsVTypes">
  <Template/>
  <TotalTime>7682</TotalTime>
  <Words>5183</Words>
  <Application>Microsoft Office PowerPoint</Application>
  <PresentationFormat>Widescreen</PresentationFormat>
  <Paragraphs>514</Paragraphs>
  <Slides>30</Slides>
  <Notes>30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 Unicode MS</vt:lpstr>
      <vt:lpstr>Microsoft JhengHei</vt:lpstr>
      <vt:lpstr>ＭＳ Ｐゴシック</vt:lpstr>
      <vt:lpstr>Adobe Caslon Pro</vt:lpstr>
      <vt:lpstr>Adobe Naskh Medium</vt:lpstr>
      <vt:lpstr>Arial</vt:lpstr>
      <vt:lpstr>Calibri</vt:lpstr>
      <vt:lpstr>Calibri Light</vt:lpstr>
      <vt:lpstr>Cambria</vt:lpstr>
      <vt:lpstr>Times New Roman</vt:lpstr>
      <vt:lpstr>Office Theme</vt:lpstr>
      <vt:lpstr>        </vt:lpstr>
      <vt:lpstr>Introduction</vt:lpstr>
      <vt:lpstr>Perceptions of jury competence</vt:lpstr>
      <vt:lpstr>Prior studies of joinder</vt:lpstr>
      <vt:lpstr>Research overview What is the actual probative value of the evidence? How probative does the jury think it is? Did the rulemakers, courts or legislatures, get it right?</vt:lpstr>
      <vt:lpstr>Assessing unfair prejudice</vt:lpstr>
      <vt:lpstr>Dual Process Theory  to assess unfair prejudice</vt:lpstr>
      <vt:lpstr>Method</vt:lpstr>
      <vt:lpstr>Two-stage trial simulation</vt:lpstr>
      <vt:lpstr>Case materials</vt:lpstr>
      <vt:lpstr>Jury simulation research design</vt:lpstr>
      <vt:lpstr>Results</vt:lpstr>
      <vt:lpstr>Mock juror sample </vt:lpstr>
      <vt:lpstr>Mock juror factual accuracy by trial type</vt:lpstr>
      <vt:lpstr>No verdict based on inter-case conflation</vt:lpstr>
      <vt:lpstr>No verdict driven by character prejudice</vt:lpstr>
      <vt:lpstr>Criminal intent of defendant and juror verdicts</vt:lpstr>
      <vt:lpstr>No verdict based on accumulation prejudice</vt:lpstr>
      <vt:lpstr>Assessing credibility</vt:lpstr>
      <vt:lpstr> Credibility of the focal complainant by trial type  </vt:lpstr>
      <vt:lpstr>Verdict for 2 counts in tendency evidence trial and 6 counts in joint trial</vt:lpstr>
      <vt:lpstr>Assessments in joint versus separate trials</vt:lpstr>
      <vt:lpstr>Verdict by type of trial for     the moderately strong case</vt:lpstr>
      <vt:lpstr>Mock jurors’ key reasons for conviction</vt:lpstr>
      <vt:lpstr>Reticence to convict for most serious counts</vt:lpstr>
      <vt:lpstr>Jurors rated joint trials as more fair to the defendant than separate trials</vt:lpstr>
      <vt:lpstr>Discussion</vt:lpstr>
      <vt:lpstr>PowerPoint Presentation</vt:lpstr>
      <vt:lpstr>Conclusions </vt:lpstr>
      <vt:lpstr>Acknowledgements </vt:lpstr>
    </vt:vector>
  </TitlesOfParts>
  <Company>Charles Sturt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Lifting the lid on jury reasoning and decision-making</dc:title>
  <dc:creator>Delahunty, Jane</dc:creator>
  <cp:lastModifiedBy>Delahunty, Jane</cp:lastModifiedBy>
  <cp:revision>354</cp:revision>
  <cp:lastPrinted>2016-05-24T14:23:07Z</cp:lastPrinted>
  <dcterms:created xsi:type="dcterms:W3CDTF">2016-05-18T01:31:25Z</dcterms:created>
  <dcterms:modified xsi:type="dcterms:W3CDTF">2017-02-14T13:29:12Z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