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2.xml" ContentType="application/vnd.openxmlformats-officedocument.drawingml.chartshapes+xml"/>
  <Override PartName="/ppt/drawings/drawing1.xml" ContentType="application/vnd.openxmlformats-officedocument.drawingml.chartshapes+xml"/>
  <Override PartName="/ppt/drawings/drawing3.xml" ContentType="application/vnd.openxmlformats-officedocument.drawingml.chartshapes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4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4" r:id="rId3"/>
    <p:sldId id="270" r:id="rId4"/>
    <p:sldId id="269" r:id="rId5"/>
    <p:sldId id="289" r:id="rId6"/>
    <p:sldId id="272" r:id="rId7"/>
    <p:sldId id="273" r:id="rId8"/>
    <p:sldId id="290" r:id="rId9"/>
    <p:sldId id="291" r:id="rId10"/>
    <p:sldId id="292" r:id="rId11"/>
    <p:sldId id="293" r:id="rId12"/>
    <p:sldId id="295" r:id="rId13"/>
    <p:sldId id="296" r:id="rId14"/>
    <p:sldId id="297" r:id="rId15"/>
    <p:sldId id="298" r:id="rId16"/>
    <p:sldId id="278" r:id="rId17"/>
    <p:sldId id="300" r:id="rId18"/>
    <p:sldId id="299" r:id="rId19"/>
    <p:sldId id="279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1313"/>
    <a:srgbClr val="CD0A20"/>
    <a:srgbClr val="D90011"/>
    <a:srgbClr val="CD0920"/>
    <a:srgbClr val="D70111"/>
    <a:srgbClr val="DA00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82709" autoAdjust="0"/>
  </p:normalViewPr>
  <p:slideViewPr>
    <p:cSldViewPr snapToGrid="0" snapToObjects="1">
      <p:cViewPr varScale="1">
        <p:scale>
          <a:sx n="94" d="100"/>
          <a:sy n="94" d="100"/>
        </p:scale>
        <p:origin x="-1042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10.63</c:v>
                </c:pt>
                <c:pt idx="1">
                  <c:v>13.97</c:v>
                </c:pt>
                <c:pt idx="2">
                  <c:v>13.9</c:v>
                </c:pt>
                <c:pt idx="3">
                  <c:v>16.88</c:v>
                </c:pt>
                <c:pt idx="4">
                  <c:v>19.079999999999998</c:v>
                </c:pt>
                <c:pt idx="5">
                  <c:v>19.38</c:v>
                </c:pt>
                <c:pt idx="6">
                  <c:v>14.29</c:v>
                </c:pt>
                <c:pt idx="7">
                  <c:v>11.15</c:v>
                </c:pt>
                <c:pt idx="8">
                  <c:v>11.03</c:v>
                </c:pt>
                <c:pt idx="9">
                  <c:v>10.65</c:v>
                </c:pt>
                <c:pt idx="10">
                  <c:v>9.86</c:v>
                </c:pt>
                <c:pt idx="11">
                  <c:v>11.69</c:v>
                </c:pt>
                <c:pt idx="12">
                  <c:v>14.15</c:v>
                </c:pt>
                <c:pt idx="13">
                  <c:v>16.93</c:v>
                </c:pt>
                <c:pt idx="14">
                  <c:v>17.04</c:v>
                </c:pt>
                <c:pt idx="15">
                  <c:v>14.15</c:v>
                </c:pt>
                <c:pt idx="16">
                  <c:v>16.43</c:v>
                </c:pt>
                <c:pt idx="17">
                  <c:v>18.38</c:v>
                </c:pt>
                <c:pt idx="18">
                  <c:v>17.21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Probation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11.35</c:v>
                </c:pt>
                <c:pt idx="1">
                  <c:v>8.94</c:v>
                </c:pt>
                <c:pt idx="2">
                  <c:v>8.09</c:v>
                </c:pt>
                <c:pt idx="3">
                  <c:v>6.1</c:v>
                </c:pt>
                <c:pt idx="4">
                  <c:v>6.63</c:v>
                </c:pt>
                <c:pt idx="5">
                  <c:v>7</c:v>
                </c:pt>
                <c:pt idx="6">
                  <c:v>12.8</c:v>
                </c:pt>
                <c:pt idx="7">
                  <c:v>13.12</c:v>
                </c:pt>
                <c:pt idx="8">
                  <c:v>13.66</c:v>
                </c:pt>
                <c:pt idx="9">
                  <c:v>13.84</c:v>
                </c:pt>
                <c:pt idx="10">
                  <c:v>12.64</c:v>
                </c:pt>
                <c:pt idx="11">
                  <c:v>14.04</c:v>
                </c:pt>
                <c:pt idx="12">
                  <c:v>13.82</c:v>
                </c:pt>
                <c:pt idx="13">
                  <c:v>15.34</c:v>
                </c:pt>
                <c:pt idx="14">
                  <c:v>15.48</c:v>
                </c:pt>
                <c:pt idx="15">
                  <c:v>14.95</c:v>
                </c:pt>
                <c:pt idx="16">
                  <c:v>15.97</c:v>
                </c:pt>
                <c:pt idx="17">
                  <c:v>16.149999999999999</c:v>
                </c:pt>
                <c:pt idx="18">
                  <c:v>16.97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community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7.49</c:v>
                </c:pt>
                <c:pt idx="1">
                  <c:v>5.03</c:v>
                </c:pt>
                <c:pt idx="2">
                  <c:v>5.07</c:v>
                </c:pt>
                <c:pt idx="3">
                  <c:v>4.26</c:v>
                </c:pt>
                <c:pt idx="4">
                  <c:v>3.55</c:v>
                </c:pt>
                <c:pt idx="5">
                  <c:v>3.38</c:v>
                </c:pt>
                <c:pt idx="6">
                  <c:v>4.5199999999999996</c:v>
                </c:pt>
                <c:pt idx="7">
                  <c:v>4.05</c:v>
                </c:pt>
                <c:pt idx="8">
                  <c:v>3.38</c:v>
                </c:pt>
                <c:pt idx="9">
                  <c:v>3.45</c:v>
                </c:pt>
                <c:pt idx="10">
                  <c:v>2.11</c:v>
                </c:pt>
                <c:pt idx="11">
                  <c:v>2.5099999999999998</c:v>
                </c:pt>
                <c:pt idx="12">
                  <c:v>2.7</c:v>
                </c:pt>
                <c:pt idx="13">
                  <c:v>2.76</c:v>
                </c:pt>
                <c:pt idx="14">
                  <c:v>1.88</c:v>
                </c:pt>
                <c:pt idx="15">
                  <c:v>2.13</c:v>
                </c:pt>
                <c:pt idx="16">
                  <c:v>1.98</c:v>
                </c:pt>
                <c:pt idx="17">
                  <c:v>1.9</c:v>
                </c:pt>
                <c:pt idx="18">
                  <c:v>1.85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Fine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57.73</c:v>
                </c:pt>
                <c:pt idx="1">
                  <c:v>56.68</c:v>
                </c:pt>
                <c:pt idx="2">
                  <c:v>59.12</c:v>
                </c:pt>
                <c:pt idx="3">
                  <c:v>61.84</c:v>
                </c:pt>
                <c:pt idx="4">
                  <c:v>60.79</c:v>
                </c:pt>
                <c:pt idx="5">
                  <c:v>60.09</c:v>
                </c:pt>
                <c:pt idx="6">
                  <c:v>59.15</c:v>
                </c:pt>
                <c:pt idx="7">
                  <c:v>60.05</c:v>
                </c:pt>
                <c:pt idx="8">
                  <c:v>58.47</c:v>
                </c:pt>
                <c:pt idx="9">
                  <c:v>59.36</c:v>
                </c:pt>
                <c:pt idx="10">
                  <c:v>60.45</c:v>
                </c:pt>
                <c:pt idx="11">
                  <c:v>60.65</c:v>
                </c:pt>
                <c:pt idx="12">
                  <c:v>56.76</c:v>
                </c:pt>
                <c:pt idx="13">
                  <c:v>52.83</c:v>
                </c:pt>
                <c:pt idx="14">
                  <c:v>52.75</c:v>
                </c:pt>
                <c:pt idx="15">
                  <c:v>53.43</c:v>
                </c:pt>
                <c:pt idx="16">
                  <c:v>52.14</c:v>
                </c:pt>
                <c:pt idx="17">
                  <c:v>49.7</c:v>
                </c:pt>
                <c:pt idx="18">
                  <c:v>49.1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Sheet1!$F$2:$F$20</c:f>
              <c:numCache>
                <c:formatCode>General</c:formatCode>
                <c:ptCount val="19"/>
                <c:pt idx="0">
                  <c:v>12.8</c:v>
                </c:pt>
                <c:pt idx="1">
                  <c:v>15.38</c:v>
                </c:pt>
                <c:pt idx="2">
                  <c:v>13.82</c:v>
                </c:pt>
                <c:pt idx="3">
                  <c:v>10.92</c:v>
                </c:pt>
                <c:pt idx="4">
                  <c:v>9.9499999999999993</c:v>
                </c:pt>
                <c:pt idx="5">
                  <c:v>10.15</c:v>
                </c:pt>
                <c:pt idx="6">
                  <c:v>9.24</c:v>
                </c:pt>
                <c:pt idx="7">
                  <c:v>11.63</c:v>
                </c:pt>
                <c:pt idx="8">
                  <c:v>13.47</c:v>
                </c:pt>
                <c:pt idx="9">
                  <c:v>12.7</c:v>
                </c:pt>
                <c:pt idx="10">
                  <c:v>14.94</c:v>
                </c:pt>
                <c:pt idx="11">
                  <c:v>11.11</c:v>
                </c:pt>
                <c:pt idx="12">
                  <c:v>12.57</c:v>
                </c:pt>
                <c:pt idx="13">
                  <c:v>12.14</c:v>
                </c:pt>
                <c:pt idx="14">
                  <c:v>12.85</c:v>
                </c:pt>
                <c:pt idx="15">
                  <c:v>14.98</c:v>
                </c:pt>
                <c:pt idx="16">
                  <c:v>13.47</c:v>
                </c:pt>
                <c:pt idx="17">
                  <c:v>13.87</c:v>
                </c:pt>
                <c:pt idx="18">
                  <c:v>14.88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30784"/>
        <c:axId val="35432320"/>
      </c:lineChart>
      <c:catAx>
        <c:axId val="3543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35432320"/>
        <c:crosses val="autoZero"/>
        <c:auto val="1"/>
        <c:lblAlgn val="ctr"/>
        <c:lblOffset val="100"/>
        <c:tickLblSkip val="1"/>
        <c:noMultiLvlLbl val="0"/>
      </c:catAx>
      <c:valAx>
        <c:axId val="35432320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1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AU" sz="1800" dirty="0" smtClean="0"/>
                  <a:t>Per cent</a:t>
                </a:r>
                <a:endParaRPr lang="en-AU" sz="18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430784"/>
        <c:crosses val="autoZero"/>
        <c:crossBetween val="between"/>
        <c:majorUnit val="10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</c:v>
                </c:pt>
              </c:strCache>
            </c:strRef>
          </c:tx>
          <c:marker>
            <c:symbol val="none"/>
          </c:marker>
          <c:trendline>
            <c:spPr>
              <a:ln w="31750">
                <a:prstDash val="lgDash"/>
              </a:ln>
            </c:spPr>
            <c:trendlineType val="linear"/>
            <c:dispRSqr val="0"/>
            <c:dispEq val="0"/>
          </c:trendline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10.63</c:v>
                </c:pt>
                <c:pt idx="1">
                  <c:v>13.97</c:v>
                </c:pt>
                <c:pt idx="2">
                  <c:v>13.9</c:v>
                </c:pt>
                <c:pt idx="3">
                  <c:v>16.88</c:v>
                </c:pt>
                <c:pt idx="4">
                  <c:v>19.079999999999998</c:v>
                </c:pt>
                <c:pt idx="5">
                  <c:v>19.38</c:v>
                </c:pt>
                <c:pt idx="6">
                  <c:v>14.29</c:v>
                </c:pt>
                <c:pt idx="7">
                  <c:v>11.15</c:v>
                </c:pt>
                <c:pt idx="8">
                  <c:v>11.03</c:v>
                </c:pt>
                <c:pt idx="9">
                  <c:v>10.65</c:v>
                </c:pt>
                <c:pt idx="10">
                  <c:v>9.86</c:v>
                </c:pt>
                <c:pt idx="11">
                  <c:v>11.69</c:v>
                </c:pt>
                <c:pt idx="12">
                  <c:v>14.15</c:v>
                </c:pt>
                <c:pt idx="13">
                  <c:v>16.93</c:v>
                </c:pt>
                <c:pt idx="14">
                  <c:v>17.04</c:v>
                </c:pt>
                <c:pt idx="15">
                  <c:v>14.15</c:v>
                </c:pt>
                <c:pt idx="16">
                  <c:v>16.43</c:v>
                </c:pt>
                <c:pt idx="17">
                  <c:v>18.38</c:v>
                </c:pt>
                <c:pt idx="18">
                  <c:v>17.21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Probation</c:v>
                </c:pt>
              </c:strCache>
            </c:strRef>
          </c:tx>
          <c:marker>
            <c:symbol val="none"/>
          </c:marker>
          <c:trendline>
            <c:spPr>
              <a:ln w="31750">
                <a:prstDash val="lgDashDotDot"/>
              </a:ln>
            </c:spPr>
            <c:trendlineType val="linear"/>
            <c:dispRSqr val="0"/>
            <c:dispEq val="0"/>
          </c:trendline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11.35</c:v>
                </c:pt>
                <c:pt idx="1">
                  <c:v>8.94</c:v>
                </c:pt>
                <c:pt idx="2">
                  <c:v>8.09</c:v>
                </c:pt>
                <c:pt idx="3">
                  <c:v>6.1</c:v>
                </c:pt>
                <c:pt idx="4">
                  <c:v>6.63</c:v>
                </c:pt>
                <c:pt idx="5">
                  <c:v>7</c:v>
                </c:pt>
                <c:pt idx="6">
                  <c:v>12.8</c:v>
                </c:pt>
                <c:pt idx="7">
                  <c:v>13.12</c:v>
                </c:pt>
                <c:pt idx="8">
                  <c:v>13.66</c:v>
                </c:pt>
                <c:pt idx="9">
                  <c:v>13.84</c:v>
                </c:pt>
                <c:pt idx="10">
                  <c:v>12.64</c:v>
                </c:pt>
                <c:pt idx="11">
                  <c:v>14.04</c:v>
                </c:pt>
                <c:pt idx="12">
                  <c:v>13.82</c:v>
                </c:pt>
                <c:pt idx="13">
                  <c:v>15.34</c:v>
                </c:pt>
                <c:pt idx="14">
                  <c:v>15.48</c:v>
                </c:pt>
                <c:pt idx="15">
                  <c:v>14.95</c:v>
                </c:pt>
                <c:pt idx="16">
                  <c:v>15.97</c:v>
                </c:pt>
                <c:pt idx="17">
                  <c:v>16.149999999999999</c:v>
                </c:pt>
                <c:pt idx="18">
                  <c:v>16.97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Fine</c:v>
                </c:pt>
              </c:strCache>
            </c:strRef>
          </c:tx>
          <c:spPr>
            <a:ln w="57150"/>
          </c:spPr>
          <c:marker>
            <c:symbol val="none"/>
          </c:marker>
          <c:trendline>
            <c:spPr>
              <a:ln w="31750">
                <a:prstDash val="dash"/>
              </a:ln>
            </c:spPr>
            <c:trendlineType val="linear"/>
            <c:dispRSqr val="0"/>
            <c:dispEq val="0"/>
          </c:trendline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57.73</c:v>
                </c:pt>
                <c:pt idx="1">
                  <c:v>56.68</c:v>
                </c:pt>
                <c:pt idx="2">
                  <c:v>59.12</c:v>
                </c:pt>
                <c:pt idx="3">
                  <c:v>61.84</c:v>
                </c:pt>
                <c:pt idx="4">
                  <c:v>60.79</c:v>
                </c:pt>
                <c:pt idx="5">
                  <c:v>60.09</c:v>
                </c:pt>
                <c:pt idx="6">
                  <c:v>59.15</c:v>
                </c:pt>
                <c:pt idx="7">
                  <c:v>60.05</c:v>
                </c:pt>
                <c:pt idx="8">
                  <c:v>58.47</c:v>
                </c:pt>
                <c:pt idx="9">
                  <c:v>59.36</c:v>
                </c:pt>
                <c:pt idx="10">
                  <c:v>60.45</c:v>
                </c:pt>
                <c:pt idx="11">
                  <c:v>60.65</c:v>
                </c:pt>
                <c:pt idx="12">
                  <c:v>56.76</c:v>
                </c:pt>
                <c:pt idx="13">
                  <c:v>52.83</c:v>
                </c:pt>
                <c:pt idx="14">
                  <c:v>52.75</c:v>
                </c:pt>
                <c:pt idx="15">
                  <c:v>53.43</c:v>
                </c:pt>
                <c:pt idx="16">
                  <c:v>52.14</c:v>
                </c:pt>
                <c:pt idx="17">
                  <c:v>49.7</c:v>
                </c:pt>
                <c:pt idx="18">
                  <c:v>49.1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196928"/>
        <c:axId val="35198464"/>
      </c:lineChart>
      <c:catAx>
        <c:axId val="3519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35198464"/>
        <c:crosses val="autoZero"/>
        <c:auto val="1"/>
        <c:lblAlgn val="ctr"/>
        <c:lblOffset val="100"/>
        <c:tickLblSkip val="1"/>
        <c:noMultiLvlLbl val="0"/>
      </c:catAx>
      <c:valAx>
        <c:axId val="35198464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1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AU" sz="1800" dirty="0" smtClean="0"/>
                  <a:t>Per cent</a:t>
                </a:r>
                <a:endParaRPr lang="en-AU" sz="18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196928"/>
        <c:crosses val="autoZero"/>
        <c:crossBetween val="between"/>
        <c:majorUnit val="10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10.63</c:v>
                </c:pt>
                <c:pt idx="1">
                  <c:v>13.97</c:v>
                </c:pt>
                <c:pt idx="2">
                  <c:v>13.9</c:v>
                </c:pt>
                <c:pt idx="3">
                  <c:v>16.88</c:v>
                </c:pt>
                <c:pt idx="4">
                  <c:v>19.079999999999998</c:v>
                </c:pt>
                <c:pt idx="5">
                  <c:v>19.38</c:v>
                </c:pt>
                <c:pt idx="6">
                  <c:v>14.29</c:v>
                </c:pt>
                <c:pt idx="7">
                  <c:v>11.15</c:v>
                </c:pt>
                <c:pt idx="8">
                  <c:v>11.03</c:v>
                </c:pt>
                <c:pt idx="9">
                  <c:v>10.65</c:v>
                </c:pt>
                <c:pt idx="10">
                  <c:v>9.86</c:v>
                </c:pt>
                <c:pt idx="11">
                  <c:v>11.69</c:v>
                </c:pt>
                <c:pt idx="12">
                  <c:v>14.15</c:v>
                </c:pt>
                <c:pt idx="13">
                  <c:v>16.93</c:v>
                </c:pt>
                <c:pt idx="14">
                  <c:v>17.04</c:v>
                </c:pt>
                <c:pt idx="15">
                  <c:v>14.15</c:v>
                </c:pt>
                <c:pt idx="16">
                  <c:v>16.43</c:v>
                </c:pt>
                <c:pt idx="17">
                  <c:v>18.38</c:v>
                </c:pt>
                <c:pt idx="18">
                  <c:v>17.21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Probation</c:v>
                </c:pt>
              </c:strCache>
            </c:strRef>
          </c:tx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11.35</c:v>
                </c:pt>
                <c:pt idx="1">
                  <c:v>8.94</c:v>
                </c:pt>
                <c:pt idx="2">
                  <c:v>8.09</c:v>
                </c:pt>
                <c:pt idx="3">
                  <c:v>6.1</c:v>
                </c:pt>
                <c:pt idx="4">
                  <c:v>6.63</c:v>
                </c:pt>
                <c:pt idx="5">
                  <c:v>7</c:v>
                </c:pt>
                <c:pt idx="6">
                  <c:v>12.8</c:v>
                </c:pt>
                <c:pt idx="7">
                  <c:v>13.12</c:v>
                </c:pt>
                <c:pt idx="8">
                  <c:v>13.66</c:v>
                </c:pt>
                <c:pt idx="9">
                  <c:v>13.84</c:v>
                </c:pt>
                <c:pt idx="10">
                  <c:v>12.64</c:v>
                </c:pt>
                <c:pt idx="11">
                  <c:v>14.04</c:v>
                </c:pt>
                <c:pt idx="12">
                  <c:v>13.82</c:v>
                </c:pt>
                <c:pt idx="13">
                  <c:v>15.34</c:v>
                </c:pt>
                <c:pt idx="14">
                  <c:v>15.48</c:v>
                </c:pt>
                <c:pt idx="15">
                  <c:v>14.95</c:v>
                </c:pt>
                <c:pt idx="16">
                  <c:v>15.97</c:v>
                </c:pt>
                <c:pt idx="17">
                  <c:v>16.149999999999999</c:v>
                </c:pt>
                <c:pt idx="18">
                  <c:v>16.97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Fine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57.73</c:v>
                </c:pt>
                <c:pt idx="1">
                  <c:v>56.68</c:v>
                </c:pt>
                <c:pt idx="2">
                  <c:v>59.12</c:v>
                </c:pt>
                <c:pt idx="3">
                  <c:v>61.84</c:v>
                </c:pt>
                <c:pt idx="4">
                  <c:v>60.79</c:v>
                </c:pt>
                <c:pt idx="5">
                  <c:v>60.09</c:v>
                </c:pt>
                <c:pt idx="6">
                  <c:v>59.15</c:v>
                </c:pt>
                <c:pt idx="7">
                  <c:v>60.05</c:v>
                </c:pt>
                <c:pt idx="8">
                  <c:v>58.47</c:v>
                </c:pt>
                <c:pt idx="9">
                  <c:v>59.36</c:v>
                </c:pt>
                <c:pt idx="10">
                  <c:v>60.45</c:v>
                </c:pt>
                <c:pt idx="11">
                  <c:v>60.65</c:v>
                </c:pt>
                <c:pt idx="12">
                  <c:v>56.76</c:v>
                </c:pt>
                <c:pt idx="13">
                  <c:v>52.83</c:v>
                </c:pt>
                <c:pt idx="14">
                  <c:v>52.75</c:v>
                </c:pt>
                <c:pt idx="15">
                  <c:v>53.43</c:v>
                </c:pt>
                <c:pt idx="16">
                  <c:v>52.14</c:v>
                </c:pt>
                <c:pt idx="17">
                  <c:v>49.7</c:v>
                </c:pt>
                <c:pt idx="18">
                  <c:v>49.1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47232"/>
        <c:axId val="35248768"/>
      </c:lineChart>
      <c:catAx>
        <c:axId val="3524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35248768"/>
        <c:crosses val="autoZero"/>
        <c:auto val="1"/>
        <c:lblAlgn val="ctr"/>
        <c:lblOffset val="100"/>
        <c:tickLblSkip val="1"/>
        <c:noMultiLvlLbl val="0"/>
      </c:catAx>
      <c:valAx>
        <c:axId val="35248768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accent1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AU" sz="1800" dirty="0" smtClean="0"/>
                  <a:t>Per cent</a:t>
                </a:r>
                <a:endParaRPr lang="en-AU" sz="18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247232"/>
        <c:crosses val="autoZero"/>
        <c:crossBetween val="between"/>
        <c:majorUnit val="10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</c:v>
                </c:pt>
              </c:strCache>
            </c:strRef>
          </c:tx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2.1999999999999999E-2</c:v>
                </c:pt>
                <c:pt idx="1">
                  <c:v>0.122</c:v>
                </c:pt>
                <c:pt idx="2">
                  <c:v>0.112</c:v>
                </c:pt>
                <c:pt idx="3">
                  <c:v>7.9000000000000001E-2</c:v>
                </c:pt>
                <c:pt idx="4">
                  <c:v>6.0999999999999999E-2</c:v>
                </c:pt>
                <c:pt idx="5">
                  <c:v>8.4000000000000005E-2</c:v>
                </c:pt>
                <c:pt idx="6">
                  <c:v>0.10299999999999999</c:v>
                </c:pt>
                <c:pt idx="7">
                  <c:v>0.11899999999999999</c:v>
                </c:pt>
                <c:pt idx="8">
                  <c:v>0.12</c:v>
                </c:pt>
                <c:pt idx="9">
                  <c:v>0.104</c:v>
                </c:pt>
                <c:pt idx="10">
                  <c:v>0.109</c:v>
                </c:pt>
                <c:pt idx="11">
                  <c:v>0.11899999999999999</c:v>
                </c:pt>
                <c:pt idx="12">
                  <c:v>0.108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Fine</c:v>
                </c:pt>
              </c:strCache>
            </c:strRef>
          </c:tx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0.68500000000000005</c:v>
                </c:pt>
                <c:pt idx="1">
                  <c:v>0.60299999999999998</c:v>
                </c:pt>
                <c:pt idx="2">
                  <c:v>0.57999999999999996</c:v>
                </c:pt>
                <c:pt idx="3">
                  <c:v>0.60499999999999998</c:v>
                </c:pt>
                <c:pt idx="4">
                  <c:v>0.63</c:v>
                </c:pt>
                <c:pt idx="5">
                  <c:v>0.63100000000000001</c:v>
                </c:pt>
                <c:pt idx="6">
                  <c:v>0.58799999999999997</c:v>
                </c:pt>
                <c:pt idx="7">
                  <c:v>0.55600000000000005</c:v>
                </c:pt>
                <c:pt idx="8">
                  <c:v>0.55400000000000005</c:v>
                </c:pt>
                <c:pt idx="9">
                  <c:v>0.55400000000000005</c:v>
                </c:pt>
                <c:pt idx="10">
                  <c:v>0.54800000000000004</c:v>
                </c:pt>
                <c:pt idx="11">
                  <c:v>0.52900000000000003</c:v>
                </c:pt>
                <c:pt idx="12">
                  <c:v>0.52900000000000003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0.29299999999999998</c:v>
                </c:pt>
                <c:pt idx="1">
                  <c:v>0.27500000000000002</c:v>
                </c:pt>
                <c:pt idx="2">
                  <c:v>0.308</c:v>
                </c:pt>
                <c:pt idx="3">
                  <c:v>0.316</c:v>
                </c:pt>
                <c:pt idx="4">
                  <c:v>0.31</c:v>
                </c:pt>
                <c:pt idx="5">
                  <c:v>0.28499999999999998</c:v>
                </c:pt>
                <c:pt idx="6">
                  <c:v>0.309</c:v>
                </c:pt>
                <c:pt idx="7">
                  <c:v>0.32500000000000001</c:v>
                </c:pt>
                <c:pt idx="8">
                  <c:v>0.32600000000000001</c:v>
                </c:pt>
                <c:pt idx="9">
                  <c:v>0.34200000000000003</c:v>
                </c:pt>
                <c:pt idx="10">
                  <c:v>0.34300000000000003</c:v>
                </c:pt>
                <c:pt idx="11">
                  <c:v>0.35199999999999998</c:v>
                </c:pt>
                <c:pt idx="12">
                  <c:v>0.36299999999999999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701632"/>
        <c:axId val="49943296"/>
      </c:lineChart>
      <c:catAx>
        <c:axId val="4970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49943296"/>
        <c:crosses val="autoZero"/>
        <c:auto val="1"/>
        <c:lblAlgn val="ctr"/>
        <c:lblOffset val="100"/>
        <c:tickLblSkip val="1"/>
        <c:noMultiLvlLbl val="0"/>
      </c:catAx>
      <c:valAx>
        <c:axId val="49943296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chemeClr val="accent1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AU" sz="1800" dirty="0" smtClean="0"/>
                  <a:t>Predicted probability</a:t>
                </a:r>
                <a:endParaRPr lang="en-AU" sz="1800" dirty="0"/>
              </a:p>
            </c:rich>
          </c:tx>
          <c:layout>
            <c:manualLayout>
              <c:xMode val="edge"/>
              <c:yMode val="edge"/>
              <c:x val="2.6525822209110157E-2"/>
              <c:y val="0.2069669619950279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970163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 vs Other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Indigenous female</c:v>
                </c:pt>
                <c:pt idx="1">
                  <c:v>Non-Indigenous female</c:v>
                </c:pt>
                <c:pt idx="2">
                  <c:v>Indigenous Male</c:v>
                </c:pt>
                <c:pt idx="3">
                  <c:v>Age</c:v>
                </c:pt>
                <c:pt idx="4">
                  <c:v>Has prior convictions</c:v>
                </c:pt>
                <c:pt idx="5">
                  <c:v>Has prior imprisonment</c:v>
                </c:pt>
                <c:pt idx="6">
                  <c:v>Not guilty/no plea</c:v>
                </c:pt>
                <c:pt idx="7">
                  <c:v>Has multiple convictions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0.57199999999999995</c:v>
                </c:pt>
                <c:pt idx="1">
                  <c:v>0.46600000000000003</c:v>
                </c:pt>
                <c:pt idx="2">
                  <c:v>1.425</c:v>
                </c:pt>
                <c:pt idx="3">
                  <c:v>1.0109999999999999</c:v>
                </c:pt>
                <c:pt idx="4">
                  <c:v>1.98</c:v>
                </c:pt>
                <c:pt idx="5">
                  <c:v>2.077</c:v>
                </c:pt>
                <c:pt idx="6">
                  <c:v>0.83799999999999997</c:v>
                </c:pt>
                <c:pt idx="7">
                  <c:v>1.792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Fine vs Other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Indigenous female</c:v>
                </c:pt>
                <c:pt idx="1">
                  <c:v>Non-Indigenous female</c:v>
                </c:pt>
                <c:pt idx="2">
                  <c:v>Indigenous Male</c:v>
                </c:pt>
                <c:pt idx="3">
                  <c:v>Age</c:v>
                </c:pt>
                <c:pt idx="4">
                  <c:v>Has prior convictions</c:v>
                </c:pt>
                <c:pt idx="5">
                  <c:v>Has prior imprisonment</c:v>
                </c:pt>
                <c:pt idx="6">
                  <c:v>Not guilty/no plea</c:v>
                </c:pt>
                <c:pt idx="7">
                  <c:v>Has multiple convictions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0.53</c:v>
                </c:pt>
                <c:pt idx="1">
                  <c:v>0.54</c:v>
                </c:pt>
                <c:pt idx="2">
                  <c:v>0.55800000000000005</c:v>
                </c:pt>
                <c:pt idx="3">
                  <c:v>1.0029999999999999</c:v>
                </c:pt>
                <c:pt idx="4">
                  <c:v>1.101</c:v>
                </c:pt>
                <c:pt idx="5">
                  <c:v>0.83</c:v>
                </c:pt>
                <c:pt idx="6">
                  <c:v>0.96099999999999997</c:v>
                </c:pt>
                <c:pt idx="7">
                  <c:v>0.68200000000000005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71360"/>
        <c:axId val="48272896"/>
      </c:barChart>
      <c:catAx>
        <c:axId val="4827136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prstDash val="sysDash"/>
          </a:ln>
        </c:spPr>
        <c:txPr>
          <a:bodyPr/>
          <a:lstStyle/>
          <a:p>
            <a:pPr>
              <a:defRPr sz="1100" baseline="0"/>
            </a:pPr>
            <a:endParaRPr lang="en-US"/>
          </a:p>
        </c:txPr>
        <c:crossAx val="48272896"/>
        <c:crosses val="autoZero"/>
        <c:auto val="1"/>
        <c:lblAlgn val="ctr"/>
        <c:lblOffset val="100"/>
        <c:noMultiLvlLbl val="0"/>
      </c:catAx>
      <c:valAx>
        <c:axId val="48272896"/>
        <c:scaling>
          <c:orientation val="minMax"/>
          <c:max val="6"/>
          <c:min val="0"/>
        </c:scaling>
        <c:delete val="0"/>
        <c:axPos val="l"/>
        <c:majorGridlines>
          <c:spPr>
            <a:ln>
              <a:solidFill>
                <a:schemeClr val="tx2">
                  <a:lumMod val="20000"/>
                  <a:lumOff val="80000"/>
                </a:schemeClr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AU" sz="1200" dirty="0" smtClean="0"/>
                  <a:t>Relative</a:t>
                </a:r>
                <a:r>
                  <a:rPr lang="en-AU" sz="1200" baseline="0" dirty="0" smtClean="0"/>
                  <a:t> Risk Ratio</a:t>
                </a:r>
                <a:endParaRPr lang="en-AU" sz="12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en-US"/>
          </a:p>
        </c:txPr>
        <c:crossAx val="48271360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Custodial vs Other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Indigenous Female</c:v>
                </c:pt>
                <c:pt idx="1">
                  <c:v>Non-Indigenous Female</c:v>
                </c:pt>
                <c:pt idx="2">
                  <c:v>Indigenous Male</c:v>
                </c:pt>
                <c:pt idx="3">
                  <c:v>Age</c:v>
                </c:pt>
                <c:pt idx="4">
                  <c:v>Has prior convictions</c:v>
                </c:pt>
                <c:pt idx="5">
                  <c:v>Has prior imprisonment</c:v>
                </c:pt>
                <c:pt idx="6">
                  <c:v>Not guilty/no plea</c:v>
                </c:pt>
                <c:pt idx="7">
                  <c:v>Has multiple convictions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0.55200000000000005</c:v>
                </c:pt>
                <c:pt idx="1">
                  <c:v>0.247</c:v>
                </c:pt>
                <c:pt idx="2">
                  <c:v>1.849</c:v>
                </c:pt>
                <c:pt idx="3">
                  <c:v>1.0169999999999999</c:v>
                </c:pt>
                <c:pt idx="4">
                  <c:v>14.9</c:v>
                </c:pt>
                <c:pt idx="5">
                  <c:v>3.76</c:v>
                </c:pt>
                <c:pt idx="6">
                  <c:v>1.48</c:v>
                </c:pt>
                <c:pt idx="7">
                  <c:v>1.462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Fine vs Other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Indigenous Female</c:v>
                </c:pt>
                <c:pt idx="1">
                  <c:v>Non-Indigenous Female</c:v>
                </c:pt>
                <c:pt idx="2">
                  <c:v>Indigenous Male</c:v>
                </c:pt>
                <c:pt idx="3">
                  <c:v>Age</c:v>
                </c:pt>
                <c:pt idx="4">
                  <c:v>Has prior convictions</c:v>
                </c:pt>
                <c:pt idx="5">
                  <c:v>Has prior imprisonment</c:v>
                </c:pt>
                <c:pt idx="6">
                  <c:v>Not guilty/no plea</c:v>
                </c:pt>
                <c:pt idx="7">
                  <c:v>Has multiple convictions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0.57299999999999995</c:v>
                </c:pt>
                <c:pt idx="1">
                  <c:v>0.68100000000000005</c:v>
                </c:pt>
                <c:pt idx="2">
                  <c:v>0.66100000000000003</c:v>
                </c:pt>
                <c:pt idx="3">
                  <c:v>1.0029999999999999</c:v>
                </c:pt>
                <c:pt idx="4">
                  <c:v>1.399</c:v>
                </c:pt>
                <c:pt idx="5">
                  <c:v>0.77200000000000002</c:v>
                </c:pt>
                <c:pt idx="6">
                  <c:v>1.228</c:v>
                </c:pt>
                <c:pt idx="7">
                  <c:v>0.71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219648"/>
        <c:axId val="50225536"/>
      </c:barChart>
      <c:catAx>
        <c:axId val="502196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>
            <a:prstDash val="sysDash"/>
          </a:ln>
        </c:spPr>
        <c:txPr>
          <a:bodyPr/>
          <a:lstStyle/>
          <a:p>
            <a:pPr>
              <a:defRPr sz="1100" baseline="0"/>
            </a:pPr>
            <a:endParaRPr lang="en-US"/>
          </a:p>
        </c:txPr>
        <c:crossAx val="50225536"/>
        <c:crosses val="autoZero"/>
        <c:auto val="1"/>
        <c:lblAlgn val="ctr"/>
        <c:lblOffset val="100"/>
        <c:noMultiLvlLbl val="0"/>
      </c:catAx>
      <c:valAx>
        <c:axId val="50225536"/>
        <c:scaling>
          <c:orientation val="minMax"/>
          <c:max val="6"/>
          <c:min val="0"/>
        </c:scaling>
        <c:delete val="0"/>
        <c:axPos val="l"/>
        <c:majorGridlines>
          <c:spPr>
            <a:ln>
              <a:solidFill>
                <a:schemeClr val="tx2">
                  <a:lumMod val="20000"/>
                  <a:lumOff val="80000"/>
                </a:schemeClr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AU" sz="1200" dirty="0" smtClean="0"/>
                  <a:t>Relative</a:t>
                </a:r>
                <a:r>
                  <a:rPr lang="en-AU" sz="1200" baseline="0" dirty="0" smtClean="0"/>
                  <a:t> Risk Ratio</a:t>
                </a:r>
                <a:endParaRPr lang="en-AU" sz="12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en-US"/>
          </a:p>
        </c:txPr>
        <c:crossAx val="50219648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0.39155</cdr:x>
      <cdr:y>0.05131</cdr:y>
    </cdr:from>
    <cdr:to>
      <cdr:x>0.39296</cdr:x>
      <cdr:y>0.76667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>
          <a:off x="2249586" y="220664"/>
          <a:ext cx="8092" cy="3076336"/>
        </a:xfrm>
        <a:prstGeom xmlns:a="http://schemas.openxmlformats.org/drawingml/2006/main" prst="line">
          <a:avLst/>
        </a:prstGeom>
        <a:ln xmlns:a="http://schemas.openxmlformats.org/drawingml/2006/main" w="9525">
          <a:prstDash val="dash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0.43983</cdr:x>
      <cdr:y>0.05131</cdr:y>
    </cdr:from>
    <cdr:to>
      <cdr:x>0.44124</cdr:x>
      <cdr:y>0.76667</cdr:y>
    </cdr:to>
    <cdr:cxnSp macro="">
      <cdr:nvCxnSpPr>
        <cdr:cNvPr id="5" name="Straight Connector 4"/>
        <cdr:cNvCxnSpPr/>
      </cdr:nvCxnSpPr>
      <cdr:spPr>
        <a:xfrm xmlns:a="http://schemas.openxmlformats.org/drawingml/2006/main" flipH="1">
          <a:off x="2526963" y="220664"/>
          <a:ext cx="8092" cy="3076336"/>
        </a:xfrm>
        <a:prstGeom xmlns:a="http://schemas.openxmlformats.org/drawingml/2006/main" prst="line">
          <a:avLst/>
        </a:prstGeom>
        <a:ln xmlns:a="http://schemas.openxmlformats.org/drawingml/2006/main" w="9525">
          <a:prstDash val="dash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0.11154</cdr:x>
      <cdr:y>0.52958</cdr:y>
    </cdr:from>
    <cdr:to>
      <cdr:x>0.96696</cdr:x>
      <cdr:y>0.52958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666628" y="2298220"/>
          <a:ext cx="5112558" cy="0"/>
        </a:xfrm>
        <a:prstGeom xmlns:a="http://schemas.openxmlformats.org/drawingml/2006/main" prst="line">
          <a:avLst/>
        </a:prstGeom>
        <a:ln xmlns:a="http://schemas.openxmlformats.org/drawingml/2006/main" w="12700">
          <a:prstDash val="dash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0.11154</cdr:x>
      <cdr:y>0.52958</cdr:y>
    </cdr:from>
    <cdr:to>
      <cdr:x>0.96696</cdr:x>
      <cdr:y>0.52958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666628" y="2298220"/>
          <a:ext cx="5112558" cy="0"/>
        </a:xfrm>
        <a:prstGeom xmlns:a="http://schemas.openxmlformats.org/drawingml/2006/main" prst="line">
          <a:avLst/>
        </a:prstGeom>
        <a:ln xmlns:a="http://schemas.openxmlformats.org/drawingml/2006/main" w="12700">
          <a:prstDash val="dash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FFCA2-BF6D-CE44-A430-3AEE88891A9E}" type="datetimeFigureOut">
              <a:rPr lang="en-US" smtClean="0">
                <a:latin typeface="Arial"/>
              </a:rPr>
              <a:t>2/15/2017</a:t>
            </a:fld>
            <a:endParaRPr lang="en-US" dirty="0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A992C-4394-4E4E-9793-4EB1E3E1D25A}" type="slidenum">
              <a:rPr lang="en-US" smtClean="0">
                <a:latin typeface="Arial"/>
              </a:rPr>
              <a:t>‹#›</a:t>
            </a:fld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02212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16A57A62-2764-F542-B86B-77C5E138D015}" type="datetimeFigureOut">
              <a:rPr lang="en-US" smtClean="0"/>
              <a:pPr/>
              <a:t>2/15/2017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19A93E2E-41BE-9948-9CD4-5372A37788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067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26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475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4758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4758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4758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869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D2421-9640-4096-A927-9B8C29A3C643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1623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D2421-9640-4096-A927-9B8C29A3C643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1623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D2421-9640-4096-A927-9B8C29A3C643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199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3E2E-41BE-9948-9CD4-5372A377881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1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8229600" cy="551631"/>
          </a:xfrm>
        </p:spPr>
        <p:txBody>
          <a:bodyPr lIns="0" tIns="0" rIns="0" bIns="0" anchor="t" anchorCtr="0">
            <a:normAutofit/>
          </a:bodyPr>
          <a:lstStyle>
            <a:lvl1pPr algn="l">
              <a:defRPr sz="3500" b="0" i="0">
                <a:solidFill>
                  <a:srgbClr val="DA0012"/>
                </a:solidFill>
                <a:latin typeface="Rockwell"/>
                <a:cs typeface="Rockwell"/>
              </a:defRPr>
            </a:lvl1pPr>
          </a:lstStyle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000"/>
            <a:ext cx="8229600" cy="3031203"/>
          </a:xfrm>
        </p:spPr>
        <p:txBody>
          <a:bodyPr lIns="0" tIns="0" rIns="0" bIns="0">
            <a:normAutofit/>
          </a:bodyPr>
          <a:lstStyle>
            <a:lvl1pPr marL="342900" indent="-342900">
              <a:lnSpc>
                <a:spcPct val="140000"/>
              </a:lnSpc>
              <a:spcBef>
                <a:spcPts val="0"/>
              </a:spcBef>
              <a:buFont typeface="Wingdings" charset="2"/>
              <a:buChar char="§"/>
              <a:defRPr/>
            </a:lvl1pPr>
            <a:lvl2pPr>
              <a:lnSpc>
                <a:spcPct val="140000"/>
              </a:lnSpc>
              <a:spcBef>
                <a:spcPts val="0"/>
              </a:spcBef>
              <a:defRPr sz="2000">
                <a:latin typeface="Arial"/>
                <a:cs typeface="Arial"/>
              </a:defRPr>
            </a:lvl2pPr>
            <a:lvl3pPr>
              <a:lnSpc>
                <a:spcPct val="140000"/>
              </a:lnSpc>
              <a:spcBef>
                <a:spcPts val="0"/>
              </a:spcBef>
              <a:defRPr sz="2000">
                <a:latin typeface="Arial"/>
                <a:cs typeface="Arial"/>
              </a:defRPr>
            </a:lvl3pPr>
            <a:lvl4pPr>
              <a:lnSpc>
                <a:spcPct val="140000"/>
              </a:lnSpc>
              <a:spcBef>
                <a:spcPts val="0"/>
              </a:spcBef>
              <a:defRPr sz="2000">
                <a:latin typeface="Arial"/>
                <a:cs typeface="Arial"/>
              </a:defRPr>
            </a:lvl4pPr>
            <a:lvl5pPr>
              <a:lnSpc>
                <a:spcPct val="140000"/>
              </a:lnSpc>
              <a:spcBef>
                <a:spcPts val="0"/>
              </a:spcBef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 smtClean="0"/>
          </a:p>
          <a:p>
            <a:pPr lvl="0"/>
            <a:endParaRPr lang="en-AU" dirty="0" smtClean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9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pictu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0"/>
          </p:nvPr>
        </p:nvSpPr>
        <p:spPr>
          <a:xfrm>
            <a:off x="0" y="533400"/>
            <a:ext cx="9144000" cy="46101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84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968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B7E4B8A-B3FE-4833-B279-EEE4268BEB45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/>
          <a:lstStyle/>
          <a:p>
            <a:fld id="{DA71D5E4-6D5A-41DA-B044-1252D88596F8}" type="datetimeFigureOut">
              <a:rPr lang="en-AU" smtClean="0"/>
              <a:t>15/02/2017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86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landscape photo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4889500" cy="568639"/>
          </a:xfrm>
        </p:spPr>
        <p:txBody>
          <a:bodyPr/>
          <a:lstStyle/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1440000"/>
            <a:ext cx="4889500" cy="2987675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803900" y="2835011"/>
            <a:ext cx="2997200" cy="261937"/>
          </a:xfrm>
        </p:spPr>
        <p:txBody>
          <a:bodyPr>
            <a:normAutofit/>
          </a:bodyPr>
          <a:lstStyle>
            <a:lvl1pPr marL="0" indent="0">
              <a:buNone/>
              <a:defRPr sz="1000" baseline="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 smtClean="0"/>
              <a:t>Image label – delete if not required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5803900" y="830792"/>
            <a:ext cx="2997200" cy="19986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7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ortrait photo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4719344" cy="473028"/>
          </a:xfrm>
        </p:spPr>
        <p:txBody>
          <a:bodyPr/>
          <a:lstStyle/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7200" y="4767263"/>
            <a:ext cx="5433742" cy="274637"/>
          </a:xfrm>
        </p:spPr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081712" y="830792"/>
            <a:ext cx="2605088" cy="39100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57200" y="1440000"/>
            <a:ext cx="5389563" cy="3317875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81712" y="4779963"/>
            <a:ext cx="2605088" cy="261937"/>
          </a:xfrm>
        </p:spPr>
        <p:txBody>
          <a:bodyPr>
            <a:normAutofit/>
          </a:bodyPr>
          <a:lstStyle>
            <a:lvl1pPr marL="0" indent="0">
              <a:buNone/>
              <a:defRPr sz="1000" baseline="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 smtClean="0"/>
              <a:t>Image label – delete if not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5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2 photo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5201279" cy="568639"/>
          </a:xfrm>
        </p:spPr>
        <p:txBody>
          <a:bodyPr/>
          <a:lstStyle/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7200" y="4767263"/>
            <a:ext cx="5201279" cy="274637"/>
          </a:xfrm>
        </p:spPr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1440000"/>
            <a:ext cx="5201279" cy="2952750"/>
          </a:xfrm>
        </p:spPr>
        <p:txBody>
          <a:bodyPr/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927858" y="831850"/>
            <a:ext cx="2871788" cy="19177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927858" y="2824163"/>
            <a:ext cx="2871788" cy="19177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8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 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914" y="0"/>
            <a:ext cx="6156086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"/>
            <a:ext cx="5116232" cy="5143500"/>
          </a:xfrm>
        </p:spPr>
        <p:txBody>
          <a:bodyPr anchor="ctr" anchorCtr="0">
            <a:normAutofit/>
          </a:bodyPr>
          <a:lstStyle>
            <a:lvl1pPr algn="l">
              <a:lnSpc>
                <a:spcPts val="4000"/>
              </a:lnSpc>
              <a:defRPr sz="4000" b="0" cap="none">
                <a:solidFill>
                  <a:srgbClr val="DA0012"/>
                </a:solidFill>
              </a:defRPr>
            </a:lvl1pPr>
          </a:lstStyle>
          <a:p>
            <a:r>
              <a:rPr lang="en-AU" dirty="0" smtClean="0"/>
              <a:t>Click to edit</a:t>
            </a:r>
            <a:br>
              <a:rPr lang="en-AU" dirty="0" smtClean="0"/>
            </a:br>
            <a:r>
              <a:rPr lang="en-AU" dirty="0" smtClean="0"/>
              <a:t>section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23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8229600" cy="568639"/>
          </a:xfrm>
        </p:spPr>
        <p:txBody>
          <a:bodyPr lIns="0" tIns="0" rIns="0" bIns="0" anchor="t" anchorCtr="0">
            <a:normAutofit/>
          </a:bodyPr>
          <a:lstStyle>
            <a:lvl1pPr algn="l">
              <a:defRPr sz="3500">
                <a:solidFill>
                  <a:srgbClr val="DA0012"/>
                </a:solidFill>
                <a:latin typeface="Rockwell"/>
                <a:cs typeface="Rockwell"/>
              </a:defRPr>
            </a:lvl1pPr>
          </a:lstStyle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00"/>
            <a:ext cx="4038600" cy="25455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00"/>
            <a:ext cx="4038600" cy="25455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53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8229600" cy="551631"/>
          </a:xfrm>
        </p:spPr>
        <p:txBody>
          <a:bodyPr lIns="0" tIns="0" rIns="0" bIns="0" anchor="t" anchorCtr="0">
            <a:normAutofit/>
          </a:bodyPr>
          <a:lstStyle>
            <a:lvl1pPr algn="l">
              <a:defRPr sz="3500">
                <a:solidFill>
                  <a:srgbClr val="DA0012"/>
                </a:solidFill>
                <a:latin typeface="Rockwell"/>
                <a:cs typeface="Rockwell"/>
              </a:defRPr>
            </a:lvl1pPr>
          </a:lstStyle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0000"/>
            <a:ext cx="4040188" cy="47982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4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9822"/>
            <a:ext cx="4040188" cy="26491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40000"/>
            <a:ext cx="4041775" cy="47982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4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919822"/>
            <a:ext cx="4041775" cy="26491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7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92000"/>
            <a:ext cx="8229600" cy="6820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3500">
                <a:solidFill>
                  <a:srgbClr val="DA0012"/>
                </a:solidFill>
                <a:latin typeface="Rockwell"/>
                <a:cs typeface="Rockwell"/>
              </a:defRPr>
            </a:lvl1pPr>
          </a:lstStyle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753097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792000"/>
            <a:ext cx="5486400" cy="296109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19111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5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92000"/>
            <a:ext cx="8229600" cy="56863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AU" dirty="0" smtClean="0"/>
              <a:t>Click to edit 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0000"/>
            <a:ext cx="8229600" cy="28214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57200" y="4767263"/>
            <a:ext cx="8229600" cy="2746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60" r:id="rId3"/>
    <p:sldLayoutId id="2147483659" r:id="rId4"/>
    <p:sldLayoutId id="2147483651" r:id="rId5"/>
    <p:sldLayoutId id="2147483652" r:id="rId6"/>
    <p:sldLayoutId id="2147483653" r:id="rId7"/>
    <p:sldLayoutId id="2147483654" r:id="rId8"/>
    <p:sldLayoutId id="2147483657" r:id="rId9"/>
    <p:sldLayoutId id="2147483649" r:id="rId10"/>
    <p:sldLayoutId id="2147483655" r:id="rId11"/>
    <p:sldLayoutId id="2147483661" r:id="rId12"/>
  </p:sldLayoutIdLst>
  <p:hf sldNum="0"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500" kern="1200">
          <a:solidFill>
            <a:srgbClr val="DA0012"/>
          </a:solidFill>
          <a:latin typeface="Rockwell"/>
          <a:ea typeface="+mj-ea"/>
          <a:cs typeface="Rockwell"/>
        </a:defRPr>
      </a:lvl1pPr>
    </p:titleStyle>
    <p:bodyStyle>
      <a:lvl1pPr marL="342900" indent="-342900" algn="l" defTabSz="457200" rtl="0" eaLnBrk="1" latinLnBrk="0" hangingPunct="1">
        <a:lnSpc>
          <a:spcPct val="140000"/>
        </a:lnSpc>
        <a:spcBef>
          <a:spcPts val="0"/>
        </a:spcBef>
        <a:buFont typeface="Wingdings" charset="2"/>
        <a:buChar char="§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40000"/>
        </a:lnSpc>
        <a:spcBef>
          <a:spcPts val="0"/>
        </a:spcBef>
        <a:buFont typeface="Wingdings" charset="2"/>
        <a:buChar char="§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40000"/>
        </a:lnSpc>
        <a:spcBef>
          <a:spcPts val="0"/>
        </a:spcBef>
        <a:buFont typeface="Wingdings" charset="2"/>
        <a:buChar char="§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40000"/>
        </a:lnSpc>
        <a:spcBef>
          <a:spcPts val="0"/>
        </a:spcBef>
        <a:buFont typeface="Wingdings" charset="2"/>
        <a:buChar char="§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40000"/>
        </a:lnSpc>
        <a:spcBef>
          <a:spcPts val="0"/>
        </a:spcBef>
        <a:buFont typeface="Wingdings" charset="2"/>
        <a:buChar char="§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.bond@griffth.edu.a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264" y="0"/>
            <a:ext cx="6156088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25751" y="933889"/>
            <a:ext cx="4669760" cy="2677848"/>
          </a:xfrm>
        </p:spPr>
        <p:txBody>
          <a:bodyPr lIns="0" tIns="0" rIns="0" bIns="0" anchor="t" anchorCtr="0">
            <a:normAutofit/>
          </a:bodyPr>
          <a:lstStyle/>
          <a:p>
            <a:pPr algn="l">
              <a:lnSpc>
                <a:spcPts val="4000"/>
              </a:lnSpc>
            </a:pPr>
            <a:r>
              <a:rPr lang="en-US" sz="3600" dirty="0" smtClean="0">
                <a:latin typeface="Rockwell"/>
                <a:cs typeface="Rockwell"/>
              </a:rPr>
              <a:t>Exploring the Sentencing Breaches of Domestic Violence Orders</a:t>
            </a:r>
            <a:r>
              <a:rPr lang="en-US" sz="3200" dirty="0" smtClean="0">
                <a:latin typeface="Rockwell"/>
                <a:cs typeface="Rockwell"/>
              </a:rPr>
              <a:t> </a:t>
            </a:r>
            <a:endParaRPr lang="en-US" sz="3200" dirty="0">
              <a:latin typeface="Rockwell"/>
              <a:cs typeface="Rockwel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25750" y="3706585"/>
            <a:ext cx="5444557" cy="1028398"/>
          </a:xfrm>
        </p:spPr>
        <p:txBody>
          <a:bodyPr lIns="0" tIns="0" rIns="0" bIns="0" anchor="b" anchorCtr="0">
            <a:normAutofit/>
          </a:bodyPr>
          <a:lstStyle/>
          <a:p>
            <a:pPr marL="0" indent="0" algn="l">
              <a:buNone/>
            </a:pPr>
            <a:r>
              <a:rPr lang="en-US" sz="1800" b="1" dirty="0" smtClean="0">
                <a:latin typeface="Arial"/>
                <a:cs typeface="Arial"/>
              </a:rPr>
              <a:t>Christine Bond</a:t>
            </a:r>
          </a:p>
          <a:p>
            <a:pPr marL="0" indent="0" algn="l">
              <a:buNone/>
            </a:pPr>
            <a:r>
              <a:rPr lang="en-US" sz="1300" i="1" dirty="0" smtClean="0">
                <a:cs typeface="Arial"/>
              </a:rPr>
              <a:t>Griffith University		</a:t>
            </a:r>
          </a:p>
          <a:p>
            <a:pPr marL="0" indent="0" algn="l">
              <a:buNone/>
            </a:pPr>
            <a:r>
              <a:rPr lang="en-US" sz="1300" i="1" dirty="0" smtClean="0">
                <a:cs typeface="Arial"/>
              </a:rPr>
              <a:t>c.bond@griffitth.edu.au</a:t>
            </a:r>
            <a:endParaRPr lang="en-US" sz="1300" i="1" dirty="0">
              <a:cs typeface="Arial"/>
            </a:endParaRPr>
          </a:p>
        </p:txBody>
      </p:sp>
      <p:pic>
        <p:nvPicPr>
          <p:cNvPr id="4" name="Picture 3" descr="GRIFF1_STD_RG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2" y="342147"/>
            <a:ext cx="1344820" cy="34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7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138279611"/>
              </p:ext>
            </p:extLst>
          </p:nvPr>
        </p:nvGraphicFramePr>
        <p:xfrm>
          <a:off x="3398655" y="514349"/>
          <a:ext cx="5745345" cy="4300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0214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1778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Trends in sentence outcomes for DVO breaches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N=49,321 (lower court)</a:t>
            </a: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8881009" y="735013"/>
            <a:ext cx="8092" cy="3076336"/>
          </a:xfrm>
          <a:prstGeom prst="line">
            <a:avLst/>
          </a:prstGeom>
          <a:ln w="9525"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42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470425568"/>
              </p:ext>
            </p:extLst>
          </p:nvPr>
        </p:nvGraphicFramePr>
        <p:xfrm>
          <a:off x="3398655" y="514349"/>
          <a:ext cx="5745345" cy="4300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225405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889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Adjusted trends in sentence outcomes for DVO breaches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N=36,569 (lower court)</a:t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Multinomial model of sentence outcome net 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of other demographic, case and legal characteristics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Within year models, all predicted probabilities significant 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at p&lt;0.05 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 Independent variables set at their means. Robust </a:t>
            </a:r>
            <a:r>
              <a:rPr lang="en-AU" sz="1300" dirty="0" err="1">
                <a:latin typeface="Arial" panose="020B0604020202020204" pitchFamily="34" charset="0"/>
                <a:cs typeface="Arial" panose="020B0604020202020204" pitchFamily="34" charset="0"/>
              </a:rPr>
              <a:t>s.e.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 calculated 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adjust for repeat defendants.</a:t>
            </a:r>
            <a:r>
              <a:rPr lang="en-AU" sz="1300" dirty="0"/>
              <a:t/>
            </a:r>
            <a:br>
              <a:rPr lang="en-AU" sz="1300" dirty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18805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225405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889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Profile of convicted of DVO breach cases (2000-2001)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N=2,191(lower court)</a:t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Relative risk ratios reported, 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net of age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, legal and case characteristics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AU" sz="1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Robust </a:t>
            </a:r>
            <a:r>
              <a:rPr lang="en-AU" sz="1300" dirty="0" err="1">
                <a:latin typeface="Arial" panose="020B0604020202020204" pitchFamily="34" charset="0"/>
                <a:cs typeface="Arial" panose="020B0604020202020204" pitchFamily="34" charset="0"/>
              </a:rPr>
              <a:t>s.e.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 (account for repeat defendants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). Models 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estimated with constant.</a:t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854923"/>
              </p:ext>
            </p:extLst>
          </p:nvPr>
        </p:nvGraphicFramePr>
        <p:xfrm>
          <a:off x="3167336" y="620688"/>
          <a:ext cx="5976664" cy="4339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Line Callout 1 10"/>
          <p:cNvSpPr/>
          <p:nvPr/>
        </p:nvSpPr>
        <p:spPr>
          <a:xfrm>
            <a:off x="7783894" y="2122554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555288"/>
              <a:gd name="adj4" fmla="val 32433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sp>
        <p:nvSpPr>
          <p:cNvPr id="14" name="Line Callout 1 13"/>
          <p:cNvSpPr/>
          <p:nvPr/>
        </p:nvSpPr>
        <p:spPr>
          <a:xfrm>
            <a:off x="5827075" y="2374187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346521"/>
              <a:gd name="adj4" fmla="val 33883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cxnSp>
        <p:nvCxnSpPr>
          <p:cNvPr id="15" name="Straight Connector 14"/>
          <p:cNvCxnSpPr>
            <a:stCxn id="11" idx="1"/>
          </p:cNvCxnSpPr>
          <p:nvPr/>
        </p:nvCxnSpPr>
        <p:spPr>
          <a:xfrm>
            <a:off x="7999918" y="2266570"/>
            <a:ext cx="100893" cy="605419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Line Callout 1 7"/>
          <p:cNvSpPr/>
          <p:nvPr/>
        </p:nvSpPr>
        <p:spPr>
          <a:xfrm>
            <a:off x="4600366" y="2224115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623744"/>
              <a:gd name="adj4" fmla="val 2494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6930673" y="1733727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752027"/>
              <a:gd name="adj4" fmla="val -15261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197144" y="1845250"/>
            <a:ext cx="311239" cy="116840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06714" y="2536348"/>
            <a:ext cx="100893" cy="335641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1"/>
          </p:cNvCxnSpPr>
          <p:nvPr/>
        </p:nvCxnSpPr>
        <p:spPr>
          <a:xfrm>
            <a:off x="4816390" y="2368131"/>
            <a:ext cx="60099" cy="645525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46439" y="2395360"/>
            <a:ext cx="485415" cy="295533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095483" y="2395360"/>
            <a:ext cx="720907" cy="61829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65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225405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889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Profile of convicted DVO breach cases (2011-2012)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N=7,675 (lower court)</a:t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Relative risk ratios reported, 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net of age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, legal and case characteristics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AU" sz="1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Robust </a:t>
            </a:r>
            <a:r>
              <a:rPr lang="en-AU" sz="1300" dirty="0" err="1">
                <a:latin typeface="Arial" panose="020B0604020202020204" pitchFamily="34" charset="0"/>
                <a:cs typeface="Arial" panose="020B0604020202020204" pitchFamily="34" charset="0"/>
              </a:rPr>
              <a:t>s.e.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 (account for repeat defendants</a:t>
            </a: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). Models </a:t>
            </a: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>estimated with constant.</a:t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  <p:graphicFrame>
        <p:nvGraphicFramePr>
          <p:cNvPr id="7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8491115"/>
              </p:ext>
            </p:extLst>
          </p:nvPr>
        </p:nvGraphicFramePr>
        <p:xfrm>
          <a:off x="3167336" y="620688"/>
          <a:ext cx="5976664" cy="4339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Line Callout 1 10"/>
          <p:cNvSpPr/>
          <p:nvPr/>
        </p:nvSpPr>
        <p:spPr>
          <a:xfrm>
            <a:off x="7783894" y="2122554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349606"/>
              <a:gd name="adj4" fmla="val 29452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sp>
        <p:nvSpPr>
          <p:cNvPr id="14" name="Line Callout 1 13"/>
          <p:cNvSpPr/>
          <p:nvPr/>
        </p:nvSpPr>
        <p:spPr>
          <a:xfrm>
            <a:off x="6043099" y="2374187"/>
            <a:ext cx="432048" cy="144016"/>
          </a:xfrm>
          <a:prstGeom prst="borderCallout1">
            <a:avLst>
              <a:gd name="adj1" fmla="val 102608"/>
              <a:gd name="adj2" fmla="val 46432"/>
              <a:gd name="adj3" fmla="val 346521"/>
              <a:gd name="adj4" fmla="val 33883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 err="1" smtClean="0"/>
              <a:t>n.s</a:t>
            </a:r>
            <a:r>
              <a:rPr lang="en-AU" sz="1000" dirty="0"/>
              <a:t>.</a:t>
            </a:r>
          </a:p>
        </p:txBody>
      </p:sp>
      <p:cxnSp>
        <p:nvCxnSpPr>
          <p:cNvPr id="15" name="Straight Connector 14"/>
          <p:cNvCxnSpPr>
            <a:stCxn id="11" idx="1"/>
          </p:cNvCxnSpPr>
          <p:nvPr/>
        </p:nvCxnSpPr>
        <p:spPr>
          <a:xfrm>
            <a:off x="7999918" y="2266570"/>
            <a:ext cx="100893" cy="50238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653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225405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889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Increasing disparity?</a:t>
            </a: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Table reports 95% confidence intervals for the relative risk ratios</a:t>
            </a:r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48227"/>
              </p:ext>
            </p:extLst>
          </p:nvPr>
        </p:nvGraphicFramePr>
        <p:xfrm>
          <a:off x="3414838" y="1463858"/>
          <a:ext cx="5630904" cy="269457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87746"/>
                <a:gridCol w="865848"/>
                <a:gridCol w="873940"/>
                <a:gridCol w="890124"/>
                <a:gridCol w="913246"/>
              </a:tblGrid>
              <a:tr h="463468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Sub-group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Custodial</a:t>
                      </a:r>
                    </a:p>
                    <a:p>
                      <a:pPr algn="ctr"/>
                      <a:r>
                        <a:rPr lang="en-AU" sz="1400" dirty="0" smtClean="0"/>
                        <a:t>vs</a:t>
                      </a:r>
                      <a:r>
                        <a:rPr lang="en-AU" sz="1400" baseline="0" dirty="0" smtClean="0"/>
                        <a:t> Other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aseline="0" dirty="0" smtClean="0"/>
                        <a:t>Fine</a:t>
                      </a:r>
                    </a:p>
                    <a:p>
                      <a:pPr algn="ctr"/>
                      <a:r>
                        <a:rPr lang="en-AU" sz="1400" baseline="0" dirty="0" smtClean="0"/>
                        <a:t>vs Other</a:t>
                      </a:r>
                    </a:p>
                    <a:p>
                      <a:pPr algn="just"/>
                      <a:endParaRPr lang="en-A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9058"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2000-2001</a:t>
                      </a:r>
                      <a:endParaRPr lang="en-AU" sz="12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2011-2012</a:t>
                      </a:r>
                      <a:endParaRPr lang="en-AU" sz="12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2000-2001</a:t>
                      </a:r>
                      <a:endParaRPr lang="en-AU" sz="12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2011-2012</a:t>
                      </a:r>
                      <a:endParaRPr lang="en-AU" sz="1200" b="1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9058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Indigenous</a:t>
                      </a:r>
                      <a:r>
                        <a:rPr lang="en-AU" sz="1400" baseline="0" dirty="0" smtClean="0"/>
                        <a:t> male</a:t>
                      </a:r>
                    </a:p>
                    <a:p>
                      <a:r>
                        <a:rPr lang="en-AU" sz="1400" baseline="0" dirty="0" smtClean="0"/>
                        <a:t>(vs Non-Indigenous male)</a:t>
                      </a:r>
                      <a:endParaRPr lang="en-AU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0.98 -2.07</a:t>
                      </a:r>
                      <a:endParaRPr lang="en-A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1.56-2.19</a:t>
                      </a:r>
                      <a:endParaRPr lang="en-A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0.43-0.72</a:t>
                      </a:r>
                      <a:endParaRPr lang="en-A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0.58-0.76</a:t>
                      </a:r>
                      <a:endParaRPr lang="en-AU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0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/>
                        <a:t>Indigenous</a:t>
                      </a:r>
                      <a:r>
                        <a:rPr lang="en-AU" sz="1400" baseline="0" dirty="0" smtClean="0"/>
                        <a:t> female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 smtClean="0"/>
                        <a:t>(vs Non-Indigenous  male)</a:t>
                      </a:r>
                      <a:endParaRPr lang="en-AU" sz="1400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0.19- 1.70</a:t>
                      </a:r>
                      <a:endParaRPr lang="en-AU" sz="1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0.38-0.80</a:t>
                      </a:r>
                      <a:endParaRPr lang="en-AU" sz="1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0.29-0.97</a:t>
                      </a:r>
                      <a:endParaRPr lang="en-AU" sz="1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0.46-0.72</a:t>
                      </a:r>
                      <a:endParaRPr lang="en-AU" sz="1200" dirty="0"/>
                    </a:p>
                  </a:txBody>
                  <a:tcPr>
                    <a:noFill/>
                  </a:tcPr>
                </a:tc>
              </a:tr>
              <a:tr h="4390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/>
                        <a:t>Non-Indigenous</a:t>
                      </a:r>
                      <a:r>
                        <a:rPr lang="en-AU" sz="1400" baseline="0" dirty="0" smtClean="0"/>
                        <a:t>  female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aseline="0" dirty="0" smtClean="0"/>
                        <a:t>(vs Non-Indigenous male)</a:t>
                      </a:r>
                      <a:endParaRPr lang="en-A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0.10 -1.03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0.15-0.41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0.25-1.17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 smtClean="0"/>
                        <a:t>0.58-0.80</a:t>
                      </a:r>
                      <a:endParaRPr lang="en-A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1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 short…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sz="2400" dirty="0" smtClean="0"/>
              <a:t>Custodial sentences vs fines</a:t>
            </a:r>
            <a:endParaRPr lang="en-AU" sz="2200" dirty="0" smtClean="0"/>
          </a:p>
          <a:p>
            <a:pPr lvl="1"/>
            <a:endParaRPr lang="en-AU" sz="2200" dirty="0"/>
          </a:p>
          <a:p>
            <a:r>
              <a:rPr lang="en-AU" sz="2400" dirty="0" smtClean="0"/>
              <a:t>Increasing influence of prior history</a:t>
            </a:r>
          </a:p>
          <a:p>
            <a:endParaRPr lang="en-AU" sz="2400" dirty="0"/>
          </a:p>
          <a:p>
            <a:r>
              <a:rPr lang="en-AU" sz="2400" dirty="0" smtClean="0"/>
              <a:t>Indigenous males and custodial sentences</a:t>
            </a:r>
          </a:p>
          <a:p>
            <a:pPr marL="0" indent="0">
              <a:buNone/>
            </a:pPr>
            <a:endParaRPr lang="en-AU" sz="2200" dirty="0" smtClean="0"/>
          </a:p>
          <a:p>
            <a:endParaRPr lang="en-A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65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 what?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AU" sz="2400" dirty="0" smtClean="0"/>
              <a:t>Explanations</a:t>
            </a:r>
          </a:p>
          <a:p>
            <a:pPr lvl="1"/>
            <a:r>
              <a:rPr lang="en-AU" dirty="0" smtClean="0"/>
              <a:t>Prior history as an indicator of </a:t>
            </a:r>
            <a:r>
              <a:rPr lang="en-AU" dirty="0" smtClean="0"/>
              <a:t>risk</a:t>
            </a:r>
          </a:p>
          <a:p>
            <a:pPr lvl="1"/>
            <a:endParaRPr lang="en-AU" dirty="0" smtClean="0"/>
          </a:p>
          <a:p>
            <a:r>
              <a:rPr lang="en-AU" sz="2400" dirty="0" smtClean="0"/>
              <a:t>Implications</a:t>
            </a:r>
          </a:p>
          <a:p>
            <a:pPr lvl="1"/>
            <a:r>
              <a:rPr lang="en-AU" dirty="0" smtClean="0"/>
              <a:t>Broader context may shape sentencing practice</a:t>
            </a:r>
            <a:r>
              <a:rPr lang="en-AU" dirty="0" smtClean="0"/>
              <a:t>?</a:t>
            </a:r>
          </a:p>
          <a:p>
            <a:pPr lvl="1"/>
            <a:r>
              <a:rPr lang="en-AU" dirty="0" smtClean="0"/>
              <a:t>Role for specialisation</a:t>
            </a:r>
            <a:endParaRPr lang="en-AU" dirty="0" smtClean="0"/>
          </a:p>
          <a:p>
            <a:pPr marL="0" indent="0">
              <a:buNone/>
            </a:pPr>
            <a:endParaRPr lang="en-AU" sz="2400" dirty="0"/>
          </a:p>
          <a:p>
            <a:endParaRPr lang="en-AU" sz="2200" dirty="0" smtClean="0"/>
          </a:p>
          <a:p>
            <a:endParaRPr lang="en-A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04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“Accountability?”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AU" sz="2400" dirty="0" smtClean="0"/>
          </a:p>
          <a:p>
            <a:r>
              <a:rPr lang="en-AU" sz="2400" dirty="0" smtClean="0"/>
              <a:t>Focus on justice response</a:t>
            </a: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r>
              <a:rPr lang="en-AU" sz="2400" dirty="0" smtClean="0"/>
              <a:t>Focus on offender response</a:t>
            </a:r>
          </a:p>
          <a:p>
            <a:pPr marL="0" indent="0">
              <a:buNone/>
            </a:pPr>
            <a:endParaRPr lang="en-AU" sz="2400" dirty="0"/>
          </a:p>
          <a:p>
            <a:endParaRPr lang="en-AU" sz="2200" dirty="0" smtClean="0"/>
          </a:p>
          <a:p>
            <a:endParaRPr lang="en-A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4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We need…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AU" dirty="0" smtClean="0"/>
          </a:p>
          <a:p>
            <a:r>
              <a:rPr lang="en-AU" sz="2400" dirty="0" smtClean="0"/>
              <a:t>Better </a:t>
            </a:r>
            <a:r>
              <a:rPr lang="en-AU" sz="2400" dirty="0" smtClean="0"/>
              <a:t>understanding of judicial perceptions of role of fines</a:t>
            </a:r>
          </a:p>
          <a:p>
            <a:pPr lvl="1"/>
            <a:endParaRPr lang="en-AU" sz="2400" dirty="0" smtClean="0"/>
          </a:p>
          <a:p>
            <a:r>
              <a:rPr lang="en-AU" sz="2400" dirty="0" smtClean="0"/>
              <a:t>Better </a:t>
            </a:r>
            <a:r>
              <a:rPr lang="en-AU" sz="2400" dirty="0" smtClean="0"/>
              <a:t>understanding of nature of breaches</a:t>
            </a:r>
          </a:p>
          <a:p>
            <a:pPr marL="0" indent="0">
              <a:buNone/>
            </a:pPr>
            <a:endParaRPr lang="en-AU" sz="2400" dirty="0"/>
          </a:p>
          <a:p>
            <a:endParaRPr lang="en-AU" sz="2200" dirty="0" smtClean="0"/>
          </a:p>
          <a:p>
            <a:endParaRPr lang="en-A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52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212" y="1"/>
            <a:ext cx="3163986" cy="514350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200" dirty="0"/>
              <a:t>Q</a:t>
            </a:r>
            <a:r>
              <a:rPr lang="en-US" sz="3200" dirty="0" smtClean="0"/>
              <a:t>uestions?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2000" dirty="0" smtClean="0">
                <a:solidFill>
                  <a:schemeClr val="tx1"/>
                </a:solidFill>
                <a:hlinkClick r:id="rId3"/>
              </a:rPr>
              <a:t>c.bond@griffth.edu.au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1400" i="1" dirty="0" smtClean="0">
                <a:solidFill>
                  <a:schemeClr val="tx1"/>
                </a:solidFill>
              </a:rPr>
              <a:t>Acknowledgements:</a:t>
            </a:r>
            <a:r>
              <a:rPr lang="en-US" sz="1200" dirty="0" smtClean="0">
                <a:solidFill>
                  <a:schemeClr val="tx1"/>
                </a:solidFill>
              </a:rPr>
              <a:t/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200" dirty="0" smtClean="0">
                <a:solidFill>
                  <a:schemeClr val="tx1"/>
                </a:solidFill>
              </a:rPr>
              <a:t>Data collected through funding from an ARC Discovery grant</a:t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/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 smtClean="0">
                <a:solidFill>
                  <a:schemeClr val="tx1"/>
                </a:solidFill>
              </a:rPr>
              <a:t>Shannon </a:t>
            </a:r>
            <a:r>
              <a:rPr lang="en-US" sz="1200" dirty="0" err="1" smtClean="0">
                <a:solidFill>
                  <a:schemeClr val="tx1"/>
                </a:solidFill>
              </a:rPr>
              <a:t>Walding</a:t>
            </a:r>
            <a:r>
              <a:rPr lang="en-US" sz="1200" dirty="0" smtClean="0">
                <a:solidFill>
                  <a:schemeClr val="tx1"/>
                </a:solidFill>
              </a:rPr>
              <a:t> for her research assistance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3" name="Picture Placeholder 6" descr="Nathan 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" r="66"/>
          <a:stretch>
            <a:fillRect/>
          </a:stretch>
        </p:blipFill>
        <p:spPr>
          <a:xfrm>
            <a:off x="166434" y="588030"/>
            <a:ext cx="2605088" cy="391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65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What are the patterns in sentence outcomes for domestic violence order breaches over time?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114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Legislative Context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29613"/>
            <a:ext cx="8229600" cy="3108722"/>
          </a:xfrm>
        </p:spPr>
        <p:txBody>
          <a:bodyPr>
            <a:normAutofit/>
          </a:bodyPr>
          <a:lstStyle/>
          <a:p>
            <a:r>
              <a:rPr lang="en-AU" sz="2400" dirty="0" smtClean="0"/>
              <a:t>Stand alone legislation for protection orders in 1989</a:t>
            </a:r>
          </a:p>
          <a:p>
            <a:pPr lvl="1"/>
            <a:r>
              <a:rPr lang="en-AU" dirty="0" smtClean="0"/>
              <a:t>With amendments in 1992, 1999, 2002 around scope, recognition of interstate orders, length of order</a:t>
            </a:r>
          </a:p>
          <a:p>
            <a:endParaRPr lang="en-AU" sz="2400" dirty="0" smtClean="0"/>
          </a:p>
          <a:p>
            <a:r>
              <a:rPr lang="en-AU" sz="2400" dirty="0" smtClean="0"/>
              <a:t>Large scale more contemporary reforms in 2012 legislation</a:t>
            </a:r>
          </a:p>
          <a:p>
            <a:pPr lvl="1"/>
            <a:endParaRPr lang="en-AU" dirty="0"/>
          </a:p>
          <a:p>
            <a:pPr marL="0" indent="0">
              <a:buNone/>
            </a:pPr>
            <a:endParaRPr lang="en-AU" sz="27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Community Context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0000"/>
            <a:ext cx="8229600" cy="3267802"/>
          </a:xfrm>
        </p:spPr>
        <p:txBody>
          <a:bodyPr>
            <a:normAutofit lnSpcReduction="10000"/>
          </a:bodyPr>
          <a:lstStyle/>
          <a:p>
            <a:r>
              <a:rPr lang="en-AU" sz="2400" dirty="0" smtClean="0"/>
              <a:t>Early 1990s </a:t>
            </a:r>
            <a:r>
              <a:rPr lang="en-AU" sz="2400" dirty="0" smtClean="0">
                <a:sym typeface="Wingdings" panose="05000000000000000000" pitchFamily="2" charset="2"/>
              </a:rPr>
              <a:t> </a:t>
            </a:r>
            <a:r>
              <a:rPr lang="en-AU" sz="2400" dirty="0" smtClean="0"/>
              <a:t>investments in community services in certain locations</a:t>
            </a:r>
          </a:p>
          <a:p>
            <a:endParaRPr lang="en-AU" dirty="0" smtClean="0"/>
          </a:p>
          <a:p>
            <a:r>
              <a:rPr lang="en-AU" sz="2400" dirty="0" smtClean="0"/>
              <a:t>By end of 1990s to early 2000s </a:t>
            </a:r>
            <a:r>
              <a:rPr lang="en-AU" sz="2400" dirty="0" smtClean="0">
                <a:sym typeface="Wingdings" panose="05000000000000000000" pitchFamily="2" charset="2"/>
              </a:rPr>
              <a:t> </a:t>
            </a:r>
            <a:r>
              <a:rPr lang="en-AU" sz="2400" dirty="0">
                <a:sym typeface="Wingdings" panose="05000000000000000000" pitchFamily="2" charset="2"/>
              </a:rPr>
              <a:t>c</a:t>
            </a:r>
            <a:r>
              <a:rPr lang="en-AU" sz="2400" dirty="0" smtClean="0"/>
              <a:t>ourt support by end of 1990s to early 2000s</a:t>
            </a:r>
          </a:p>
          <a:p>
            <a:pPr lvl="1"/>
            <a:r>
              <a:rPr lang="en-AU" dirty="0" smtClean="0"/>
              <a:t>Urban high volume running separate applications lists</a:t>
            </a:r>
          </a:p>
          <a:p>
            <a:pPr lvl="1"/>
            <a:r>
              <a:rPr lang="en-AU" dirty="0" smtClean="0"/>
              <a:t>But breaches remain in general criminal lists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2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08"/>
            <a:ext cx="8229600" cy="736728"/>
          </a:xfrm>
        </p:spPr>
        <p:txBody>
          <a:bodyPr>
            <a:normAutofit/>
          </a:bodyPr>
          <a:lstStyle/>
          <a:p>
            <a:r>
              <a:rPr lang="en-AU" dirty="0" smtClean="0"/>
              <a:t>What do we know…?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0000"/>
            <a:ext cx="8229600" cy="3267802"/>
          </a:xfrm>
        </p:spPr>
        <p:txBody>
          <a:bodyPr>
            <a:normAutofit/>
          </a:bodyPr>
          <a:lstStyle/>
          <a:p>
            <a:r>
              <a:rPr lang="en-AU" sz="2400" dirty="0" smtClean="0"/>
              <a:t>Differing profiles for those with custodial vs non-custodial</a:t>
            </a:r>
          </a:p>
          <a:p>
            <a:endParaRPr lang="en-AU" dirty="0" smtClean="0"/>
          </a:p>
          <a:p>
            <a:r>
              <a:rPr lang="en-AU" sz="2400" dirty="0" smtClean="0"/>
              <a:t>Fines = preferred penalty</a:t>
            </a:r>
          </a:p>
          <a:p>
            <a:endParaRPr lang="en-AU" dirty="0"/>
          </a:p>
          <a:p>
            <a:r>
              <a:rPr lang="en-AU" sz="2400" dirty="0" smtClean="0"/>
              <a:t>Increasing use of imprisonment, but fines remain popular</a:t>
            </a:r>
          </a:p>
          <a:p>
            <a:endParaRPr lang="en-AU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1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</a:t>
            </a:r>
            <a:r>
              <a:rPr lang="en-AU" dirty="0" smtClean="0"/>
              <a:t>urrent </a:t>
            </a:r>
            <a:r>
              <a:rPr lang="en-AU" dirty="0"/>
              <a:t>S</a:t>
            </a:r>
            <a:r>
              <a:rPr lang="en-AU" dirty="0" smtClean="0"/>
              <a:t>tudy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21599"/>
            <a:ext cx="7924800" cy="359316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AU" sz="2400" dirty="0" smtClean="0"/>
              <a:t>Adult court lower court administrative data</a:t>
            </a:r>
          </a:p>
          <a:p>
            <a:pPr lvl="1"/>
            <a:r>
              <a:rPr lang="en-AU" dirty="0" smtClean="0"/>
              <a:t>1994-2012; 2000-2012</a:t>
            </a:r>
          </a:p>
          <a:p>
            <a:pPr lvl="1"/>
            <a:r>
              <a:rPr lang="en-AU" dirty="0" smtClean="0"/>
              <a:t>Case-based</a:t>
            </a:r>
          </a:p>
          <a:p>
            <a:pPr lvl="1"/>
            <a:endParaRPr lang="en-AU" sz="1600" dirty="0" smtClean="0"/>
          </a:p>
          <a:p>
            <a:r>
              <a:rPr lang="en-AU" sz="2400" dirty="0" smtClean="0"/>
              <a:t>Population of  breach convictions:  49,321</a:t>
            </a:r>
          </a:p>
          <a:p>
            <a:pPr lvl="1"/>
            <a:r>
              <a:rPr lang="en-AU" dirty="0" smtClean="0"/>
              <a:t>12.1% female offenders; 29.3% Indigenous</a:t>
            </a:r>
          </a:p>
          <a:p>
            <a:pPr lvl="1"/>
            <a:r>
              <a:rPr lang="en-AU" dirty="0" smtClean="0"/>
              <a:t>Median age 33.5 </a:t>
            </a:r>
            <a:r>
              <a:rPr lang="en-AU" dirty="0" err="1" smtClean="0"/>
              <a:t>yrs</a:t>
            </a:r>
            <a:endParaRPr lang="en-AU" dirty="0" smtClean="0"/>
          </a:p>
          <a:p>
            <a:pPr lvl="1"/>
            <a:r>
              <a:rPr lang="en-AU" dirty="0" smtClean="0"/>
              <a:t>Most common sentence outcome = fine (55.6%)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32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</a:t>
            </a:r>
            <a:r>
              <a:rPr lang="en-AU" dirty="0" smtClean="0"/>
              <a:t>urrent </a:t>
            </a:r>
            <a:r>
              <a:rPr lang="en-AU" dirty="0"/>
              <a:t>S</a:t>
            </a:r>
            <a:r>
              <a:rPr lang="en-AU" dirty="0" smtClean="0"/>
              <a:t>tudy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383618"/>
            <a:ext cx="7924800" cy="30861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AU" sz="2400" dirty="0" smtClean="0"/>
              <a:t>Sentencing outcome</a:t>
            </a:r>
          </a:p>
          <a:p>
            <a:pPr lvl="1"/>
            <a:r>
              <a:rPr lang="en-AU" sz="1800" dirty="0"/>
              <a:t>c</a:t>
            </a:r>
            <a:r>
              <a:rPr lang="en-AU" sz="1800" dirty="0" smtClean="0"/>
              <a:t>ustodial , probation, other community-based, fine, other</a:t>
            </a:r>
            <a:endParaRPr lang="en-AU" dirty="0"/>
          </a:p>
          <a:p>
            <a:endParaRPr lang="en-AU" dirty="0" smtClean="0"/>
          </a:p>
          <a:p>
            <a:r>
              <a:rPr lang="en-AU" sz="2400" dirty="0" smtClean="0"/>
              <a:t>Key variables</a:t>
            </a:r>
          </a:p>
          <a:p>
            <a:pPr lvl="1"/>
            <a:r>
              <a:rPr lang="en-AU" sz="1800" dirty="0" smtClean="0"/>
              <a:t>Sex of defendant</a:t>
            </a:r>
          </a:p>
          <a:p>
            <a:pPr lvl="1"/>
            <a:r>
              <a:rPr lang="en-AU" sz="1800" dirty="0" smtClean="0"/>
              <a:t>Defendant demographic characteristics</a:t>
            </a:r>
          </a:p>
          <a:p>
            <a:pPr lvl="1"/>
            <a:r>
              <a:rPr lang="en-AU" sz="1800" dirty="0" smtClean="0"/>
              <a:t>Legal and case characteristics</a:t>
            </a:r>
            <a:endParaRPr lang="en-AU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Griffith Criminology Institute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41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69825541"/>
              </p:ext>
            </p:extLst>
          </p:nvPr>
        </p:nvGraphicFramePr>
        <p:xfrm>
          <a:off x="3398655" y="514349"/>
          <a:ext cx="5745345" cy="4300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0214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1778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Trends in sentence outcomes for DVO breaches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N=49,321 (lower court)</a:t>
            </a: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4472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18237904"/>
              </p:ext>
            </p:extLst>
          </p:nvPr>
        </p:nvGraphicFramePr>
        <p:xfrm>
          <a:off x="3398655" y="514349"/>
          <a:ext cx="5745345" cy="4300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0852" y="735013"/>
            <a:ext cx="3050698" cy="4021437"/>
          </a:xfr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marL="177800"/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  <a:t>Trends in sentence outcomes for DVO breaches</a:t>
            </a:r>
            <a:br>
              <a:rPr lang="en-AU" sz="2800" dirty="0" smtClean="0">
                <a:solidFill>
                  <a:srgbClr val="FF0000"/>
                </a:solidFill>
                <a:latin typeface="Rockwell" panose="02060603020205020403" pitchFamily="18" charset="0"/>
              </a:rPr>
            </a:br>
            <a:r>
              <a:rPr lang="en-AU" sz="2800" dirty="0" smtClean="0">
                <a:latin typeface="Rockwell" panose="02060603020205020403" pitchFamily="18" charset="0"/>
              </a:rPr>
              <a:t/>
            </a:r>
            <a:br>
              <a:rPr lang="en-AU" sz="2800" dirty="0" smtClean="0">
                <a:latin typeface="Rockwell" panose="02060603020205020403" pitchFamily="18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N=49,321 (lower court)</a:t>
            </a: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r>
              <a:rPr lang="en-AU" sz="2800" dirty="0" smtClean="0"/>
              <a:t/>
            </a:r>
            <a:br>
              <a:rPr lang="en-AU" sz="2800" dirty="0" smtClean="0"/>
            </a:b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11895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StartDate xmlns="http://schemas.microsoft.com/sharepoint/v3" xsi:nil="true"/>
    <PublishingExpiration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E1A56F6-E984-46A0-BB56-783EB0DD47F5}"/>
</file>

<file path=customXml/itemProps2.xml><?xml version="1.0" encoding="utf-8"?>
<ds:datastoreItem xmlns:ds="http://schemas.openxmlformats.org/officeDocument/2006/customXml" ds:itemID="{83E6D1EC-81D1-48A4-B7B1-DFD63D77918C}"/>
</file>

<file path=customXml/itemProps3.xml><?xml version="1.0" encoding="utf-8"?>
<ds:datastoreItem xmlns:ds="http://schemas.openxmlformats.org/officeDocument/2006/customXml" ds:itemID="{34E03D6E-6556-4C77-AA8F-3700F6FC1769}"/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389</Words>
  <Application>Microsoft Office PowerPoint</Application>
  <PresentationFormat>On-screen Show (16:9)</PresentationFormat>
  <Paragraphs>139</Paragraphs>
  <Slides>19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Exploring the Sentencing Breaches of Domestic Violence Orders </vt:lpstr>
      <vt:lpstr>PowerPoint Presentation</vt:lpstr>
      <vt:lpstr>Legislative Context</vt:lpstr>
      <vt:lpstr>Community Context</vt:lpstr>
      <vt:lpstr>What do we know…?</vt:lpstr>
      <vt:lpstr>Current Study</vt:lpstr>
      <vt:lpstr>Current Study</vt:lpstr>
      <vt:lpstr> Trends in sentence outcomes for DVO breaches              N=49,321 (lower court)      </vt:lpstr>
      <vt:lpstr> Trends in sentence outcomes for DVO breaches              N=49,321 (lower court)      </vt:lpstr>
      <vt:lpstr> Trends in sentence outcomes for DVO breaches              N=49,321 (lower court)      </vt:lpstr>
      <vt:lpstr> Adjusted trends in sentence outcomes for DVO breaches        N=36,569 (lower court)  Multinomial model of sentence outcome net of other demographic, case and legal characteristics.  Within year models, all predicted probabilities significant at p&lt;0.05 .  Independent variables set at their means. Robust s.e. calculated to adjust for repeat defendants.       </vt:lpstr>
      <vt:lpstr> Profile of convicted of DVO breach cases (2000-2001)          N=2,191(lower court)  Relative risk ratios reported, net of age, legal and case characteristics.  Robust s.e. (account for repeat defendants). Models estimated with constant.       </vt:lpstr>
      <vt:lpstr> Profile of convicted DVO breach cases (2011-2012)          N=7,675 (lower court)  Relative risk ratios reported, net of age, legal and case characteristics.  Robust s.e. (account for repeat defendants). Models estimated with constant.       </vt:lpstr>
      <vt:lpstr> Increasing disparity?              Table reports 95% confidence intervals for the relative risk ratios   </vt:lpstr>
      <vt:lpstr>In short…</vt:lpstr>
      <vt:lpstr>So what?</vt:lpstr>
      <vt:lpstr>“Accountability?”</vt:lpstr>
      <vt:lpstr>We need…</vt:lpstr>
      <vt:lpstr>Questions?  c.bond@griffth.edu.au   Acknowledgements: Data collected through funding from an ARC Discovery grant  Shannon Walding for her research assistance</vt:lpstr>
    </vt:vector>
  </TitlesOfParts>
  <Company>Griffith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Sentencing breaches of Domestic Violence Protection Orders: Comparing a specialist court and mainstream court sentencing outcomes</dc:title>
  <dc:creator>Elise Appleton</dc:creator>
  <cp:lastModifiedBy>soeadmin</cp:lastModifiedBy>
  <cp:revision>145</cp:revision>
  <dcterms:created xsi:type="dcterms:W3CDTF">2015-06-09T05:37:39Z</dcterms:created>
  <dcterms:modified xsi:type="dcterms:W3CDTF">2017-02-14T16:28:02Z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