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6.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7.xml" ContentType="application/vnd.openxmlformats-officedocument.presentationml.notesSlide+xml"/>
  <Override PartName="/ppt/slideLayouts/slideLayout7.xml" ContentType="application/vnd.openxmlformats-officedocument.presentationml.slideLayout+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2.xml" ContentType="application/vnd.openxmlformats-officedocument.presentationml.notesSlide+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5.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1.xml" ContentType="application/vnd.openxmlformats-officedocument.theme+xml"/>
  <Override PartName="/ppt/charts/chart2.xml" ContentType="application/vnd.openxmlformats-officedocument.drawingml.char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6"/>
  </p:notesMasterIdLst>
  <p:sldIdLst>
    <p:sldId id="256" r:id="rId2"/>
    <p:sldId id="266" r:id="rId3"/>
    <p:sldId id="295" r:id="rId4"/>
    <p:sldId id="282" r:id="rId5"/>
    <p:sldId id="276" r:id="rId6"/>
    <p:sldId id="297" r:id="rId7"/>
    <p:sldId id="274" r:id="rId8"/>
    <p:sldId id="286" r:id="rId9"/>
    <p:sldId id="293" r:id="rId10"/>
    <p:sldId id="298" r:id="rId11"/>
    <p:sldId id="299" r:id="rId12"/>
    <p:sldId id="300" r:id="rId13"/>
    <p:sldId id="289" r:id="rId14"/>
    <p:sldId id="257" r:id="rId15"/>
  </p:sldIdLst>
  <p:sldSz cx="9144000" cy="6858000" type="screen4x3"/>
  <p:notesSz cx="6858000" cy="9144000"/>
  <p:embeddedFontLst>
    <p:embeddedFont>
      <p:font typeface="MS PGothic" panose="020B0600070205080204" pitchFamily="34" charset="-128"/>
      <p:regular r:id="rId17"/>
    </p:embeddedFont>
    <p:embeddedFont>
      <p:font typeface="MS Mincho" panose="02020609040205080304" pitchFamily="49" charset="-128"/>
      <p:regular r:id="rId18"/>
    </p:embeddedFont>
    <p:embeddedFont>
      <p:font typeface="Calibri" panose="020F0502020204030204" pitchFamily="34" charset="0"/>
      <p:regular r:id="rId19"/>
      <p:bold r:id="rId20"/>
      <p:italic r:id="rId21"/>
      <p:boldItalic r:id="rId22"/>
    </p:embeddedFont>
    <p:embeddedFont>
      <p:font typeface="Roboto Condensed Light" panose="02000000000000000000" pitchFamily="2" charset="0"/>
      <p:regular r:id="rId23"/>
      <p:italic r:id="rId24"/>
    </p:embeddedFont>
  </p:embeddedFontLst>
  <p:custDataLst>
    <p:tags r:id="rId2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1E76"/>
    <a:srgbClr val="C5C6C6"/>
    <a:srgbClr val="490F36"/>
    <a:srgbClr val="BD8E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2" autoAdjust="0"/>
    <p:restoredTop sz="89277" autoAdjust="0"/>
  </p:normalViewPr>
  <p:slideViewPr>
    <p:cSldViewPr>
      <p:cViewPr varScale="1">
        <p:scale>
          <a:sx n="96" d="100"/>
          <a:sy n="96" d="100"/>
        </p:scale>
        <p:origin x="474"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viewProps" Target="viewProps.xml"/><Relationship Id="rId30"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n-AU" sz="1200" b="1" dirty="0" smtClean="0"/>
              <a:t>Number of Family</a:t>
            </a:r>
            <a:r>
              <a:rPr lang="en-AU" sz="1200" b="1" baseline="0" dirty="0" smtClean="0"/>
              <a:t> Violence incidents recorded for perpetrators, 2011-2016</a:t>
            </a:r>
            <a:endParaRPr lang="en-AU" sz="1200" b="1" dirty="0"/>
          </a:p>
        </c:rich>
      </c:tx>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title>
    <c:autoTitleDeleted val="0"/>
    <c:plotArea>
      <c:layout/>
      <c:barChart>
        <c:barDir val="col"/>
        <c:grouping val="clustered"/>
        <c:varyColors val="0"/>
        <c:ser>
          <c:idx val="0"/>
          <c:order val="0"/>
          <c:tx>
            <c:strRef>
              <c:f>'FV incidents'!$J$1</c:f>
              <c:strCache>
                <c:ptCount val="1"/>
                <c:pt idx="0">
                  <c:v>Percent</c:v>
                </c:pt>
              </c:strCache>
            </c:strRef>
          </c:tx>
          <c:spPr>
            <a:solidFill>
              <a:srgbClr val="881E76"/>
            </a:solidFill>
            <a:ln>
              <a:noFill/>
            </a:ln>
            <a:effectLst/>
          </c:spPr>
          <c:invertIfNegative val="0"/>
          <c:cat>
            <c:strRef>
              <c:f>'FV incidents'!$H$2:$H$7</c:f>
              <c:strCache>
                <c:ptCount val="6"/>
                <c:pt idx="0">
                  <c:v>1</c:v>
                </c:pt>
                <c:pt idx="1">
                  <c:v>2 to 5</c:v>
                </c:pt>
                <c:pt idx="2">
                  <c:v>6 to 10</c:v>
                </c:pt>
                <c:pt idx="3">
                  <c:v>11 to 15</c:v>
                </c:pt>
                <c:pt idx="4">
                  <c:v>16 to 20</c:v>
                </c:pt>
                <c:pt idx="5">
                  <c:v>21 +</c:v>
                </c:pt>
              </c:strCache>
            </c:strRef>
          </c:cat>
          <c:val>
            <c:numRef>
              <c:f>'FV incidents'!$J$2:$J$7</c:f>
              <c:numCache>
                <c:formatCode>0.0%</c:formatCode>
                <c:ptCount val="6"/>
                <c:pt idx="0">
                  <c:v>0.47324638517857609</c:v>
                </c:pt>
                <c:pt idx="1">
                  <c:v>0.39029574618836432</c:v>
                </c:pt>
                <c:pt idx="2">
                  <c:v>9.7095021911984672E-2</c:v>
                </c:pt>
                <c:pt idx="3">
                  <c:v>2.7186606135355708E-2</c:v>
                </c:pt>
                <c:pt idx="4">
                  <c:v>8.0825045267273726E-3</c:v>
                </c:pt>
                <c:pt idx="5">
                  <c:v>4.093736058991786E-3</c:v>
                </c:pt>
              </c:numCache>
            </c:numRef>
          </c:val>
          <c:extLst/>
        </c:ser>
        <c:dLbls>
          <c:showLegendKey val="0"/>
          <c:showVal val="0"/>
          <c:showCatName val="0"/>
          <c:showSerName val="0"/>
          <c:showPercent val="0"/>
          <c:showBubbleSize val="0"/>
        </c:dLbls>
        <c:gapWidth val="150"/>
        <c:axId val="744294352"/>
        <c:axId val="744299792"/>
      </c:barChart>
      <c:catAx>
        <c:axId val="74429435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n-AU"/>
                  <a:t>Number of FV incidents</a:t>
                </a:r>
              </a:p>
            </c:rich>
          </c:tx>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744299792"/>
        <c:crosses val="autoZero"/>
        <c:auto val="1"/>
        <c:lblAlgn val="ctr"/>
        <c:lblOffset val="100"/>
        <c:noMultiLvlLbl val="0"/>
      </c:catAx>
      <c:valAx>
        <c:axId val="74429979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r>
                  <a:rPr lang="en-US"/>
                  <a:t>Percentage of </a:t>
                </a:r>
                <a:r>
                  <a:rPr lang="en-AU" sz="1000" b="0" i="0" u="none" strike="noStrike" baseline="0">
                    <a:effectLst/>
                  </a:rPr>
                  <a:t>perpetrator</a:t>
                </a:r>
                <a:r>
                  <a:rPr lang="en-US"/>
                  <a:t>s</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Roboto Condensed Light" panose="02000000000000000000" pitchFamily="2" charset="0"/>
                <a:ea typeface="Roboto Condensed Light" panose="02000000000000000000" pitchFamily="2" charset="0"/>
                <a:cs typeface="+mn-cs"/>
              </a:defRPr>
            </a:pPr>
            <a:endParaRPr lang="en-US"/>
          </a:p>
        </c:txPr>
        <c:crossAx val="744294352"/>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Roboto Condensed Light" panose="02000000000000000000" pitchFamily="2" charset="0"/>
          <a:ea typeface="Roboto Condensed Light" panose="02000000000000000000" pitchFamily="2"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b="1"/>
            </a:pPr>
            <a:r>
              <a:rPr lang="en-AU" sz="1200" b="1" dirty="0"/>
              <a:t>Non-Family</a:t>
            </a:r>
            <a:r>
              <a:rPr lang="en-AU" sz="1200" b="1" baseline="0" dirty="0"/>
              <a:t> Violence offence types recorded </a:t>
            </a:r>
            <a:r>
              <a:rPr lang="en-AU" sz="1200" b="1" baseline="0" dirty="0" smtClean="0"/>
              <a:t>for generalist </a:t>
            </a:r>
            <a:r>
              <a:rPr lang="en-AU" sz="1200" b="1" baseline="0" dirty="0"/>
              <a:t>perpetrators, 2011-2016</a:t>
            </a:r>
            <a:endParaRPr lang="en-AU" sz="1200" b="1" dirty="0"/>
          </a:p>
        </c:rich>
      </c:tx>
      <c:layout/>
      <c:overlay val="0"/>
    </c:title>
    <c:autoTitleDeleted val="0"/>
    <c:plotArea>
      <c:layout/>
      <c:barChart>
        <c:barDir val="col"/>
        <c:grouping val="clustered"/>
        <c:varyColors val="0"/>
        <c:ser>
          <c:idx val="0"/>
          <c:order val="0"/>
          <c:spPr>
            <a:solidFill>
              <a:srgbClr val="881E76"/>
            </a:solidFill>
          </c:spPr>
          <c:invertIfNegative val="0"/>
          <c:cat>
            <c:strRef>
              <c:f>Sheet1!$B$3:$B$8</c:f>
              <c:strCache>
                <c:ptCount val="6"/>
                <c:pt idx="0">
                  <c:v>Crimes against the person</c:v>
                </c:pt>
                <c:pt idx="1">
                  <c:v>Property and deception offences</c:v>
                </c:pt>
                <c:pt idx="2">
                  <c:v>Drug offences</c:v>
                </c:pt>
                <c:pt idx="3">
                  <c:v>Public order and security offences</c:v>
                </c:pt>
                <c:pt idx="4">
                  <c:v>Justice procedures offences</c:v>
                </c:pt>
                <c:pt idx="5">
                  <c:v>Other offences</c:v>
                </c:pt>
              </c:strCache>
            </c:strRef>
          </c:cat>
          <c:val>
            <c:numRef>
              <c:f>Sheet1!$C$3:$C$8</c:f>
              <c:numCache>
                <c:formatCode>General</c:formatCode>
                <c:ptCount val="6"/>
                <c:pt idx="0">
                  <c:v>47.9</c:v>
                </c:pt>
                <c:pt idx="1">
                  <c:v>61.3</c:v>
                </c:pt>
                <c:pt idx="2">
                  <c:v>36.6</c:v>
                </c:pt>
                <c:pt idx="3">
                  <c:v>52.2</c:v>
                </c:pt>
                <c:pt idx="4">
                  <c:v>40.9</c:v>
                </c:pt>
                <c:pt idx="5">
                  <c:v>3.1</c:v>
                </c:pt>
              </c:numCache>
            </c:numRef>
          </c:val>
        </c:ser>
        <c:dLbls>
          <c:showLegendKey val="0"/>
          <c:showVal val="0"/>
          <c:showCatName val="0"/>
          <c:showSerName val="0"/>
          <c:showPercent val="0"/>
          <c:showBubbleSize val="0"/>
        </c:dLbls>
        <c:gapWidth val="150"/>
        <c:axId val="744297072"/>
        <c:axId val="744297616"/>
      </c:barChart>
      <c:catAx>
        <c:axId val="744297072"/>
        <c:scaling>
          <c:orientation val="minMax"/>
        </c:scaling>
        <c:delete val="0"/>
        <c:axPos val="b"/>
        <c:numFmt formatCode="General" sourceLinked="0"/>
        <c:majorTickMark val="out"/>
        <c:minorTickMark val="none"/>
        <c:tickLblPos val="nextTo"/>
        <c:crossAx val="744297616"/>
        <c:crosses val="autoZero"/>
        <c:auto val="1"/>
        <c:lblAlgn val="ctr"/>
        <c:lblOffset val="100"/>
        <c:noMultiLvlLbl val="0"/>
      </c:catAx>
      <c:valAx>
        <c:axId val="744297616"/>
        <c:scaling>
          <c:orientation val="minMax"/>
        </c:scaling>
        <c:delete val="0"/>
        <c:axPos val="l"/>
        <c:majorGridlines>
          <c:spPr>
            <a:ln>
              <a:solidFill>
                <a:schemeClr val="bg1">
                  <a:lumMod val="85000"/>
                </a:schemeClr>
              </a:solidFill>
            </a:ln>
          </c:spPr>
        </c:majorGridlines>
        <c:title>
          <c:tx>
            <c:rich>
              <a:bodyPr/>
              <a:lstStyle/>
              <a:p>
                <a:pPr>
                  <a:defRPr b="0"/>
                </a:pPr>
                <a:r>
                  <a:rPr lang="en-US" b="0" dirty="0" smtClean="0"/>
                  <a:t>Percentage</a:t>
                </a:r>
                <a:r>
                  <a:rPr lang="en-US" b="0" baseline="0" dirty="0" smtClean="0"/>
                  <a:t> of perpetrators</a:t>
                </a:r>
                <a:endParaRPr lang="en-US" b="0" dirty="0"/>
              </a:p>
            </c:rich>
          </c:tx>
          <c:layout/>
          <c:overlay val="0"/>
        </c:title>
        <c:numFmt formatCode="General" sourceLinked="1"/>
        <c:majorTickMark val="out"/>
        <c:minorTickMark val="none"/>
        <c:tickLblPos val="nextTo"/>
        <c:crossAx val="744297072"/>
        <c:crosses val="autoZero"/>
        <c:crossBetween val="between"/>
      </c:valAx>
    </c:plotArea>
    <c:plotVisOnly val="1"/>
    <c:dispBlanksAs val="gap"/>
    <c:showDLblsOverMax val="0"/>
  </c:chart>
  <c:spPr>
    <a:ln>
      <a:noFill/>
    </a:ln>
  </c:spPr>
  <c:txPr>
    <a:bodyPr/>
    <a:lstStyle/>
    <a:p>
      <a:pPr>
        <a:defRPr>
          <a:latin typeface="Roboto Condensed Light" pitchFamily="2" charset="0"/>
          <a:ea typeface="Roboto Condensed Light" pitchFamily="2" charset="0"/>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200"/>
            </a:pPr>
            <a:r>
              <a:rPr lang="en-US" sz="1200"/>
              <a:t>Age at first FV incident for generalist and specialist perpetrators</a:t>
            </a:r>
          </a:p>
        </c:rich>
      </c:tx>
      <c:layout/>
      <c:overlay val="0"/>
    </c:title>
    <c:autoTitleDeleted val="0"/>
    <c:plotArea>
      <c:layout/>
      <c:barChart>
        <c:barDir val="col"/>
        <c:grouping val="clustered"/>
        <c:varyColors val="0"/>
        <c:ser>
          <c:idx val="0"/>
          <c:order val="0"/>
          <c:tx>
            <c:strRef>
              <c:f>Sheet1!$C$32</c:f>
              <c:strCache>
                <c:ptCount val="1"/>
                <c:pt idx="0">
                  <c:v>Generalist</c:v>
                </c:pt>
              </c:strCache>
            </c:strRef>
          </c:tx>
          <c:spPr>
            <a:solidFill>
              <a:srgbClr val="881E76"/>
            </a:solidFill>
          </c:spPr>
          <c:invertIfNegative val="0"/>
          <c:cat>
            <c:strRef>
              <c:f>Sheet1!$B$33:$B$36</c:f>
              <c:strCache>
                <c:ptCount val="4"/>
                <c:pt idx="0">
                  <c:v>Under 20</c:v>
                </c:pt>
                <c:pt idx="1">
                  <c:v>20 to 29</c:v>
                </c:pt>
                <c:pt idx="2">
                  <c:v>30 to 39</c:v>
                </c:pt>
                <c:pt idx="3">
                  <c:v>40 or older</c:v>
                </c:pt>
              </c:strCache>
            </c:strRef>
          </c:cat>
          <c:val>
            <c:numRef>
              <c:f>Sheet1!$C$33:$C$36</c:f>
              <c:numCache>
                <c:formatCode>General</c:formatCode>
                <c:ptCount val="4"/>
                <c:pt idx="0">
                  <c:v>55.9</c:v>
                </c:pt>
                <c:pt idx="1">
                  <c:v>53</c:v>
                </c:pt>
                <c:pt idx="2">
                  <c:v>40.6</c:v>
                </c:pt>
                <c:pt idx="3">
                  <c:v>24.6</c:v>
                </c:pt>
              </c:numCache>
            </c:numRef>
          </c:val>
        </c:ser>
        <c:ser>
          <c:idx val="1"/>
          <c:order val="1"/>
          <c:tx>
            <c:strRef>
              <c:f>Sheet1!$D$32</c:f>
              <c:strCache>
                <c:ptCount val="1"/>
                <c:pt idx="0">
                  <c:v>Specialist</c:v>
                </c:pt>
              </c:strCache>
            </c:strRef>
          </c:tx>
          <c:spPr>
            <a:solidFill>
              <a:srgbClr val="C5C6C6"/>
            </a:solidFill>
          </c:spPr>
          <c:invertIfNegative val="0"/>
          <c:cat>
            <c:strRef>
              <c:f>Sheet1!$B$33:$B$36</c:f>
              <c:strCache>
                <c:ptCount val="4"/>
                <c:pt idx="0">
                  <c:v>Under 20</c:v>
                </c:pt>
                <c:pt idx="1">
                  <c:v>20 to 29</c:v>
                </c:pt>
                <c:pt idx="2">
                  <c:v>30 to 39</c:v>
                </c:pt>
                <c:pt idx="3">
                  <c:v>40 or older</c:v>
                </c:pt>
              </c:strCache>
            </c:strRef>
          </c:cat>
          <c:val>
            <c:numRef>
              <c:f>Sheet1!$D$33:$D$36</c:f>
              <c:numCache>
                <c:formatCode>General</c:formatCode>
                <c:ptCount val="4"/>
                <c:pt idx="0">
                  <c:v>44.1</c:v>
                </c:pt>
                <c:pt idx="1">
                  <c:v>47</c:v>
                </c:pt>
                <c:pt idx="2">
                  <c:v>59.4</c:v>
                </c:pt>
                <c:pt idx="3">
                  <c:v>75.400000000000006</c:v>
                </c:pt>
              </c:numCache>
            </c:numRef>
          </c:val>
        </c:ser>
        <c:dLbls>
          <c:showLegendKey val="0"/>
          <c:showVal val="0"/>
          <c:showCatName val="0"/>
          <c:showSerName val="0"/>
          <c:showPercent val="0"/>
          <c:showBubbleSize val="0"/>
        </c:dLbls>
        <c:gapWidth val="150"/>
        <c:axId val="744253552"/>
        <c:axId val="744255728"/>
      </c:barChart>
      <c:catAx>
        <c:axId val="744253552"/>
        <c:scaling>
          <c:orientation val="minMax"/>
        </c:scaling>
        <c:delete val="0"/>
        <c:axPos val="b"/>
        <c:numFmt formatCode="General" sourceLinked="0"/>
        <c:majorTickMark val="out"/>
        <c:minorTickMark val="none"/>
        <c:tickLblPos val="nextTo"/>
        <c:crossAx val="744255728"/>
        <c:crosses val="autoZero"/>
        <c:auto val="1"/>
        <c:lblAlgn val="ctr"/>
        <c:lblOffset val="100"/>
        <c:noMultiLvlLbl val="0"/>
      </c:catAx>
      <c:valAx>
        <c:axId val="744255728"/>
        <c:scaling>
          <c:orientation val="minMax"/>
        </c:scaling>
        <c:delete val="0"/>
        <c:axPos val="l"/>
        <c:majorGridlines>
          <c:spPr>
            <a:ln>
              <a:solidFill>
                <a:schemeClr val="bg1">
                  <a:lumMod val="85000"/>
                </a:schemeClr>
              </a:solidFill>
            </a:ln>
          </c:spPr>
        </c:majorGridlines>
        <c:title>
          <c:tx>
            <c:rich>
              <a:bodyPr/>
              <a:lstStyle/>
              <a:p>
                <a:pPr>
                  <a:defRPr b="0"/>
                </a:pPr>
                <a:r>
                  <a:rPr lang="en-US" b="0"/>
                  <a:t>Percentage of perpetrators</a:t>
                </a:r>
              </a:p>
            </c:rich>
          </c:tx>
          <c:layout/>
          <c:overlay val="0"/>
        </c:title>
        <c:numFmt formatCode="General" sourceLinked="1"/>
        <c:majorTickMark val="out"/>
        <c:minorTickMark val="none"/>
        <c:tickLblPos val="nextTo"/>
        <c:crossAx val="744253552"/>
        <c:crosses val="autoZero"/>
        <c:crossBetween val="between"/>
      </c:valAx>
    </c:plotArea>
    <c:legend>
      <c:legendPos val="b"/>
      <c:layout/>
      <c:overlay val="0"/>
    </c:legend>
    <c:plotVisOnly val="1"/>
    <c:dispBlanksAs val="gap"/>
    <c:showDLblsOverMax val="0"/>
  </c:chart>
  <c:spPr>
    <a:ln>
      <a:noFill/>
    </a:ln>
  </c:spPr>
  <c:txPr>
    <a:bodyPr/>
    <a:lstStyle/>
    <a:p>
      <a:pPr>
        <a:defRPr>
          <a:latin typeface="Roboto Condensed Light" pitchFamily="2" charset="0"/>
          <a:ea typeface="Roboto Condensed Light" pitchFamily="2"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CE56C1-3F6F-46FE-B49E-4E70C4126B28}" type="datetimeFigureOut">
              <a:rPr lang="en-AU" smtClean="0"/>
              <a:t>13/02/2017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658108-2FC4-4846-B61C-A09148EE4CCB}" type="slidenum">
              <a:rPr lang="en-AU" smtClean="0"/>
              <a:t>‹#›</a:t>
            </a:fld>
            <a:endParaRPr lang="en-AU"/>
          </a:p>
        </p:txBody>
      </p:sp>
    </p:spTree>
    <p:extLst>
      <p:ext uri="{BB962C8B-B14F-4D97-AF65-F5344CB8AC3E}">
        <p14:creationId xmlns:p14="http://schemas.microsoft.com/office/powerpoint/2010/main" val="2695338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09658108-2FC4-4846-B61C-A09148EE4CCB}" type="slidenum">
              <a:rPr lang="en-AU" smtClean="0"/>
              <a:t>1</a:t>
            </a:fld>
            <a:endParaRPr lang="en-AU"/>
          </a:p>
        </p:txBody>
      </p:sp>
    </p:spTree>
    <p:extLst>
      <p:ext uri="{BB962C8B-B14F-4D97-AF65-F5344CB8AC3E}">
        <p14:creationId xmlns:p14="http://schemas.microsoft.com/office/powerpoint/2010/main" val="3412241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sz="1000" dirty="0" smtClean="0"/>
          </a:p>
          <a:p>
            <a:pPr marL="0" indent="0">
              <a:buFontTx/>
              <a:buNone/>
            </a:pPr>
            <a:endParaRPr lang="en-AU" sz="1000" baseline="0" dirty="0"/>
          </a:p>
        </p:txBody>
      </p:sp>
      <p:sp>
        <p:nvSpPr>
          <p:cNvPr id="4" name="Slide Number Placeholder 3"/>
          <p:cNvSpPr>
            <a:spLocks noGrp="1"/>
          </p:cNvSpPr>
          <p:nvPr>
            <p:ph type="sldNum" sz="quarter" idx="10"/>
          </p:nvPr>
        </p:nvSpPr>
        <p:spPr/>
        <p:txBody>
          <a:bodyPr/>
          <a:lstStyle/>
          <a:p>
            <a:fld id="{09658108-2FC4-4846-B61C-A09148EE4CCB}" type="slidenum">
              <a:rPr lang="en-AU" smtClean="0"/>
              <a:t>10</a:t>
            </a:fld>
            <a:endParaRPr lang="en-AU"/>
          </a:p>
        </p:txBody>
      </p:sp>
    </p:spTree>
    <p:extLst>
      <p:ext uri="{BB962C8B-B14F-4D97-AF65-F5344CB8AC3E}">
        <p14:creationId xmlns:p14="http://schemas.microsoft.com/office/powerpoint/2010/main" val="20535190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000" i="0" baseline="0" dirty="0" smtClean="0"/>
              <a:t> </a:t>
            </a:r>
          </a:p>
          <a:p>
            <a:pPr lvl="0"/>
            <a:r>
              <a:rPr lang="en-AU" sz="1000" dirty="0" smtClean="0"/>
              <a:t>- </a:t>
            </a:r>
            <a:endParaRPr lang="en-AU" sz="1000" dirty="0"/>
          </a:p>
        </p:txBody>
      </p:sp>
      <p:sp>
        <p:nvSpPr>
          <p:cNvPr id="4" name="Slide Number Placeholder 3"/>
          <p:cNvSpPr>
            <a:spLocks noGrp="1"/>
          </p:cNvSpPr>
          <p:nvPr>
            <p:ph type="sldNum" sz="quarter" idx="10"/>
          </p:nvPr>
        </p:nvSpPr>
        <p:spPr/>
        <p:txBody>
          <a:bodyPr/>
          <a:lstStyle/>
          <a:p>
            <a:fld id="{09658108-2FC4-4846-B61C-A09148EE4CCB}" type="slidenum">
              <a:rPr lang="en-AU" smtClean="0"/>
              <a:t>11</a:t>
            </a:fld>
            <a:endParaRPr lang="en-AU"/>
          </a:p>
        </p:txBody>
      </p:sp>
    </p:spTree>
    <p:extLst>
      <p:ext uri="{BB962C8B-B14F-4D97-AF65-F5344CB8AC3E}">
        <p14:creationId xmlns:p14="http://schemas.microsoft.com/office/powerpoint/2010/main" val="4056829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000" i="0" baseline="0" dirty="0" smtClean="0"/>
              <a:t> </a:t>
            </a:r>
          </a:p>
          <a:p>
            <a:pPr lvl="0"/>
            <a:r>
              <a:rPr lang="en-AU" sz="1000" dirty="0" smtClean="0"/>
              <a:t>- </a:t>
            </a:r>
            <a:endParaRPr lang="en-AU" sz="1000" dirty="0"/>
          </a:p>
        </p:txBody>
      </p:sp>
      <p:sp>
        <p:nvSpPr>
          <p:cNvPr id="4" name="Slide Number Placeholder 3"/>
          <p:cNvSpPr>
            <a:spLocks noGrp="1"/>
          </p:cNvSpPr>
          <p:nvPr>
            <p:ph type="sldNum" sz="quarter" idx="10"/>
          </p:nvPr>
        </p:nvSpPr>
        <p:spPr/>
        <p:txBody>
          <a:bodyPr/>
          <a:lstStyle/>
          <a:p>
            <a:fld id="{09658108-2FC4-4846-B61C-A09148EE4CCB}" type="slidenum">
              <a:rPr lang="en-AU" smtClean="0"/>
              <a:t>12</a:t>
            </a:fld>
            <a:endParaRPr lang="en-AU"/>
          </a:p>
        </p:txBody>
      </p:sp>
    </p:spTree>
    <p:extLst>
      <p:ext uri="{BB962C8B-B14F-4D97-AF65-F5344CB8AC3E}">
        <p14:creationId xmlns:p14="http://schemas.microsoft.com/office/powerpoint/2010/main" val="440716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sz="1000" dirty="0"/>
          </a:p>
        </p:txBody>
      </p:sp>
      <p:sp>
        <p:nvSpPr>
          <p:cNvPr id="4" name="Slide Number Placeholder 3"/>
          <p:cNvSpPr>
            <a:spLocks noGrp="1"/>
          </p:cNvSpPr>
          <p:nvPr>
            <p:ph type="sldNum" sz="quarter" idx="10"/>
          </p:nvPr>
        </p:nvSpPr>
        <p:spPr/>
        <p:txBody>
          <a:bodyPr/>
          <a:lstStyle/>
          <a:p>
            <a:fld id="{09658108-2FC4-4846-B61C-A09148EE4CCB}" type="slidenum">
              <a:rPr lang="en-AU" smtClean="0"/>
              <a:t>13</a:t>
            </a:fld>
            <a:endParaRPr lang="en-AU"/>
          </a:p>
        </p:txBody>
      </p:sp>
    </p:spTree>
    <p:extLst>
      <p:ext uri="{BB962C8B-B14F-4D97-AF65-F5344CB8AC3E}">
        <p14:creationId xmlns:p14="http://schemas.microsoft.com/office/powerpoint/2010/main" val="737708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sz="1000" dirty="0" smtClean="0"/>
              <a:t>Relatively long literature – dating back at least to the 80s about the extent to which offenders ‘specialise’ in a particular type of offending,</a:t>
            </a:r>
            <a:r>
              <a:rPr lang="en-AU" sz="1000" baseline="0" dirty="0" smtClean="0"/>
              <a:t> as opposed to committing lots of different offences. </a:t>
            </a:r>
          </a:p>
          <a:p>
            <a:pPr marL="171450" indent="-171450">
              <a:buFontTx/>
              <a:buChar char="-"/>
            </a:pPr>
            <a:r>
              <a:rPr lang="en-AU" sz="1000" baseline="0" dirty="0" smtClean="0"/>
              <a:t>Studies on all types of offending have found that generalisation is more common than specialisation, additional offences types are more likely to be committed as an offender offends more frequently. </a:t>
            </a:r>
          </a:p>
          <a:p>
            <a:pPr marL="171450" indent="-171450">
              <a:buFontTx/>
              <a:buChar char="-"/>
            </a:pPr>
            <a:r>
              <a:rPr lang="en-AU" sz="1000" baseline="0" dirty="0" smtClean="0"/>
              <a:t>The distinction between generalist and specialist offenders has potentially important implications for how we effectively offer treatment interventions to perpetrators – as these different types of offenders may have different criminogenic needs. </a:t>
            </a:r>
          </a:p>
          <a:p>
            <a:pPr marL="171450" indent="-171450">
              <a:buFontTx/>
              <a:buChar char="-"/>
            </a:pPr>
            <a:endParaRPr lang="en-AU" sz="1000" baseline="0" dirty="0" smtClean="0"/>
          </a:p>
          <a:p>
            <a:pPr marL="171450" indent="-171450">
              <a:buFontTx/>
              <a:buChar char="-"/>
            </a:pPr>
            <a:r>
              <a:rPr lang="en-AU" sz="1000" baseline="0" dirty="0" smtClean="0"/>
              <a:t>Limited number of studies looking at specialisation in related to family or domestic violence – the majority are from the US and are about intimate partner violence only – so using a more limited definition than we have in Victoria. </a:t>
            </a:r>
          </a:p>
          <a:p>
            <a:pPr marL="171450" indent="-171450">
              <a:buFontTx/>
              <a:buChar char="-"/>
            </a:pPr>
            <a:endParaRPr lang="en-AU" sz="1000" dirty="0"/>
          </a:p>
        </p:txBody>
      </p:sp>
      <p:sp>
        <p:nvSpPr>
          <p:cNvPr id="4" name="Slide Number Placeholder 3"/>
          <p:cNvSpPr>
            <a:spLocks noGrp="1"/>
          </p:cNvSpPr>
          <p:nvPr>
            <p:ph type="sldNum" sz="quarter" idx="10"/>
          </p:nvPr>
        </p:nvSpPr>
        <p:spPr/>
        <p:txBody>
          <a:bodyPr/>
          <a:lstStyle/>
          <a:p>
            <a:fld id="{09658108-2FC4-4846-B61C-A09148EE4CCB}" type="slidenum">
              <a:rPr lang="en-AU" smtClean="0"/>
              <a:t>2</a:t>
            </a:fld>
            <a:endParaRPr lang="en-AU"/>
          </a:p>
        </p:txBody>
      </p:sp>
    </p:spTree>
    <p:extLst>
      <p:ext uri="{BB962C8B-B14F-4D97-AF65-F5344CB8AC3E}">
        <p14:creationId xmlns:p14="http://schemas.microsoft.com/office/powerpoint/2010/main" val="2918516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sz="1000" dirty="0" smtClean="0"/>
              <a:t>Vast</a:t>
            </a:r>
            <a:r>
              <a:rPr lang="en-AU" sz="1000" baseline="0" dirty="0" smtClean="0"/>
              <a:t> majority of studies </a:t>
            </a:r>
            <a:r>
              <a:rPr lang="en-AU" sz="1000" dirty="0" smtClean="0"/>
              <a:t>based</a:t>
            </a:r>
            <a:r>
              <a:rPr lang="en-AU" sz="1000" baseline="0" dirty="0" smtClean="0"/>
              <a:t> on US samples and on intimate partner relationships. </a:t>
            </a:r>
            <a:endParaRPr lang="en-AU" sz="1000" dirty="0"/>
          </a:p>
        </p:txBody>
      </p:sp>
      <p:sp>
        <p:nvSpPr>
          <p:cNvPr id="4" name="Slide Number Placeholder 3"/>
          <p:cNvSpPr>
            <a:spLocks noGrp="1"/>
          </p:cNvSpPr>
          <p:nvPr>
            <p:ph type="sldNum" sz="quarter" idx="10"/>
          </p:nvPr>
        </p:nvSpPr>
        <p:spPr/>
        <p:txBody>
          <a:bodyPr/>
          <a:lstStyle/>
          <a:p>
            <a:fld id="{09658108-2FC4-4846-B61C-A09148EE4CCB}" type="slidenum">
              <a:rPr lang="en-AU" smtClean="0"/>
              <a:t>3</a:t>
            </a:fld>
            <a:endParaRPr lang="en-AU"/>
          </a:p>
        </p:txBody>
      </p:sp>
    </p:spTree>
    <p:extLst>
      <p:ext uri="{BB962C8B-B14F-4D97-AF65-F5344CB8AC3E}">
        <p14:creationId xmlns:p14="http://schemas.microsoft.com/office/powerpoint/2010/main" val="3123309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000" dirty="0" smtClean="0">
                <a:latin typeface="Roboto Condensed Light" pitchFamily="2" charset="0"/>
                <a:ea typeface="Roboto Condensed Light" pitchFamily="2" charset="0"/>
              </a:rPr>
              <a:t>In</a:t>
            </a:r>
            <a:r>
              <a:rPr lang="en-AU" sz="1000" baseline="0" dirty="0" smtClean="0">
                <a:latin typeface="Roboto Condensed Light" pitchFamily="2" charset="0"/>
                <a:ea typeface="Roboto Condensed Light" pitchFamily="2" charset="0"/>
              </a:rPr>
              <a:t> light of the Royal Commission into Family Violence recommendations around essentially over-hauling men’s behaviour change program, we thought it potentially an opportune time to examine the number of specialists and generalist FV offenders in Victoria. </a:t>
            </a:r>
            <a:endParaRPr lang="en-AU" sz="1000" dirty="0" smtClean="0">
              <a:latin typeface="Roboto Condensed Light" pitchFamily="2" charset="0"/>
              <a:ea typeface="Roboto Condensed Light" pitchFamily="2" charset="0"/>
            </a:endParaRPr>
          </a:p>
          <a:p>
            <a:endParaRPr lang="en-AU" sz="1000" dirty="0" smtClean="0">
              <a:latin typeface="Roboto Condensed Light" pitchFamily="2" charset="0"/>
              <a:ea typeface="Roboto Condensed Light" pitchFamily="2" charset="0"/>
            </a:endParaRPr>
          </a:p>
          <a:p>
            <a:endParaRPr lang="en-AU" sz="1000" dirty="0" smtClean="0">
              <a:latin typeface="Roboto Condensed Light" pitchFamily="2" charset="0"/>
              <a:ea typeface="Roboto Condensed Light" pitchFamily="2" charset="0"/>
            </a:endParaRPr>
          </a:p>
        </p:txBody>
      </p:sp>
      <p:sp>
        <p:nvSpPr>
          <p:cNvPr id="4" name="Slide Number Placeholder 3"/>
          <p:cNvSpPr>
            <a:spLocks noGrp="1"/>
          </p:cNvSpPr>
          <p:nvPr>
            <p:ph type="sldNum" sz="quarter" idx="10"/>
          </p:nvPr>
        </p:nvSpPr>
        <p:spPr/>
        <p:txBody>
          <a:bodyPr/>
          <a:lstStyle/>
          <a:p>
            <a:fld id="{09658108-2FC4-4846-B61C-A09148EE4CCB}" type="slidenum">
              <a:rPr lang="en-AU" smtClean="0"/>
              <a:t>4</a:t>
            </a:fld>
            <a:endParaRPr lang="en-AU"/>
          </a:p>
        </p:txBody>
      </p:sp>
    </p:spTree>
    <p:extLst>
      <p:ext uri="{BB962C8B-B14F-4D97-AF65-F5344CB8AC3E}">
        <p14:creationId xmlns:p14="http://schemas.microsoft.com/office/powerpoint/2010/main" val="2454268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000" i="0" baseline="0" dirty="0" smtClean="0"/>
              <a:t> </a:t>
            </a:r>
            <a:endParaRPr lang="en-AU" sz="1000" i="1" baseline="0" dirty="0" smtClean="0"/>
          </a:p>
          <a:p>
            <a:pPr marL="171450" indent="-171450">
              <a:buFontTx/>
              <a:buChar char="-"/>
            </a:pPr>
            <a:r>
              <a:rPr lang="en-AU" sz="1000" dirty="0" smtClean="0"/>
              <a:t>L17</a:t>
            </a:r>
            <a:r>
              <a:rPr lang="en-AU" sz="1000" baseline="0" dirty="0" smtClean="0"/>
              <a:t> contains a total of 33 risk factors. </a:t>
            </a:r>
          </a:p>
          <a:p>
            <a:pPr marL="171450" indent="-171450">
              <a:buFontTx/>
              <a:buChar char="-"/>
            </a:pPr>
            <a:endParaRPr lang="en-AU" sz="1000" baseline="0" dirty="0" smtClean="0"/>
          </a:p>
        </p:txBody>
      </p:sp>
      <p:sp>
        <p:nvSpPr>
          <p:cNvPr id="4" name="Slide Number Placeholder 3"/>
          <p:cNvSpPr>
            <a:spLocks noGrp="1"/>
          </p:cNvSpPr>
          <p:nvPr>
            <p:ph type="sldNum" sz="quarter" idx="10"/>
          </p:nvPr>
        </p:nvSpPr>
        <p:spPr/>
        <p:txBody>
          <a:bodyPr/>
          <a:lstStyle/>
          <a:p>
            <a:fld id="{09658108-2FC4-4846-B61C-A09148EE4CCB}" type="slidenum">
              <a:rPr lang="en-AU" smtClean="0"/>
              <a:t>5</a:t>
            </a:fld>
            <a:endParaRPr lang="en-AU"/>
          </a:p>
        </p:txBody>
      </p:sp>
    </p:spTree>
    <p:extLst>
      <p:ext uri="{BB962C8B-B14F-4D97-AF65-F5344CB8AC3E}">
        <p14:creationId xmlns:p14="http://schemas.microsoft.com/office/powerpoint/2010/main" val="547845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000" i="0" baseline="0" dirty="0" smtClean="0"/>
              <a:t> </a:t>
            </a:r>
            <a:endParaRPr lang="en-AU" sz="1000" i="1" baseline="0" dirty="0" smtClean="0"/>
          </a:p>
          <a:p>
            <a:pPr marL="171450" indent="-171450">
              <a:buFontTx/>
              <a:buChar char="-"/>
            </a:pPr>
            <a:r>
              <a:rPr lang="en-AU" sz="1000" dirty="0" smtClean="0"/>
              <a:t>Data items come from the police L17 </a:t>
            </a:r>
            <a:r>
              <a:rPr lang="en-AU" sz="1000" dirty="0" smtClean="0"/>
              <a:t>form</a:t>
            </a:r>
            <a:r>
              <a:rPr lang="en-AU" sz="1000" baseline="0" dirty="0" smtClean="0"/>
              <a:t> – L17 has 33 risk factors</a:t>
            </a:r>
            <a:endParaRPr lang="en-AU" sz="1000" baseline="0" dirty="0" smtClean="0"/>
          </a:p>
          <a:p>
            <a:pPr marL="171450" indent="-171450">
              <a:buFontTx/>
              <a:buChar char="-"/>
            </a:pPr>
            <a:endParaRPr lang="en-AU" sz="1000" baseline="0" dirty="0" smtClean="0"/>
          </a:p>
          <a:p>
            <a:pPr marL="171450" indent="-171450">
              <a:buFontTx/>
              <a:buChar char="-"/>
            </a:pPr>
            <a:r>
              <a:rPr lang="en-AU" sz="1000" baseline="0" dirty="0" smtClean="0"/>
              <a:t>Also used some information in our police-recorded offending database to look at history of breach incidents and whether offences were recorded as arising from the index incident.</a:t>
            </a:r>
          </a:p>
          <a:p>
            <a:pPr marL="171450" indent="-171450">
              <a:buFontTx/>
              <a:buChar char="-"/>
            </a:pPr>
            <a:endParaRPr lang="en-AU" sz="1000" baseline="0" dirty="0" smtClean="0"/>
          </a:p>
          <a:p>
            <a:pPr marL="171450" indent="-171450">
              <a:buFontTx/>
              <a:buChar char="-"/>
            </a:pPr>
            <a:r>
              <a:rPr lang="en-AU" sz="1000" baseline="0" dirty="0" smtClean="0"/>
              <a:t>Dependent variable for this piece of work was whether the perpetrator was recorded for one or more further incidents after their index incident. And all of the other variables were tested as potential predictors of that dependent variable. </a:t>
            </a:r>
          </a:p>
        </p:txBody>
      </p:sp>
      <p:sp>
        <p:nvSpPr>
          <p:cNvPr id="4" name="Slide Number Placeholder 3"/>
          <p:cNvSpPr>
            <a:spLocks noGrp="1"/>
          </p:cNvSpPr>
          <p:nvPr>
            <p:ph type="sldNum" sz="quarter" idx="10"/>
          </p:nvPr>
        </p:nvSpPr>
        <p:spPr/>
        <p:txBody>
          <a:bodyPr/>
          <a:lstStyle/>
          <a:p>
            <a:fld id="{09658108-2FC4-4846-B61C-A09148EE4CCB}" type="slidenum">
              <a:rPr lang="en-AU" smtClean="0"/>
              <a:t>6</a:t>
            </a:fld>
            <a:endParaRPr lang="en-AU"/>
          </a:p>
        </p:txBody>
      </p:sp>
    </p:spTree>
    <p:extLst>
      <p:ext uri="{BB962C8B-B14F-4D97-AF65-F5344CB8AC3E}">
        <p14:creationId xmlns:p14="http://schemas.microsoft.com/office/powerpoint/2010/main" val="833975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sz="1000" i="0" baseline="0" dirty="0" smtClean="0"/>
              <a:t> </a:t>
            </a:r>
            <a:endParaRPr lang="en-AU" sz="1000" i="1" baseline="0" dirty="0" smtClean="0"/>
          </a:p>
        </p:txBody>
      </p:sp>
      <p:sp>
        <p:nvSpPr>
          <p:cNvPr id="4" name="Slide Number Placeholder 3"/>
          <p:cNvSpPr>
            <a:spLocks noGrp="1"/>
          </p:cNvSpPr>
          <p:nvPr>
            <p:ph type="sldNum" sz="quarter" idx="10"/>
          </p:nvPr>
        </p:nvSpPr>
        <p:spPr/>
        <p:txBody>
          <a:bodyPr/>
          <a:lstStyle/>
          <a:p>
            <a:fld id="{09658108-2FC4-4846-B61C-A09148EE4CCB}" type="slidenum">
              <a:rPr lang="en-AU" smtClean="0"/>
              <a:t>7</a:t>
            </a:fld>
            <a:endParaRPr lang="en-AU"/>
          </a:p>
        </p:txBody>
      </p:sp>
    </p:spTree>
    <p:extLst>
      <p:ext uri="{BB962C8B-B14F-4D97-AF65-F5344CB8AC3E}">
        <p14:creationId xmlns:p14="http://schemas.microsoft.com/office/powerpoint/2010/main" val="1769536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sz="1000" baseline="0" dirty="0" smtClean="0"/>
          </a:p>
          <a:p>
            <a:pPr marL="171450" indent="-171450">
              <a:buFontTx/>
              <a:buChar char="-"/>
            </a:pPr>
            <a:endParaRPr lang="en-AU" sz="1000" baseline="0" dirty="0" smtClean="0"/>
          </a:p>
        </p:txBody>
      </p:sp>
      <p:sp>
        <p:nvSpPr>
          <p:cNvPr id="4" name="Slide Number Placeholder 3"/>
          <p:cNvSpPr>
            <a:spLocks noGrp="1"/>
          </p:cNvSpPr>
          <p:nvPr>
            <p:ph type="sldNum" sz="quarter" idx="10"/>
          </p:nvPr>
        </p:nvSpPr>
        <p:spPr/>
        <p:txBody>
          <a:bodyPr/>
          <a:lstStyle/>
          <a:p>
            <a:fld id="{09658108-2FC4-4846-B61C-A09148EE4CCB}" type="slidenum">
              <a:rPr lang="en-AU" smtClean="0"/>
              <a:t>8</a:t>
            </a:fld>
            <a:endParaRPr lang="en-AU"/>
          </a:p>
        </p:txBody>
      </p:sp>
    </p:spTree>
    <p:extLst>
      <p:ext uri="{BB962C8B-B14F-4D97-AF65-F5344CB8AC3E}">
        <p14:creationId xmlns:p14="http://schemas.microsoft.com/office/powerpoint/2010/main" val="1333310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sz="1000" dirty="0" smtClean="0"/>
          </a:p>
          <a:p>
            <a:pPr marL="0" indent="0">
              <a:buFontTx/>
              <a:buNone/>
            </a:pPr>
            <a:r>
              <a:rPr lang="en-AU" sz="1000" dirty="0" smtClean="0"/>
              <a:t>Overall, police</a:t>
            </a:r>
            <a:r>
              <a:rPr lang="en-AU" sz="1000" baseline="0" dirty="0" smtClean="0"/>
              <a:t> made a correct prediction about risk of further violence at 57% of index incidents. </a:t>
            </a:r>
            <a:endParaRPr lang="en-AU" sz="1000" baseline="0" dirty="0"/>
          </a:p>
          <a:p>
            <a:pPr marL="0" indent="0">
              <a:buFontTx/>
              <a:buNone/>
            </a:pPr>
            <a:endParaRPr lang="en-AU" sz="1000" baseline="0" dirty="0" smtClean="0"/>
          </a:p>
          <a:p>
            <a:pPr marL="0" indent="0">
              <a:buFontTx/>
              <a:buNone/>
            </a:pPr>
            <a:r>
              <a:rPr lang="en-AU" sz="1000" baseline="0" dirty="0" smtClean="0"/>
              <a:t>Where victim fear level was recorded as non fearful – about 48% of incidents had a recorded recidivism incident.</a:t>
            </a:r>
          </a:p>
          <a:p>
            <a:pPr marL="0" indent="0">
              <a:buFontTx/>
              <a:buNone/>
            </a:pPr>
            <a:r>
              <a:rPr lang="en-AU" sz="1000" baseline="0" dirty="0" smtClean="0"/>
              <a:t>Where it was fearful – 53% had a recorded incident. </a:t>
            </a:r>
          </a:p>
          <a:p>
            <a:pPr marL="0" indent="0">
              <a:buFontTx/>
              <a:buNone/>
            </a:pPr>
            <a:r>
              <a:rPr lang="en-AU" sz="1000" baseline="0" dirty="0" smtClean="0"/>
              <a:t>Where they were very fearful – 55% </a:t>
            </a:r>
          </a:p>
          <a:p>
            <a:pPr marL="0" indent="0">
              <a:buFontTx/>
              <a:buNone/>
            </a:pPr>
            <a:endParaRPr lang="en-AU" sz="1000" baseline="0" dirty="0" smtClean="0"/>
          </a:p>
          <a:p>
            <a:pPr marL="0" indent="0">
              <a:buFontTx/>
              <a:buNone/>
            </a:pPr>
            <a:r>
              <a:rPr lang="en-AU" sz="1000" baseline="0" dirty="0" smtClean="0"/>
              <a:t>Where presence of children or a disability was noted at the index incident this was associated with slightly increased risk of recidivism. </a:t>
            </a:r>
            <a:endParaRPr lang="en-AU" sz="1000" baseline="0" dirty="0"/>
          </a:p>
        </p:txBody>
      </p:sp>
      <p:sp>
        <p:nvSpPr>
          <p:cNvPr id="4" name="Slide Number Placeholder 3"/>
          <p:cNvSpPr>
            <a:spLocks noGrp="1"/>
          </p:cNvSpPr>
          <p:nvPr>
            <p:ph type="sldNum" sz="quarter" idx="10"/>
          </p:nvPr>
        </p:nvSpPr>
        <p:spPr/>
        <p:txBody>
          <a:bodyPr/>
          <a:lstStyle/>
          <a:p>
            <a:fld id="{09658108-2FC4-4846-B61C-A09148EE4CCB}" type="slidenum">
              <a:rPr lang="en-AU" smtClean="0"/>
              <a:t>9</a:t>
            </a:fld>
            <a:endParaRPr lang="en-AU"/>
          </a:p>
        </p:txBody>
      </p:sp>
    </p:spTree>
    <p:extLst>
      <p:ext uri="{BB962C8B-B14F-4D97-AF65-F5344CB8AC3E}">
        <p14:creationId xmlns:p14="http://schemas.microsoft.com/office/powerpoint/2010/main" val="2181701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B82AAC0-811A-499C-A068-1FDBD0475C9B}" type="datetimeFigureOut">
              <a:rPr lang="en-AU" smtClean="0"/>
              <a:t>13/02/2017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40483234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82AAC0-811A-499C-A068-1FDBD0475C9B}" type="datetimeFigureOut">
              <a:rPr lang="en-AU" smtClean="0"/>
              <a:t>13/02/2017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143724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82AAC0-811A-499C-A068-1FDBD0475C9B}" type="datetimeFigureOut">
              <a:rPr lang="en-AU" smtClean="0"/>
              <a:t>13/02/2017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333002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B82AAC0-811A-499C-A068-1FDBD0475C9B}" type="datetimeFigureOut">
              <a:rPr lang="en-AU" smtClean="0"/>
              <a:t>13/02/2017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244717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B82AAC0-811A-499C-A068-1FDBD0475C9B}" type="datetimeFigureOut">
              <a:rPr lang="en-AU" smtClean="0"/>
              <a:t>13/02/2017</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262668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B82AAC0-811A-499C-A068-1FDBD0475C9B}" type="datetimeFigureOut">
              <a:rPr lang="en-AU" smtClean="0"/>
              <a:t>13/02/2017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2525754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B82AAC0-811A-499C-A068-1FDBD0475C9B}" type="datetimeFigureOut">
              <a:rPr lang="en-AU" smtClean="0"/>
              <a:t>13/02/2017</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49857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B82AAC0-811A-499C-A068-1FDBD0475C9B}" type="datetimeFigureOut">
              <a:rPr lang="en-AU" smtClean="0"/>
              <a:t>13/02/2017</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163764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82AAC0-811A-499C-A068-1FDBD0475C9B}" type="datetimeFigureOut">
              <a:rPr lang="en-AU" smtClean="0"/>
              <a:t>13/02/2017</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2258813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2AAC0-811A-499C-A068-1FDBD0475C9B}" type="datetimeFigureOut">
              <a:rPr lang="en-AU" smtClean="0"/>
              <a:t>13/02/2017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3070391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B82AAC0-811A-499C-A068-1FDBD0475C9B}" type="datetimeFigureOut">
              <a:rPr lang="en-AU" smtClean="0"/>
              <a:t>13/02/2017</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230475D-A327-4DE8-9221-F2ADA6B473EC}" type="slidenum">
              <a:rPr lang="en-AU" smtClean="0"/>
              <a:t>‹#›</a:t>
            </a:fld>
            <a:endParaRPr lang="en-AU"/>
          </a:p>
        </p:txBody>
      </p:sp>
    </p:spTree>
    <p:extLst>
      <p:ext uri="{BB962C8B-B14F-4D97-AF65-F5344CB8AC3E}">
        <p14:creationId xmlns:p14="http://schemas.microsoft.com/office/powerpoint/2010/main" val="136696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82AAC0-811A-499C-A068-1FDBD0475C9B}" type="datetimeFigureOut">
              <a:rPr lang="en-AU" smtClean="0"/>
              <a:t>13/02/2017</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30475D-A327-4DE8-9221-F2ADA6B473EC}" type="slidenum">
              <a:rPr lang="en-AU" smtClean="0"/>
              <a:t>‹#›</a:t>
            </a:fld>
            <a:endParaRPr lang="en-AU"/>
          </a:p>
        </p:txBody>
      </p:sp>
    </p:spTree>
    <p:extLst>
      <p:ext uri="{BB962C8B-B14F-4D97-AF65-F5344CB8AC3E}">
        <p14:creationId xmlns:p14="http://schemas.microsoft.com/office/powerpoint/2010/main" val="1823505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8.jpg"/></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millsteed\Desktop\PURPLEheader.jpg"/>
          <p:cNvPicPr>
            <a:picLocks noChangeAspect="1" noChangeArrowheads="1"/>
          </p:cNvPicPr>
          <p:nvPr/>
        </p:nvPicPr>
        <p:blipFill rotWithShape="1">
          <a:blip r:embed="rId3">
            <a:extLst>
              <a:ext uri="{28A0092B-C50C-407E-A947-70E740481C1C}">
                <a14:useLocalDpi xmlns:a14="http://schemas.microsoft.com/office/drawing/2010/main" val="0"/>
              </a:ext>
            </a:extLst>
          </a:blip>
          <a:srcRect r="63011"/>
          <a:stretch/>
        </p:blipFill>
        <p:spPr bwMode="auto">
          <a:xfrm>
            <a:off x="0" y="2780928"/>
            <a:ext cx="9144000" cy="40770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salog01\SASDepot\CSA Design Package\2. Logos\White-bg-Red-writ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3366" y="0"/>
            <a:ext cx="1970634" cy="17550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5656" y="1988840"/>
            <a:ext cx="6840761" cy="2123658"/>
          </a:xfrm>
          <a:prstGeom prst="rect">
            <a:avLst/>
          </a:prstGeom>
          <a:noFill/>
        </p:spPr>
        <p:txBody>
          <a:bodyPr wrap="square" rtlCol="0">
            <a:spAutoFit/>
          </a:bodyPr>
          <a:lstStyle/>
          <a:p>
            <a:r>
              <a:rPr lang="en-AU" sz="2800" dirty="0" smtClean="0">
                <a:latin typeface="Roboto Condensed Light" pitchFamily="2" charset="0"/>
                <a:ea typeface="Roboto Condensed Light" pitchFamily="2" charset="0"/>
              </a:rPr>
              <a:t>Identifying the differences between generalist and specialist family violence perpetrators</a:t>
            </a:r>
          </a:p>
          <a:p>
            <a:r>
              <a:rPr lang="en-AU" sz="2000" i="1" dirty="0" smtClean="0">
                <a:latin typeface="Roboto Condensed Light" pitchFamily="2" charset="0"/>
                <a:ea typeface="Roboto Condensed Light" pitchFamily="2" charset="0"/>
              </a:rPr>
              <a:t>Risk factors, characteristics and implications for policy and practice</a:t>
            </a:r>
          </a:p>
          <a:p>
            <a:endParaRPr lang="en-AU" sz="2800" dirty="0" smtClean="0">
              <a:latin typeface="Roboto Condensed Light" pitchFamily="2" charset="0"/>
              <a:ea typeface="Roboto Condensed Light" pitchFamily="2" charset="0"/>
            </a:endParaRPr>
          </a:p>
          <a:p>
            <a:endParaRPr lang="en-AU" sz="2800" i="1" dirty="0">
              <a:solidFill>
                <a:srgbClr val="BD8EB9"/>
              </a:solidFill>
              <a:latin typeface="Roboto Condensed Light" pitchFamily="2" charset="0"/>
              <a:ea typeface="Roboto Condensed Light" pitchFamily="2" charset="0"/>
            </a:endParaRPr>
          </a:p>
        </p:txBody>
      </p:sp>
    </p:spTree>
    <p:extLst>
      <p:ext uri="{BB962C8B-B14F-4D97-AF65-F5344CB8AC3E}">
        <p14:creationId xmlns:p14="http://schemas.microsoft.com/office/powerpoint/2010/main" val="2950752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5536" y="332656"/>
            <a:ext cx="5534138" cy="969299"/>
            <a:chOff x="1703554" y="5049432"/>
            <a:chExt cx="5534138" cy="969299"/>
          </a:xfrm>
        </p:grpSpPr>
        <p:sp>
          <p:nvSpPr>
            <p:cNvPr id="13" name="Freeform 12"/>
            <p:cNvSpPr/>
            <p:nvPr/>
          </p:nvSpPr>
          <p:spPr>
            <a:xfrm>
              <a:off x="2188204" y="5146361"/>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C5C6C6"/>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dirty="0" smtClean="0">
                  <a:latin typeface="Roboto Condensed Light" panose="02000000000000000000" pitchFamily="2" charset="0"/>
                  <a:ea typeface="Roboto Condensed Light" panose="02000000000000000000" pitchFamily="2" charset="0"/>
                </a:rPr>
                <a:t>Bivariate relationships</a:t>
              </a:r>
              <a:endParaRPr lang="en-AU" sz="3200" kern="1200" dirty="0">
                <a:latin typeface="Roboto Condensed Light" panose="02000000000000000000" pitchFamily="2" charset="0"/>
                <a:ea typeface="Roboto Condensed Light" panose="02000000000000000000" pitchFamily="2" charset="0"/>
              </a:endParaRPr>
            </a:p>
          </p:txBody>
        </p:sp>
        <p:sp>
          <p:nvSpPr>
            <p:cNvPr id="14" name="Oval 13"/>
            <p:cNvSpPr/>
            <p:nvPr/>
          </p:nvSpPr>
          <p:spPr>
            <a:xfrm>
              <a:off x="1703554" y="5049432"/>
              <a:ext cx="969299" cy="969299"/>
            </a:xfrm>
            <a:prstGeom prst="ellipse">
              <a:avLst/>
            </a:prstGeom>
            <a:ln>
              <a:solidFill>
                <a:srgbClr val="C5C6C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7719" t="23625" r="23220" b="23220"/>
            <a:stretch/>
          </p:blipFill>
          <p:spPr>
            <a:xfrm>
              <a:off x="1835696" y="5229200"/>
              <a:ext cx="636974" cy="573276"/>
            </a:xfrm>
            <a:prstGeom prst="rect">
              <a:avLst/>
            </a:prstGeom>
          </p:spPr>
        </p:pic>
      </p:grpSp>
      <p:sp>
        <p:nvSpPr>
          <p:cNvPr id="9" name="TextBox 8"/>
          <p:cNvSpPr txBox="1"/>
          <p:nvPr/>
        </p:nvSpPr>
        <p:spPr>
          <a:xfrm>
            <a:off x="880185" y="1523097"/>
            <a:ext cx="6912768" cy="8094524"/>
          </a:xfrm>
          <a:prstGeom prst="rect">
            <a:avLst/>
          </a:prstGeom>
          <a:noFill/>
        </p:spPr>
        <p:txBody>
          <a:bodyPr wrap="square" rtlCol="0">
            <a:spAutoFit/>
          </a:bodyPr>
          <a:lstStyle/>
          <a:p>
            <a:r>
              <a:rPr lang="en-AU" sz="2000" b="1" dirty="0" smtClean="0">
                <a:latin typeface="Roboto Condensed Light" pitchFamily="2" charset="0"/>
                <a:ea typeface="Roboto Condensed Light" pitchFamily="2" charset="0"/>
              </a:rPr>
              <a:t>Factors positively associated with being a generalist perpetrator</a:t>
            </a:r>
            <a:endParaRPr lang="en-AU" sz="2000" b="1" dirty="0" smtClean="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endParaRPr lang="en-AU" sz="2000" dirty="0" smtClean="0">
              <a:latin typeface="Roboto Condensed Light" pitchFamily="2" charset="0"/>
              <a:ea typeface="Roboto Condensed Light" pitchFamily="2" charset="0"/>
            </a:endParaRPr>
          </a:p>
          <a:p>
            <a:pPr marL="342900" indent="-342900">
              <a:buFontTx/>
              <a:buChar char="-"/>
            </a:pPr>
            <a:r>
              <a:rPr lang="en-AU" sz="2000" dirty="0" smtClean="0">
                <a:latin typeface="Roboto Condensed Light" pitchFamily="2" charset="0"/>
                <a:ea typeface="Roboto Condensed Light" pitchFamily="2" charset="0"/>
              </a:rPr>
              <a:t>Frequency of FV incidents</a:t>
            </a: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r>
              <a:rPr lang="en-AU" sz="2000" dirty="0" smtClean="0">
                <a:latin typeface="Roboto Condensed Light" pitchFamily="2" charset="0"/>
                <a:ea typeface="Roboto Condensed Light" pitchFamily="2" charset="0"/>
              </a:rPr>
              <a:t>Criminal offences arising from FV incidents</a:t>
            </a: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r>
              <a:rPr lang="en-AU" sz="2000" dirty="0" smtClean="0">
                <a:latin typeface="Roboto Condensed Light" pitchFamily="2" charset="0"/>
                <a:ea typeface="Roboto Condensed Light" pitchFamily="2" charset="0"/>
              </a:rPr>
              <a:t>Indigenous status</a:t>
            </a: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r>
              <a:rPr lang="en-AU" sz="2000" b="1" dirty="0">
                <a:solidFill>
                  <a:srgbClr val="BD8EB9"/>
                </a:solidFill>
                <a:latin typeface="Roboto Condensed Light" panose="02000000000000000000" pitchFamily="2" charset="0"/>
              </a:rPr>
              <a:t>FV incident risk factors: </a:t>
            </a:r>
            <a:r>
              <a:rPr lang="en-AU" sz="2000" dirty="0" smtClean="0">
                <a:latin typeface="Roboto Condensed Light" pitchFamily="2" charset="0"/>
                <a:ea typeface="Roboto Condensed Light" pitchFamily="2" charset="0"/>
              </a:rPr>
              <a:t>suicidal ideas/attempts; Stalking of victim; Controlling behaviours; Depression/mental health issues; Unemployment; Alcohol and drug use; Recent separation; Recent escalation in frequency or severity; Financial difficulties; Pregnancy or new birth.</a:t>
            </a:r>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spTree>
    <p:extLst>
      <p:ext uri="{BB962C8B-B14F-4D97-AF65-F5344CB8AC3E}">
        <p14:creationId xmlns:p14="http://schemas.microsoft.com/office/powerpoint/2010/main" val="5557901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07504" y="116632"/>
            <a:ext cx="5534138" cy="969299"/>
            <a:chOff x="1703554" y="5049432"/>
            <a:chExt cx="5534138" cy="969299"/>
          </a:xfrm>
        </p:grpSpPr>
        <p:sp>
          <p:nvSpPr>
            <p:cNvPr id="13" name="Freeform 12"/>
            <p:cNvSpPr/>
            <p:nvPr/>
          </p:nvSpPr>
          <p:spPr>
            <a:xfrm>
              <a:off x="2188204" y="5146361"/>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C5C6C6"/>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Final </a:t>
              </a:r>
              <a:r>
                <a:rPr lang="en-AU" sz="3200" kern="1200" dirty="0" smtClean="0">
                  <a:latin typeface="Roboto Condensed Light" panose="02000000000000000000" pitchFamily="2" charset="0"/>
                  <a:ea typeface="Roboto Condensed Light" panose="02000000000000000000" pitchFamily="2" charset="0"/>
                </a:rPr>
                <a:t>model</a:t>
              </a:r>
              <a:endParaRPr lang="en-AU" sz="3200" kern="1200" dirty="0">
                <a:latin typeface="Roboto Condensed Light" panose="02000000000000000000" pitchFamily="2" charset="0"/>
                <a:ea typeface="Roboto Condensed Light" panose="02000000000000000000" pitchFamily="2" charset="0"/>
              </a:endParaRPr>
            </a:p>
          </p:txBody>
        </p:sp>
        <p:sp>
          <p:nvSpPr>
            <p:cNvPr id="14" name="Oval 13"/>
            <p:cNvSpPr/>
            <p:nvPr/>
          </p:nvSpPr>
          <p:spPr>
            <a:xfrm>
              <a:off x="1703554" y="5049432"/>
              <a:ext cx="969299" cy="969299"/>
            </a:xfrm>
            <a:prstGeom prst="ellipse">
              <a:avLst/>
            </a:prstGeom>
            <a:ln>
              <a:solidFill>
                <a:srgbClr val="C5C6C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7719" t="23625" r="23220" b="23220"/>
            <a:stretch/>
          </p:blipFill>
          <p:spPr>
            <a:xfrm>
              <a:off x="1835696" y="5229200"/>
              <a:ext cx="636974" cy="573276"/>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3181034718"/>
              </p:ext>
            </p:extLst>
          </p:nvPr>
        </p:nvGraphicFramePr>
        <p:xfrm>
          <a:off x="618116" y="1085929"/>
          <a:ext cx="7726842" cy="5646114"/>
        </p:xfrm>
        <a:graphic>
          <a:graphicData uri="http://schemas.openxmlformats.org/drawingml/2006/table">
            <a:tbl>
              <a:tblPr firstRow="1" firstCol="1" bandRow="1"/>
              <a:tblGrid>
                <a:gridCol w="3962302"/>
                <a:gridCol w="1254586"/>
                <a:gridCol w="1254586"/>
                <a:gridCol w="1255368"/>
              </a:tblGrid>
              <a:tr h="415313">
                <a:tc>
                  <a:txBody>
                    <a:bodyPr/>
                    <a:lstStyle/>
                    <a:p>
                      <a:pPr>
                        <a:spcAft>
                          <a:spcPts val="0"/>
                        </a:spcAft>
                      </a:pPr>
                      <a:r>
                        <a:rPr lang="en-AU" sz="1100"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Predictor</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c>
                  <a:txBody>
                    <a:bodyPr/>
                    <a:lstStyle/>
                    <a:p>
                      <a:pPr algn="ctr">
                        <a:spcAft>
                          <a:spcPts val="0"/>
                        </a:spcAft>
                      </a:pPr>
                      <a:r>
                        <a:rPr lang="en-AU" sz="1100"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Odds Ratio</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c>
                  <a:txBody>
                    <a:bodyPr/>
                    <a:lstStyle/>
                    <a:p>
                      <a:pPr algn="ctr">
                        <a:spcAft>
                          <a:spcPts val="0"/>
                        </a:spcAft>
                      </a:pPr>
                      <a:r>
                        <a:rPr lang="en-AU" sz="1100"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95% Confidence Interval of the Odds Ratio</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c>
                  <a:txBody>
                    <a:bodyPr/>
                    <a:lstStyle/>
                    <a:p>
                      <a:pPr algn="ctr">
                        <a:spcAft>
                          <a:spcPts val="0"/>
                        </a:spcAft>
                      </a:pPr>
                      <a:r>
                        <a:rPr lang="en-AU" sz="1100"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Significance level (</a:t>
                      </a:r>
                      <a:r>
                        <a:rPr lang="en-AU" sz="1100" i="1"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p</a:t>
                      </a:r>
                      <a:r>
                        <a:rPr lang="en-AU" sz="1100"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a:t>
                      </a:r>
                      <a:endParaRPr lang="en-AU"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r>
              <a:tr h="1118086">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age group*</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Under 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20-29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30-39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40 or older</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0.73</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0.45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0.28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0.66, 0.80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0.40, 0.49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0.25, 0.30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61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sex (female compared to male)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0.73</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0.68, 0.78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7234">
                <a:tc>
                  <a:txBody>
                    <a:bodyPr/>
                    <a:lstStyle/>
                    <a:p>
                      <a:pP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Perpetrator Indigenous status (Non-Indigenous compared to Aboriginal and/or Torres Strait Islander)</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0.58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0.51, 0.66</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94469">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number of family incidents, 2012 to 2016</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6 or more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0.77, 0.94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0.76, 1.05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0.002</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ns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7234">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Property and deception offence/s associated with FV incident/s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1.39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1.28, 1.50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47234">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Public order and security offence/s associated with FV incident/s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1.50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1.28, 1.77</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47234">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Justice procedures offence/s associated with FV incident/s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1.41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1.31, 1.52</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118086">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Perpetrator-victim relationship status</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Current partner</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Former partner</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Parent-child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spcAft>
                          <a:spcPts val="0"/>
                        </a:spcAft>
                      </a:pPr>
                      <a:r>
                        <a:rPr lang="en-AU" sz="1400" i="1">
                          <a:effectLst/>
                          <a:latin typeface="Roboto Condensed Light" panose="02000000000000000000" pitchFamily="2" charset="0"/>
                          <a:ea typeface="MS Mincho" panose="02020609040205080304" pitchFamily="49" charset="-128"/>
                          <a:cs typeface="Times New Roman" panose="02020603050405020304" pitchFamily="18" charset="0"/>
                        </a:rPr>
                        <a:t>Other family</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1.23</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1.47</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1.04, 1.19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1.13, 1.30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1.14, 1.32</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1.37, 1.59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 </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0.004</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p>
                      <a:pPr algn="ct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13580949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179512" y="188640"/>
            <a:ext cx="5534138" cy="969299"/>
            <a:chOff x="1703554" y="5049432"/>
            <a:chExt cx="5534138" cy="969299"/>
          </a:xfrm>
        </p:grpSpPr>
        <p:sp>
          <p:nvSpPr>
            <p:cNvPr id="13" name="Freeform 12"/>
            <p:cNvSpPr/>
            <p:nvPr/>
          </p:nvSpPr>
          <p:spPr>
            <a:xfrm>
              <a:off x="2188204" y="5146361"/>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C5C6C6"/>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Final </a:t>
              </a:r>
              <a:r>
                <a:rPr lang="en-AU" sz="3200" kern="1200" dirty="0" smtClean="0">
                  <a:latin typeface="Roboto Condensed Light" panose="02000000000000000000" pitchFamily="2" charset="0"/>
                  <a:ea typeface="Roboto Condensed Light" panose="02000000000000000000" pitchFamily="2" charset="0"/>
                </a:rPr>
                <a:t>model (cont.)</a:t>
              </a:r>
              <a:endParaRPr lang="en-AU" sz="3200" kern="1200" dirty="0">
                <a:latin typeface="Roboto Condensed Light" panose="02000000000000000000" pitchFamily="2" charset="0"/>
                <a:ea typeface="Roboto Condensed Light" panose="02000000000000000000" pitchFamily="2" charset="0"/>
              </a:endParaRPr>
            </a:p>
          </p:txBody>
        </p:sp>
        <p:sp>
          <p:nvSpPr>
            <p:cNvPr id="14" name="Oval 13"/>
            <p:cNvSpPr/>
            <p:nvPr/>
          </p:nvSpPr>
          <p:spPr>
            <a:xfrm>
              <a:off x="1703554" y="5049432"/>
              <a:ext cx="969299" cy="969299"/>
            </a:xfrm>
            <a:prstGeom prst="ellipse">
              <a:avLst/>
            </a:prstGeom>
            <a:ln>
              <a:solidFill>
                <a:srgbClr val="C5C6C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7719" t="23625" r="23220" b="23220"/>
            <a:stretch/>
          </p:blipFill>
          <p:spPr>
            <a:xfrm>
              <a:off x="1835696" y="5229200"/>
              <a:ext cx="636974" cy="573276"/>
            </a:xfrm>
            <a:prstGeom prst="rect">
              <a:avLst/>
            </a:prstGeom>
          </p:spPr>
        </p:pic>
      </p:grpSp>
      <p:graphicFrame>
        <p:nvGraphicFramePr>
          <p:cNvPr id="3" name="Table 2"/>
          <p:cNvGraphicFramePr>
            <a:graphicFrameLocks noGrp="1"/>
          </p:cNvGraphicFramePr>
          <p:nvPr>
            <p:extLst>
              <p:ext uri="{D42A27DB-BD31-4B8C-83A1-F6EECF244321}">
                <p14:modId xmlns:p14="http://schemas.microsoft.com/office/powerpoint/2010/main" val="931839940"/>
              </p:ext>
            </p:extLst>
          </p:nvPr>
        </p:nvGraphicFramePr>
        <p:xfrm>
          <a:off x="592153" y="1412776"/>
          <a:ext cx="7488832" cy="4343400"/>
        </p:xfrm>
        <a:graphic>
          <a:graphicData uri="http://schemas.openxmlformats.org/drawingml/2006/table">
            <a:tbl>
              <a:tblPr firstRow="1" firstCol="1" bandRow="1"/>
              <a:tblGrid>
                <a:gridCol w="3840252"/>
                <a:gridCol w="1215941"/>
                <a:gridCol w="1215941"/>
                <a:gridCol w="1216698"/>
              </a:tblGrid>
              <a:tr h="375470">
                <a:tc>
                  <a:txBody>
                    <a:bodyPr/>
                    <a:lstStyle/>
                    <a:p>
                      <a:pPr marL="0" algn="ctr" defTabSz="914400" rtl="0" eaLnBrk="1" latinLnBrk="0" hangingPunct="1">
                        <a:spcAft>
                          <a:spcPts val="0"/>
                        </a:spcAft>
                      </a:pPr>
                      <a:r>
                        <a:rPr lang="en-AU" sz="1100" kern="1200"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Predictor</a:t>
                      </a: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c>
                  <a:txBody>
                    <a:bodyPr/>
                    <a:lstStyle/>
                    <a:p>
                      <a:pPr marL="0" algn="ctr" defTabSz="914400" rtl="0" eaLnBrk="1" latinLnBrk="0" hangingPunct="1">
                        <a:spcAft>
                          <a:spcPts val="0"/>
                        </a:spcAft>
                      </a:pPr>
                      <a:r>
                        <a:rPr lang="en-AU" sz="1100" kern="120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Odds Ratio</a:t>
                      </a: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c>
                  <a:txBody>
                    <a:bodyPr/>
                    <a:lstStyle/>
                    <a:p>
                      <a:pPr marL="0" algn="ctr" defTabSz="914400" rtl="0" eaLnBrk="1" latinLnBrk="0" hangingPunct="1">
                        <a:spcAft>
                          <a:spcPts val="0"/>
                        </a:spcAft>
                      </a:pPr>
                      <a:r>
                        <a:rPr lang="en-AU" sz="1100" kern="120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95% Confidence Interval of the Odds Ratio</a:t>
                      </a: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c>
                  <a:txBody>
                    <a:bodyPr/>
                    <a:lstStyle/>
                    <a:p>
                      <a:pPr marL="0" algn="ctr" defTabSz="914400" rtl="0" eaLnBrk="1" latinLnBrk="0" hangingPunct="1">
                        <a:spcAft>
                          <a:spcPts val="0"/>
                        </a:spcAft>
                      </a:pPr>
                      <a:r>
                        <a:rPr lang="en-AU" sz="1100" kern="1200" dirty="0">
                          <a:solidFill>
                            <a:srgbClr val="FFFFFF"/>
                          </a:solidFill>
                          <a:effectLst/>
                          <a:latin typeface="Roboto Condensed Light" panose="02000000000000000000" pitchFamily="2" charset="0"/>
                          <a:ea typeface="MS Mincho" panose="02020609040205080304" pitchFamily="49" charset="-128"/>
                          <a:cs typeface="Times New Roman" panose="02020603050405020304" pitchFamily="18" charset="0"/>
                        </a:rPr>
                        <a:t>Significance level (p)</a:t>
                      </a: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81E76"/>
                    </a:solidFill>
                  </a:tcPr>
                </a:tc>
              </a:tr>
              <a:tr h="125157">
                <a:tc>
                  <a:txBody>
                    <a:bodyPr/>
                    <a:lstStyle/>
                    <a:p>
                      <a:pP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Perpetrator controlling behaviours</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0.76, 0.87</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unemployed</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1.38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1.28, 1.48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alcohol use possible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1.13, 1.29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alcohol use definite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1.17, 1.32</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drug use possible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2.33</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2.18, 2.49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drug use definite</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2.73</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2.51, 2.97</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previous FV incident flag</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1.96</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1.80, 2.13</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Perpetrator history of violent behaviour</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1.22</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1.11, 1.34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Escalation – increase in severity and/or frequency</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0.90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0.83, 0.97</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0.004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Presence of a disability</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0.74, 0.95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0.004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Victim fear level ‘very fearful’</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1.03, 1.20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0.005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Children present</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0.75, 0.84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Physical abuse (indictable) involved</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0.83</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0.76, 0.91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Threats involved</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1.25</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1.12, 1.40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Theft involved</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1.56</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1.11, 2.16</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0.009</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Emotional abuse involved</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0.82</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0.75, 0.90</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Verbal abuse involved</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1.21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1.11, 1.32</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25157">
                <a:tc>
                  <a:txBody>
                    <a:bodyPr/>
                    <a:lstStyle/>
                    <a:p>
                      <a:pP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Police assessment of future risk of violence – unlikely</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0.88</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a:effectLst/>
                          <a:latin typeface="Roboto Condensed Light" panose="02000000000000000000" pitchFamily="2" charset="0"/>
                          <a:ea typeface="MS Mincho" panose="02020609040205080304" pitchFamily="49" charset="-128"/>
                          <a:cs typeface="Times New Roman" panose="02020603050405020304" pitchFamily="18" charset="0"/>
                        </a:rPr>
                        <a:t>0.83, 0.94</a:t>
                      </a:r>
                      <a:endParaRPr lang="en-AU" sz="140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n-AU" sz="1400" dirty="0">
                          <a:effectLst/>
                          <a:latin typeface="Roboto Condensed Light" panose="02000000000000000000" pitchFamily="2" charset="0"/>
                          <a:ea typeface="MS Mincho" panose="02020609040205080304" pitchFamily="49" charset="-128"/>
                          <a:cs typeface="Times New Roman" panose="02020603050405020304" pitchFamily="18" charset="0"/>
                        </a:rPr>
                        <a:t>&lt;.001</a:t>
                      </a:r>
                      <a:endParaRPr lang="en-AU"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8492" marR="4849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Tree>
    <p:extLst>
      <p:ext uri="{BB962C8B-B14F-4D97-AF65-F5344CB8AC3E}">
        <p14:creationId xmlns:p14="http://schemas.microsoft.com/office/powerpoint/2010/main" val="31077734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95536" y="332656"/>
            <a:ext cx="5534138" cy="969299"/>
            <a:chOff x="1703554" y="5049432"/>
            <a:chExt cx="5534138" cy="969299"/>
          </a:xfrm>
        </p:grpSpPr>
        <p:sp>
          <p:nvSpPr>
            <p:cNvPr id="13" name="Freeform 12"/>
            <p:cNvSpPr/>
            <p:nvPr/>
          </p:nvSpPr>
          <p:spPr>
            <a:xfrm>
              <a:off x="2188204" y="5146361"/>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C5C6C6"/>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Limitations</a:t>
              </a:r>
              <a:endParaRPr lang="en-AU" sz="3200" kern="1200" dirty="0">
                <a:latin typeface="Roboto Condensed Light" panose="02000000000000000000" pitchFamily="2" charset="0"/>
                <a:ea typeface="Roboto Condensed Light" panose="02000000000000000000" pitchFamily="2" charset="0"/>
              </a:endParaRPr>
            </a:p>
          </p:txBody>
        </p:sp>
        <p:sp>
          <p:nvSpPr>
            <p:cNvPr id="14" name="Oval 13"/>
            <p:cNvSpPr/>
            <p:nvPr/>
          </p:nvSpPr>
          <p:spPr>
            <a:xfrm>
              <a:off x="1703554" y="5049432"/>
              <a:ext cx="969299" cy="969299"/>
            </a:xfrm>
            <a:prstGeom prst="ellipse">
              <a:avLst/>
            </a:prstGeom>
            <a:ln>
              <a:solidFill>
                <a:srgbClr val="C5C6C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7719" t="23625" r="23220" b="23220"/>
            <a:stretch/>
          </p:blipFill>
          <p:spPr>
            <a:xfrm>
              <a:off x="1835696" y="5229200"/>
              <a:ext cx="636974" cy="573276"/>
            </a:xfrm>
            <a:prstGeom prst="rect">
              <a:avLst/>
            </a:prstGeom>
          </p:spPr>
        </p:pic>
      </p:grpSp>
      <p:sp>
        <p:nvSpPr>
          <p:cNvPr id="8" name="TextBox 6"/>
          <p:cNvSpPr txBox="1">
            <a:spLocks noChangeArrowheads="1"/>
          </p:cNvSpPr>
          <p:nvPr/>
        </p:nvSpPr>
        <p:spPr bwMode="auto">
          <a:xfrm>
            <a:off x="560790" y="1628800"/>
            <a:ext cx="7755626"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endParaRPr lang="en-AU" altLang="en-US" sz="2000" dirty="0">
              <a:latin typeface="Roboto Condensed Light" panose="02000000000000000000" pitchFamily="2" charset="0"/>
            </a:endParaRPr>
          </a:p>
          <a:p>
            <a:pPr eaLnBrk="1" hangingPunct="1">
              <a:spcBef>
                <a:spcPct val="0"/>
              </a:spcBef>
              <a:buFontTx/>
              <a:buChar char="•"/>
            </a:pPr>
            <a:r>
              <a:rPr lang="en-AU" altLang="en-US" sz="2000" dirty="0">
                <a:latin typeface="Roboto Condensed Light" panose="02000000000000000000" pitchFamily="2" charset="0"/>
              </a:rPr>
              <a:t> </a:t>
            </a:r>
            <a:r>
              <a:rPr lang="en-AU" altLang="en-US" sz="2000" dirty="0" smtClean="0">
                <a:latin typeface="Roboto Condensed Light" panose="02000000000000000000" pitchFamily="2" charset="0"/>
              </a:rPr>
              <a:t>Methodology determines whether specialisation or generalisation is more likely. </a:t>
            </a:r>
          </a:p>
          <a:p>
            <a:pPr eaLnBrk="1" hangingPunct="1">
              <a:spcBef>
                <a:spcPct val="0"/>
              </a:spcBef>
              <a:buFontTx/>
              <a:buChar char="•"/>
            </a:pPr>
            <a:endParaRPr lang="en-AU" altLang="en-US" sz="2000" dirty="0" smtClean="0">
              <a:latin typeface="Roboto Condensed Light" panose="02000000000000000000" pitchFamily="2" charset="0"/>
            </a:endParaRPr>
          </a:p>
          <a:p>
            <a:pPr eaLnBrk="1" hangingPunct="1">
              <a:spcBef>
                <a:spcPct val="0"/>
              </a:spcBef>
              <a:buFontTx/>
              <a:buChar char="•"/>
            </a:pPr>
            <a:endParaRPr lang="en-AU" altLang="en-US" sz="2000" dirty="0">
              <a:latin typeface="Roboto Condensed Light" panose="02000000000000000000" pitchFamily="2" charset="0"/>
            </a:endParaRPr>
          </a:p>
          <a:p>
            <a:pPr eaLnBrk="1" hangingPunct="1">
              <a:spcBef>
                <a:spcPct val="0"/>
              </a:spcBef>
              <a:buFontTx/>
              <a:buChar char="•"/>
            </a:pPr>
            <a:r>
              <a:rPr lang="en-AU" altLang="en-US" sz="2000" dirty="0" smtClean="0">
                <a:latin typeface="Roboto Condensed Light" panose="02000000000000000000" pitchFamily="2" charset="0"/>
              </a:rPr>
              <a:t> Are police likely to better record risk factors when they have more concerns about the seriousness of FV perpetrator behaviours? </a:t>
            </a:r>
          </a:p>
          <a:p>
            <a:pPr eaLnBrk="1" hangingPunct="1">
              <a:spcBef>
                <a:spcPct val="0"/>
              </a:spcBef>
              <a:buFontTx/>
              <a:buChar char="•"/>
            </a:pPr>
            <a:endParaRPr lang="en-AU" altLang="en-US" sz="2000" dirty="0" smtClean="0">
              <a:latin typeface="Roboto Condensed Light" panose="02000000000000000000" pitchFamily="2" charset="0"/>
            </a:endParaRPr>
          </a:p>
          <a:p>
            <a:pPr eaLnBrk="1" hangingPunct="1">
              <a:spcBef>
                <a:spcPct val="0"/>
              </a:spcBef>
              <a:buFontTx/>
              <a:buChar char="•"/>
            </a:pPr>
            <a:endParaRPr lang="en-AU" altLang="en-US" sz="2000" dirty="0">
              <a:latin typeface="Roboto Condensed Light" panose="02000000000000000000" pitchFamily="2" charset="0"/>
            </a:endParaRPr>
          </a:p>
          <a:p>
            <a:pPr eaLnBrk="1" hangingPunct="1">
              <a:spcBef>
                <a:spcPct val="0"/>
              </a:spcBef>
              <a:buFontTx/>
              <a:buChar char="•"/>
            </a:pPr>
            <a:r>
              <a:rPr lang="en-AU" altLang="en-US" sz="2000" dirty="0" smtClean="0">
                <a:latin typeface="Roboto Condensed Light" panose="02000000000000000000" pitchFamily="2" charset="0"/>
              </a:rPr>
              <a:t> Are perpetrators who are older at the commencement of the analysis period less likely to have non-FV offending recorded? </a:t>
            </a:r>
          </a:p>
          <a:p>
            <a:pPr eaLnBrk="1" hangingPunct="1">
              <a:spcBef>
                <a:spcPct val="0"/>
              </a:spcBef>
              <a:buFontTx/>
              <a:buChar char="•"/>
            </a:pPr>
            <a:endParaRPr lang="en-AU" altLang="en-US" sz="2000" dirty="0">
              <a:latin typeface="Roboto Condensed Light" panose="02000000000000000000" pitchFamily="2" charset="0"/>
            </a:endParaRPr>
          </a:p>
          <a:p>
            <a:pPr eaLnBrk="1" hangingPunct="1">
              <a:spcBef>
                <a:spcPct val="0"/>
              </a:spcBef>
              <a:buNone/>
            </a:pPr>
            <a:endParaRPr lang="en-AU" altLang="en-US" sz="2000" dirty="0">
              <a:latin typeface="Roboto Condensed Light" panose="02000000000000000000" pitchFamily="2" charset="0"/>
            </a:endParaRPr>
          </a:p>
          <a:p>
            <a:pPr eaLnBrk="1" hangingPunct="1">
              <a:spcBef>
                <a:spcPct val="0"/>
              </a:spcBef>
              <a:buFontTx/>
              <a:buChar char="•"/>
            </a:pPr>
            <a:endParaRPr lang="en-AU" altLang="en-US" sz="2000" dirty="0">
              <a:latin typeface="Roboto Condensed Light" panose="02000000000000000000" pitchFamily="2" charset="0"/>
            </a:endParaRPr>
          </a:p>
          <a:p>
            <a:pPr eaLnBrk="1" hangingPunct="1">
              <a:spcBef>
                <a:spcPct val="0"/>
              </a:spcBef>
              <a:buFontTx/>
              <a:buChar char="•"/>
            </a:pPr>
            <a:endParaRPr lang="en-AU" altLang="en-US" sz="2000" dirty="0">
              <a:latin typeface="Roboto Condensed Light" panose="02000000000000000000" pitchFamily="2" charset="0"/>
            </a:endParaRPr>
          </a:p>
        </p:txBody>
      </p:sp>
    </p:spTree>
    <p:extLst>
      <p:ext uri="{BB962C8B-B14F-4D97-AF65-F5344CB8AC3E}">
        <p14:creationId xmlns:p14="http://schemas.microsoft.com/office/powerpoint/2010/main" val="2886034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7319" b="22728"/>
          <a:stretch/>
        </p:blipFill>
        <p:spPr bwMode="auto">
          <a:xfrm>
            <a:off x="-180528" y="4279415"/>
            <a:ext cx="9337013" cy="2578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95536" y="404664"/>
            <a:ext cx="5256584" cy="369332"/>
          </a:xfrm>
          <a:prstGeom prst="rect">
            <a:avLst/>
          </a:prstGeom>
          <a:noFill/>
        </p:spPr>
        <p:txBody>
          <a:bodyPr wrap="square" rtlCol="0">
            <a:spAutoFit/>
          </a:bodyPr>
          <a:lstStyle/>
          <a:p>
            <a:r>
              <a:rPr lang="en-AU" dirty="0" smtClean="0">
                <a:latin typeface="Roboto Condensed Light" panose="02000000000000000000" pitchFamily="2" charset="0"/>
                <a:ea typeface="Roboto Condensed Light" panose="02000000000000000000" pitchFamily="2" charset="0"/>
              </a:rPr>
              <a:t>www.crimestatistics.vic.gov.au</a:t>
            </a:r>
            <a:r>
              <a:rPr lang="en-AU" dirty="0" smtClean="0">
                <a:solidFill>
                  <a:srgbClr val="BD8EB9"/>
                </a:solidFill>
                <a:latin typeface="Roboto Condensed Light" panose="02000000000000000000" pitchFamily="2" charset="0"/>
                <a:ea typeface="Roboto Condensed Light" panose="02000000000000000000" pitchFamily="2" charset="0"/>
              </a:rPr>
              <a:t> </a:t>
            </a:r>
            <a:endParaRPr lang="en-AU" dirty="0">
              <a:solidFill>
                <a:srgbClr val="BD8EB9"/>
              </a:solidFill>
              <a:latin typeface="Roboto Condensed Light" panose="02000000000000000000" pitchFamily="2" charset="0"/>
              <a:ea typeface="Roboto Condensed Light" panose="02000000000000000000" pitchFamily="2" charset="0"/>
            </a:endParaRPr>
          </a:p>
        </p:txBody>
      </p:sp>
      <p:sp>
        <p:nvSpPr>
          <p:cNvPr id="3" name="TextBox 2"/>
          <p:cNvSpPr txBox="1"/>
          <p:nvPr/>
        </p:nvSpPr>
        <p:spPr>
          <a:xfrm>
            <a:off x="395536" y="1249717"/>
            <a:ext cx="4824536" cy="1754326"/>
          </a:xfrm>
          <a:prstGeom prst="rect">
            <a:avLst/>
          </a:prstGeom>
          <a:noFill/>
        </p:spPr>
        <p:txBody>
          <a:bodyPr wrap="square" rtlCol="0">
            <a:spAutoFit/>
          </a:bodyPr>
          <a:lstStyle/>
          <a:p>
            <a:r>
              <a:rPr lang="en-AU" dirty="0" smtClean="0">
                <a:solidFill>
                  <a:srgbClr val="BD8EB9"/>
                </a:solidFill>
                <a:latin typeface="Roboto Condensed Light" panose="02000000000000000000" pitchFamily="2" charset="0"/>
                <a:ea typeface="Roboto Condensed Light" panose="02000000000000000000" pitchFamily="2" charset="0"/>
              </a:rPr>
              <a:t>Melanie </a:t>
            </a:r>
            <a:r>
              <a:rPr lang="en-AU" dirty="0" err="1" smtClean="0">
                <a:solidFill>
                  <a:srgbClr val="BD8EB9"/>
                </a:solidFill>
                <a:latin typeface="Roboto Condensed Light" panose="02000000000000000000" pitchFamily="2" charset="0"/>
                <a:ea typeface="Roboto Condensed Light" panose="02000000000000000000" pitchFamily="2" charset="0"/>
              </a:rPr>
              <a:t>Millsteed</a:t>
            </a:r>
            <a:endParaRPr lang="en-AU" dirty="0" smtClean="0">
              <a:solidFill>
                <a:srgbClr val="BD8EB9"/>
              </a:solidFill>
              <a:latin typeface="Roboto Condensed Light" panose="02000000000000000000" pitchFamily="2" charset="0"/>
              <a:ea typeface="Roboto Condensed Light" panose="02000000000000000000" pitchFamily="2" charset="0"/>
            </a:endParaRPr>
          </a:p>
          <a:p>
            <a:r>
              <a:rPr lang="en-AU" dirty="0" smtClean="0">
                <a:latin typeface="Roboto Condensed Light" panose="02000000000000000000" pitchFamily="2" charset="0"/>
                <a:ea typeface="Roboto Condensed Light" panose="02000000000000000000" pitchFamily="2" charset="0"/>
              </a:rPr>
              <a:t>Manager, Research and Evaluation</a:t>
            </a:r>
          </a:p>
          <a:p>
            <a:r>
              <a:rPr lang="en-AU" u="sng" dirty="0">
                <a:latin typeface="Roboto Condensed Light" panose="02000000000000000000" pitchFamily="2" charset="0"/>
                <a:ea typeface="Roboto Condensed Light" panose="02000000000000000000" pitchFamily="2" charset="0"/>
              </a:rPr>
              <a:t>m</a:t>
            </a:r>
            <a:r>
              <a:rPr lang="en-AU" u="sng" dirty="0" smtClean="0">
                <a:latin typeface="Roboto Condensed Light" panose="02000000000000000000" pitchFamily="2" charset="0"/>
                <a:ea typeface="Roboto Condensed Light" panose="02000000000000000000" pitchFamily="2" charset="0"/>
              </a:rPr>
              <a:t>elanie.millsteed@crimestatistics.vic.gov.au</a:t>
            </a:r>
          </a:p>
          <a:p>
            <a:r>
              <a:rPr lang="en-AU" dirty="0" smtClean="0">
                <a:latin typeface="Roboto Condensed Light" panose="02000000000000000000" pitchFamily="2" charset="0"/>
                <a:ea typeface="Roboto Condensed Light" panose="02000000000000000000" pitchFamily="2" charset="0"/>
              </a:rPr>
              <a:t>03 8684 1828</a:t>
            </a:r>
          </a:p>
          <a:p>
            <a:endParaRPr lang="en-AU" dirty="0">
              <a:latin typeface="Roboto Condensed Light" panose="02000000000000000000" pitchFamily="2" charset="0"/>
              <a:ea typeface="Roboto Condensed Light" panose="02000000000000000000" pitchFamily="2" charset="0"/>
            </a:endParaRPr>
          </a:p>
          <a:p>
            <a:endParaRPr lang="en-AU" dirty="0">
              <a:latin typeface="Roboto Condensed Light" panose="02000000000000000000" pitchFamily="2" charset="0"/>
              <a:ea typeface="Roboto Condensed Light" panose="02000000000000000000" pitchFamily="2" charset="0"/>
            </a:endParaRP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0272" y="188640"/>
            <a:ext cx="1872996" cy="167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94653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89033" y="1628800"/>
            <a:ext cx="7443407" cy="6370975"/>
          </a:xfrm>
          <a:prstGeom prst="rect">
            <a:avLst/>
          </a:prstGeom>
          <a:noFill/>
        </p:spPr>
        <p:txBody>
          <a:bodyPr wrap="square" rtlCol="0">
            <a:spAutoFit/>
          </a:bodyPr>
          <a:lstStyle/>
          <a:p>
            <a:endParaRPr lang="en-AU" sz="2000" dirty="0" smtClean="0">
              <a:latin typeface="Roboto Condensed Light" pitchFamily="2" charset="0"/>
              <a:ea typeface="Roboto Condensed Light" pitchFamily="2" charset="0"/>
            </a:endParaRPr>
          </a:p>
          <a:p>
            <a:pPr marL="342900" indent="-342900">
              <a:buFontTx/>
              <a:buChar char="-"/>
            </a:pPr>
            <a:r>
              <a:rPr lang="en-AU" dirty="0" smtClean="0">
                <a:latin typeface="Roboto Condensed Light" pitchFamily="2" charset="0"/>
                <a:ea typeface="Roboto Condensed Light" pitchFamily="2" charset="0"/>
              </a:rPr>
              <a:t>Overall, generalisation appears more common than specialisation, but some research suggests this varies depending on the offence type cohort being considered – e.g., violent offenders appear more likely to specialise than property </a:t>
            </a:r>
            <a:r>
              <a:rPr lang="en-AU" dirty="0" smtClean="0">
                <a:latin typeface="Roboto Condensed Light" pitchFamily="2" charset="0"/>
                <a:ea typeface="Roboto Condensed Light" pitchFamily="2" charset="0"/>
              </a:rPr>
              <a:t>offenders.                                                                                                     </a:t>
            </a:r>
            <a:r>
              <a:rPr lang="en-AU" sz="1200" i="1" dirty="0" smtClean="0">
                <a:latin typeface="Roboto Condensed Light" pitchFamily="2" charset="0"/>
                <a:ea typeface="Roboto Condensed Light" pitchFamily="2" charset="0"/>
              </a:rPr>
              <a:t>(</a:t>
            </a:r>
            <a:r>
              <a:rPr lang="en-AU" sz="1200" i="1" dirty="0" err="1" smtClean="0">
                <a:latin typeface="Roboto Condensed Light" pitchFamily="2" charset="0"/>
                <a:ea typeface="Roboto Condensed Light" pitchFamily="2" charset="0"/>
              </a:rPr>
              <a:t>Bursik</a:t>
            </a:r>
            <a:r>
              <a:rPr lang="en-AU" sz="1200" i="1" dirty="0" smtClean="0">
                <a:latin typeface="Roboto Condensed Light" pitchFamily="2" charset="0"/>
                <a:ea typeface="Roboto Condensed Light" pitchFamily="2" charset="0"/>
              </a:rPr>
              <a:t>, 1980; </a:t>
            </a:r>
            <a:r>
              <a:rPr lang="en-AU" sz="1200" i="1" dirty="0" err="1" smtClean="0">
                <a:latin typeface="Roboto Condensed Light" pitchFamily="2" charset="0"/>
                <a:ea typeface="Roboto Condensed Light" pitchFamily="2" charset="0"/>
              </a:rPr>
              <a:t>DeLisi</a:t>
            </a:r>
            <a:r>
              <a:rPr lang="en-AU" sz="1200" i="1" dirty="0" smtClean="0">
                <a:latin typeface="Roboto Condensed Light" pitchFamily="2" charset="0"/>
                <a:ea typeface="Roboto Condensed Light" pitchFamily="2" charset="0"/>
              </a:rPr>
              <a:t>, 2005; Farrington, 1998; Farrington, Snyder and Finnegan, 1988; Horney, Osgood and Marshall, 1995).</a:t>
            </a:r>
            <a:endParaRPr lang="en-AU" sz="1200" i="1" dirty="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r>
              <a:rPr lang="en-AU" dirty="0">
                <a:latin typeface="Roboto Condensed Light" pitchFamily="2" charset="0"/>
                <a:ea typeface="Roboto Condensed Light" pitchFamily="2" charset="0"/>
              </a:rPr>
              <a:t>Offending versatility increases as a function of offending frequency </a:t>
            </a:r>
            <a:r>
              <a:rPr lang="en-AU" dirty="0" smtClean="0">
                <a:latin typeface="Roboto Condensed Light" pitchFamily="2" charset="0"/>
                <a:ea typeface="Roboto Condensed Light" pitchFamily="2" charset="0"/>
              </a:rPr>
              <a:t>           </a:t>
            </a:r>
            <a:r>
              <a:rPr lang="en-AU" sz="1200" i="1" dirty="0" smtClean="0">
                <a:latin typeface="Roboto Condensed Light" pitchFamily="2" charset="0"/>
                <a:ea typeface="Roboto Condensed Light" pitchFamily="2" charset="0"/>
              </a:rPr>
              <a:t>(Farrington, 1986; </a:t>
            </a:r>
            <a:r>
              <a:rPr lang="en-AU" sz="1200" i="1" dirty="0" err="1" smtClean="0">
                <a:latin typeface="Roboto Condensed Light" pitchFamily="2" charset="0"/>
                <a:ea typeface="Roboto Condensed Light" pitchFamily="2" charset="0"/>
              </a:rPr>
              <a:t>Piquero</a:t>
            </a:r>
            <a:r>
              <a:rPr lang="en-AU" sz="1200" i="1" dirty="0" smtClean="0">
                <a:latin typeface="Roboto Condensed Light" pitchFamily="2" charset="0"/>
                <a:ea typeface="Roboto Condensed Light" pitchFamily="2" charset="0"/>
              </a:rPr>
              <a:t>, 2000; </a:t>
            </a:r>
            <a:r>
              <a:rPr lang="en-AU" sz="1200" i="1" dirty="0" err="1">
                <a:latin typeface="Roboto Condensed Light" pitchFamily="2" charset="0"/>
                <a:ea typeface="Roboto Condensed Light" pitchFamily="2" charset="0"/>
              </a:rPr>
              <a:t>Piquero</a:t>
            </a:r>
            <a:r>
              <a:rPr lang="en-AU" sz="1200" i="1" dirty="0">
                <a:latin typeface="Roboto Condensed Light" pitchFamily="2" charset="0"/>
                <a:ea typeface="Roboto Condensed Light" pitchFamily="2" charset="0"/>
              </a:rPr>
              <a:t> </a:t>
            </a:r>
            <a:r>
              <a:rPr lang="en-AU" sz="1200" i="1" dirty="0" smtClean="0">
                <a:latin typeface="Roboto Condensed Light" pitchFamily="2" charset="0"/>
                <a:ea typeface="Roboto Condensed Light" pitchFamily="2" charset="0"/>
              </a:rPr>
              <a:t>&amp; </a:t>
            </a:r>
            <a:r>
              <a:rPr lang="en-AU" sz="1200" i="1" dirty="0" err="1" smtClean="0">
                <a:latin typeface="Roboto Condensed Light" pitchFamily="2" charset="0"/>
                <a:ea typeface="Roboto Condensed Light" pitchFamily="2" charset="0"/>
              </a:rPr>
              <a:t>Buka</a:t>
            </a:r>
            <a:r>
              <a:rPr lang="en-AU" sz="1200" i="1" dirty="0" smtClean="0">
                <a:latin typeface="Roboto Condensed Light" pitchFamily="2" charset="0"/>
                <a:ea typeface="Roboto Condensed Light" pitchFamily="2" charset="0"/>
              </a:rPr>
              <a:t>, 2002).</a:t>
            </a:r>
            <a:r>
              <a:rPr lang="en-AU" sz="2000" i="1" dirty="0" smtClean="0">
                <a:latin typeface="Roboto Condensed Light" pitchFamily="2" charset="0"/>
                <a:ea typeface="Roboto Condensed Light" pitchFamily="2" charset="0"/>
              </a:rPr>
              <a:t> </a:t>
            </a:r>
          </a:p>
          <a:p>
            <a:pPr marL="342900" indent="-342900">
              <a:buFontTx/>
              <a:buChar char="-"/>
            </a:pPr>
            <a:endParaRPr lang="en-AU" sz="2000" i="1" dirty="0">
              <a:latin typeface="Roboto Condensed Light" pitchFamily="2" charset="0"/>
              <a:ea typeface="Roboto Condensed Light" pitchFamily="2" charset="0"/>
            </a:endParaRPr>
          </a:p>
          <a:p>
            <a:pPr marL="342900" indent="-342900">
              <a:buFontTx/>
              <a:buChar char="-"/>
            </a:pPr>
            <a:r>
              <a:rPr lang="en-AU" dirty="0">
                <a:latin typeface="Roboto Condensed Light" pitchFamily="2" charset="0"/>
                <a:ea typeface="Roboto Condensed Light" pitchFamily="2" charset="0"/>
              </a:rPr>
              <a:t>In relation to </a:t>
            </a:r>
            <a:r>
              <a:rPr lang="en-AU" dirty="0" smtClean="0">
                <a:latin typeface="Roboto Condensed Light" pitchFamily="2" charset="0"/>
                <a:ea typeface="Roboto Condensed Light" pitchFamily="2" charset="0"/>
              </a:rPr>
              <a:t>intimate </a:t>
            </a:r>
            <a:r>
              <a:rPr lang="en-AU" dirty="0">
                <a:latin typeface="Roboto Condensed Light" pitchFamily="2" charset="0"/>
                <a:ea typeface="Roboto Condensed Light" pitchFamily="2" charset="0"/>
              </a:rPr>
              <a:t>partner </a:t>
            </a:r>
            <a:r>
              <a:rPr lang="en-AU" dirty="0" smtClean="0">
                <a:latin typeface="Roboto Condensed Light" pitchFamily="2" charset="0"/>
                <a:ea typeface="Roboto Condensed Light" pitchFamily="2" charset="0"/>
              </a:rPr>
              <a:t>violence (IPV), </a:t>
            </a:r>
            <a:r>
              <a:rPr lang="en-AU" dirty="0">
                <a:latin typeface="Roboto Condensed Light" pitchFamily="2" charset="0"/>
                <a:ea typeface="Roboto Condensed Light" pitchFamily="2" charset="0"/>
              </a:rPr>
              <a:t>some studies have found little evidence of specialisation, and others have identified ‘typologies’ of IPV offenders who differ in the extent to which they also commit other </a:t>
            </a:r>
            <a:r>
              <a:rPr lang="en-AU" dirty="0" smtClean="0">
                <a:latin typeface="Roboto Condensed Light" pitchFamily="2" charset="0"/>
                <a:ea typeface="Roboto Condensed Light" pitchFamily="2" charset="0"/>
              </a:rPr>
              <a:t>offences.                                                                                                         </a:t>
            </a:r>
            <a:r>
              <a:rPr lang="en-AU" sz="1200" i="1" dirty="0">
                <a:latin typeface="Roboto Condensed Light" pitchFamily="2" charset="0"/>
                <a:ea typeface="Roboto Condensed Light" pitchFamily="2" charset="0"/>
              </a:rPr>
              <a:t>(</a:t>
            </a:r>
            <a:r>
              <a:rPr lang="en-AU" sz="1200" i="1" dirty="0" err="1">
                <a:latin typeface="Roboto Condensed Light" pitchFamily="2" charset="0"/>
                <a:ea typeface="Roboto Condensed Light" pitchFamily="2" charset="0"/>
              </a:rPr>
              <a:t>Holtzworth</a:t>
            </a:r>
            <a:r>
              <a:rPr lang="en-AU" sz="1200" i="1" dirty="0">
                <a:latin typeface="Roboto Condensed Light" pitchFamily="2" charset="0"/>
                <a:ea typeface="Roboto Condensed Light" pitchFamily="2" charset="0"/>
              </a:rPr>
              <a:t>-Munroe and Stuart, </a:t>
            </a:r>
            <a:r>
              <a:rPr lang="en-AU" sz="1200" i="1" dirty="0" smtClean="0">
                <a:latin typeface="Roboto Condensed Light" pitchFamily="2" charset="0"/>
                <a:ea typeface="Roboto Condensed Light" pitchFamily="2" charset="0"/>
              </a:rPr>
              <a:t>1994; </a:t>
            </a:r>
            <a:r>
              <a:rPr lang="en-AU" sz="1200" i="1" dirty="0">
                <a:latin typeface="Roboto Condensed Light" pitchFamily="2" charset="0"/>
                <a:ea typeface="Roboto Condensed Light" pitchFamily="2" charset="0"/>
              </a:rPr>
              <a:t>Moffitt </a:t>
            </a:r>
            <a:r>
              <a:rPr lang="en-AU" sz="1200" i="1" dirty="0" smtClean="0">
                <a:latin typeface="Roboto Condensed Light" pitchFamily="2" charset="0"/>
                <a:ea typeface="Roboto Condensed Light" pitchFamily="2" charset="0"/>
              </a:rPr>
              <a:t>et al., 2000; </a:t>
            </a:r>
            <a:r>
              <a:rPr lang="en-AU" sz="1200" i="1" dirty="0" err="1" smtClean="0">
                <a:latin typeface="Roboto Condensed Light" pitchFamily="2" charset="0"/>
                <a:ea typeface="Roboto Condensed Light" pitchFamily="2" charset="0"/>
              </a:rPr>
              <a:t>Piquero</a:t>
            </a:r>
            <a:r>
              <a:rPr lang="en-AU" sz="1200" i="1" dirty="0" smtClean="0">
                <a:latin typeface="Roboto Condensed Light" pitchFamily="2" charset="0"/>
                <a:ea typeface="Roboto Condensed Light" pitchFamily="2" charset="0"/>
              </a:rPr>
              <a:t> et al., 2006). </a:t>
            </a:r>
            <a:endParaRPr lang="en-AU" sz="2000" i="1" dirty="0" smtClean="0">
              <a:latin typeface="Roboto Condensed Light" pitchFamily="2" charset="0"/>
              <a:ea typeface="Roboto Condensed Light" pitchFamily="2" charset="0"/>
            </a:endParaRPr>
          </a:p>
          <a:p>
            <a:pPr marL="342900" indent="-342900">
              <a:buFontTx/>
              <a:buChar char="-"/>
            </a:pPr>
            <a:endParaRPr lang="en-AU" sz="2000" i="1" dirty="0" smtClean="0">
              <a:latin typeface="Roboto Condensed Light" pitchFamily="2" charset="0"/>
              <a:ea typeface="Roboto Condensed Light" pitchFamily="2" charset="0"/>
            </a:endParaRPr>
          </a:p>
          <a:p>
            <a:pPr marL="342900" indent="-342900">
              <a:buFontTx/>
              <a:buChar char="-"/>
            </a:pPr>
            <a:endParaRPr lang="en-AU" sz="2000" i="1" dirty="0">
              <a:latin typeface="Roboto Condensed Light" pitchFamily="2" charset="0"/>
              <a:ea typeface="Roboto Condensed Light" pitchFamily="2" charset="0"/>
            </a:endParaRPr>
          </a:p>
          <a:p>
            <a:pPr marL="342900" indent="-342900">
              <a:buFontTx/>
              <a:buChar char="-"/>
            </a:pPr>
            <a:endParaRPr lang="en-AU" sz="2000" i="1" dirty="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endParaRPr lang="en-AU" sz="2000" dirty="0">
              <a:latin typeface="Roboto Condensed Light" pitchFamily="2" charset="0"/>
              <a:ea typeface="Roboto Condensed Light" pitchFamily="2" charset="0"/>
            </a:endParaRPr>
          </a:p>
          <a:p>
            <a:r>
              <a:rPr lang="en-AU" sz="2000" dirty="0" smtClean="0">
                <a:latin typeface="Roboto Condensed Light" pitchFamily="2" charset="0"/>
                <a:ea typeface="Roboto Condensed Light" pitchFamily="2" charset="0"/>
              </a:rPr>
              <a:t>	</a:t>
            </a:r>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grpSp>
        <p:nvGrpSpPr>
          <p:cNvPr id="18" name="Group 17"/>
          <p:cNvGrpSpPr/>
          <p:nvPr/>
        </p:nvGrpSpPr>
        <p:grpSpPr>
          <a:xfrm>
            <a:off x="395536" y="332656"/>
            <a:ext cx="5534138" cy="969299"/>
            <a:chOff x="1703554" y="1559348"/>
            <a:chExt cx="5534138" cy="969299"/>
          </a:xfrm>
        </p:grpSpPr>
        <p:sp>
          <p:nvSpPr>
            <p:cNvPr id="19" name="Freeform 18"/>
            <p:cNvSpPr/>
            <p:nvPr/>
          </p:nvSpPr>
          <p:spPr>
            <a:xfrm>
              <a:off x="2188204" y="1656278"/>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490F3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dirty="0" smtClean="0">
                  <a:latin typeface="Roboto Condensed Light" panose="02000000000000000000" pitchFamily="2" charset="0"/>
                  <a:ea typeface="Roboto Condensed Light" panose="02000000000000000000" pitchFamily="2" charset="0"/>
                </a:rPr>
                <a:t>Background</a:t>
              </a:r>
              <a:endParaRPr lang="en-AU" sz="3200" kern="1200" dirty="0">
                <a:latin typeface="Roboto Condensed Light" panose="02000000000000000000" pitchFamily="2" charset="0"/>
                <a:ea typeface="Roboto Condensed Light" panose="02000000000000000000" pitchFamily="2" charset="0"/>
              </a:endParaRPr>
            </a:p>
          </p:txBody>
        </p:sp>
        <p:sp>
          <p:nvSpPr>
            <p:cNvPr id="20" name="Oval 19"/>
            <p:cNvSpPr/>
            <p:nvPr/>
          </p:nvSpPr>
          <p:spPr>
            <a:xfrm>
              <a:off x="1703554" y="1559348"/>
              <a:ext cx="969299" cy="969299"/>
            </a:xfrm>
            <a:prstGeom prst="ellipse">
              <a:avLst/>
            </a:prstGeom>
            <a:ln>
              <a:solidFill>
                <a:srgbClr val="490F3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3624" t="19092" r="23220" b="21846"/>
            <a:stretch/>
          </p:blipFill>
          <p:spPr>
            <a:xfrm>
              <a:off x="1907704" y="1700808"/>
              <a:ext cx="579470" cy="663304"/>
            </a:xfrm>
            <a:prstGeom prst="rect">
              <a:avLst/>
            </a:prstGeom>
          </p:spPr>
        </p:pic>
      </p:grpSp>
    </p:spTree>
    <p:extLst>
      <p:ext uri="{BB962C8B-B14F-4D97-AF65-F5344CB8AC3E}">
        <p14:creationId xmlns:p14="http://schemas.microsoft.com/office/powerpoint/2010/main" val="4238320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43608" y="1628800"/>
            <a:ext cx="7443407" cy="3170099"/>
          </a:xfrm>
          <a:prstGeom prst="rect">
            <a:avLst/>
          </a:prstGeom>
          <a:noFill/>
        </p:spPr>
        <p:txBody>
          <a:bodyPr wrap="square" rtlCol="0">
            <a:spAutoFit/>
          </a:bodyPr>
          <a:lstStyle/>
          <a:p>
            <a:endParaRPr lang="en-AU" sz="2000" dirty="0" smtClean="0">
              <a:latin typeface="Roboto Condensed Light" pitchFamily="2" charset="0"/>
              <a:ea typeface="Roboto Condensed Light" pitchFamily="2" charset="0"/>
            </a:endParaRPr>
          </a:p>
          <a:p>
            <a:pPr marL="342900" indent="-342900">
              <a:buFontTx/>
              <a:buChar char="-"/>
            </a:pPr>
            <a:endParaRPr lang="en-AU" sz="2000" i="1" dirty="0" smtClean="0">
              <a:latin typeface="Roboto Condensed Light" pitchFamily="2" charset="0"/>
              <a:ea typeface="Roboto Condensed Light" pitchFamily="2" charset="0"/>
            </a:endParaRPr>
          </a:p>
          <a:p>
            <a:pPr marL="342900" indent="-342900">
              <a:buFontTx/>
              <a:buChar char="-"/>
            </a:pPr>
            <a:endParaRPr lang="en-AU" sz="2000" i="1" dirty="0" smtClean="0">
              <a:latin typeface="Roboto Condensed Light" pitchFamily="2" charset="0"/>
              <a:ea typeface="Roboto Condensed Light" pitchFamily="2" charset="0"/>
            </a:endParaRPr>
          </a:p>
          <a:p>
            <a:pPr marL="342900" indent="-342900">
              <a:buFontTx/>
              <a:buChar char="-"/>
            </a:pPr>
            <a:endParaRPr lang="en-AU" sz="2000" i="1" dirty="0">
              <a:latin typeface="Roboto Condensed Light" pitchFamily="2" charset="0"/>
              <a:ea typeface="Roboto Condensed Light" pitchFamily="2" charset="0"/>
            </a:endParaRPr>
          </a:p>
          <a:p>
            <a:pPr marL="342900" indent="-342900">
              <a:buFontTx/>
              <a:buChar char="-"/>
            </a:pPr>
            <a:endParaRPr lang="en-AU" sz="2000" i="1" dirty="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endParaRPr lang="en-AU" sz="2000" dirty="0">
              <a:latin typeface="Roboto Condensed Light" pitchFamily="2" charset="0"/>
              <a:ea typeface="Roboto Condensed Light" pitchFamily="2" charset="0"/>
            </a:endParaRPr>
          </a:p>
          <a:p>
            <a:r>
              <a:rPr lang="en-AU" sz="2000" dirty="0" smtClean="0">
                <a:latin typeface="Roboto Condensed Light" pitchFamily="2" charset="0"/>
                <a:ea typeface="Roboto Condensed Light" pitchFamily="2" charset="0"/>
              </a:rPr>
              <a:t>	</a:t>
            </a:r>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grpSp>
        <p:nvGrpSpPr>
          <p:cNvPr id="18" name="Group 17"/>
          <p:cNvGrpSpPr/>
          <p:nvPr/>
        </p:nvGrpSpPr>
        <p:grpSpPr>
          <a:xfrm>
            <a:off x="395536" y="332656"/>
            <a:ext cx="5534138" cy="969299"/>
            <a:chOff x="1703554" y="1559348"/>
            <a:chExt cx="5534138" cy="969299"/>
          </a:xfrm>
        </p:grpSpPr>
        <p:sp>
          <p:nvSpPr>
            <p:cNvPr id="19" name="Freeform 18"/>
            <p:cNvSpPr/>
            <p:nvPr/>
          </p:nvSpPr>
          <p:spPr>
            <a:xfrm>
              <a:off x="2188204" y="1656278"/>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490F36"/>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dirty="0" smtClean="0">
                  <a:latin typeface="Roboto Condensed Light" panose="02000000000000000000" pitchFamily="2" charset="0"/>
                  <a:ea typeface="Roboto Condensed Light" panose="02000000000000000000" pitchFamily="2" charset="0"/>
                </a:rPr>
                <a:t>Background</a:t>
              </a:r>
              <a:endParaRPr lang="en-AU" sz="3200" kern="1200" dirty="0">
                <a:latin typeface="Roboto Condensed Light" panose="02000000000000000000" pitchFamily="2" charset="0"/>
                <a:ea typeface="Roboto Condensed Light" panose="02000000000000000000" pitchFamily="2" charset="0"/>
              </a:endParaRPr>
            </a:p>
          </p:txBody>
        </p:sp>
        <p:sp>
          <p:nvSpPr>
            <p:cNvPr id="20" name="Oval 19"/>
            <p:cNvSpPr/>
            <p:nvPr/>
          </p:nvSpPr>
          <p:spPr>
            <a:xfrm>
              <a:off x="1703554" y="1559348"/>
              <a:ext cx="969299" cy="969299"/>
            </a:xfrm>
            <a:prstGeom prst="ellipse">
              <a:avLst/>
            </a:prstGeom>
            <a:ln>
              <a:solidFill>
                <a:srgbClr val="490F3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21" name="Picture 20"/>
            <p:cNvPicPr>
              <a:picLocks noChangeAspect="1"/>
            </p:cNvPicPr>
            <p:nvPr/>
          </p:nvPicPr>
          <p:blipFill rotWithShape="1">
            <a:blip r:embed="rId4">
              <a:extLst>
                <a:ext uri="{28A0092B-C50C-407E-A947-70E740481C1C}">
                  <a14:useLocalDpi xmlns:a14="http://schemas.microsoft.com/office/drawing/2010/main" val="0"/>
                </a:ext>
              </a:extLst>
            </a:blip>
            <a:srcRect l="23624" t="19092" r="23220" b="21846"/>
            <a:stretch/>
          </p:blipFill>
          <p:spPr>
            <a:xfrm>
              <a:off x="1907704" y="1700808"/>
              <a:ext cx="579470" cy="663304"/>
            </a:xfrm>
            <a:prstGeom prst="rect">
              <a:avLst/>
            </a:prstGeom>
          </p:spPr>
        </p:pic>
      </p:grpSp>
      <p:sp>
        <p:nvSpPr>
          <p:cNvPr id="8" name="TextBox 7"/>
          <p:cNvSpPr txBox="1"/>
          <p:nvPr/>
        </p:nvSpPr>
        <p:spPr>
          <a:xfrm>
            <a:off x="1089033" y="1628800"/>
            <a:ext cx="7443407" cy="5816977"/>
          </a:xfrm>
          <a:prstGeom prst="rect">
            <a:avLst/>
          </a:prstGeom>
          <a:noFill/>
        </p:spPr>
        <p:txBody>
          <a:bodyPr wrap="square" rtlCol="0">
            <a:spAutoFit/>
          </a:bodyPr>
          <a:lstStyle/>
          <a:p>
            <a:endParaRPr lang="en-AU" sz="2000" dirty="0" smtClean="0">
              <a:latin typeface="Roboto Condensed Light" pitchFamily="2" charset="0"/>
              <a:ea typeface="Roboto Condensed Light" pitchFamily="2" charset="0"/>
            </a:endParaRPr>
          </a:p>
          <a:p>
            <a:pPr marL="342900" indent="-342900">
              <a:buFontTx/>
              <a:buChar char="-"/>
            </a:pPr>
            <a:r>
              <a:rPr lang="en-AU" dirty="0" smtClean="0">
                <a:latin typeface="Roboto Condensed Light" pitchFamily="2" charset="0"/>
                <a:ea typeface="Roboto Condensed Light" pitchFamily="2" charset="0"/>
              </a:rPr>
              <a:t>Females more likely to specialise in IPV. </a:t>
            </a:r>
          </a:p>
          <a:p>
            <a:r>
              <a:rPr lang="en-AU" sz="1200" i="1" dirty="0">
                <a:latin typeface="Roboto Condensed Light" pitchFamily="2" charset="0"/>
                <a:ea typeface="Roboto Condensed Light" pitchFamily="2" charset="0"/>
              </a:rPr>
              <a:t> </a:t>
            </a:r>
            <a:r>
              <a:rPr lang="en-AU" sz="1200" i="1" dirty="0" smtClean="0">
                <a:latin typeface="Roboto Condensed Light" pitchFamily="2" charset="0"/>
                <a:ea typeface="Roboto Condensed Light" pitchFamily="2" charset="0"/>
              </a:rPr>
              <a:t>           </a:t>
            </a:r>
            <a:r>
              <a:rPr lang="en-AU" sz="1200" i="1" dirty="0" smtClean="0">
                <a:latin typeface="Roboto Condensed Light" pitchFamily="2" charset="0"/>
                <a:ea typeface="Roboto Condensed Light" pitchFamily="2" charset="0"/>
              </a:rPr>
              <a:t>(</a:t>
            </a:r>
            <a:r>
              <a:rPr lang="en-AU" sz="1200" i="1" dirty="0" err="1" smtClean="0">
                <a:latin typeface="Roboto Condensed Light" pitchFamily="2" charset="0"/>
                <a:ea typeface="Roboto Condensed Light" pitchFamily="2" charset="0"/>
              </a:rPr>
              <a:t>Bouffard</a:t>
            </a:r>
            <a:r>
              <a:rPr lang="en-AU" sz="1200" i="1" dirty="0" smtClean="0">
                <a:latin typeface="Roboto Condensed Light" pitchFamily="2" charset="0"/>
                <a:ea typeface="Roboto Condensed Light" pitchFamily="2" charset="0"/>
              </a:rPr>
              <a:t> et al., 2008).</a:t>
            </a:r>
            <a:endParaRPr lang="en-AU" sz="1200" i="1" dirty="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r>
              <a:rPr lang="en-AU" dirty="0" smtClean="0">
                <a:latin typeface="Roboto Condensed Light" pitchFamily="2" charset="0"/>
                <a:ea typeface="Roboto Condensed Light" pitchFamily="2" charset="0"/>
              </a:rPr>
              <a:t>No association with age, race or relationship type.                                             </a:t>
            </a:r>
            <a:r>
              <a:rPr lang="en-AU" sz="1200" i="1" dirty="0" smtClean="0">
                <a:latin typeface="Roboto Condensed Light" pitchFamily="2" charset="0"/>
                <a:ea typeface="Roboto Condensed Light" pitchFamily="2" charset="0"/>
              </a:rPr>
              <a:t>(</a:t>
            </a:r>
            <a:r>
              <a:rPr lang="en-AU" sz="1200" i="1" dirty="0" err="1" smtClean="0">
                <a:latin typeface="Roboto Condensed Light" pitchFamily="2" charset="0"/>
                <a:ea typeface="Roboto Condensed Light" pitchFamily="2" charset="0"/>
              </a:rPr>
              <a:t>Bouffard</a:t>
            </a:r>
            <a:r>
              <a:rPr lang="en-AU" sz="1200" i="1" dirty="0" smtClean="0">
                <a:latin typeface="Roboto Condensed Light" pitchFamily="2" charset="0"/>
                <a:ea typeface="Roboto Condensed Light" pitchFamily="2" charset="0"/>
              </a:rPr>
              <a:t> et al., 2008).</a:t>
            </a:r>
            <a:r>
              <a:rPr lang="en-AU" sz="2000" i="1" dirty="0" smtClean="0">
                <a:latin typeface="Roboto Condensed Light" pitchFamily="2" charset="0"/>
                <a:ea typeface="Roboto Condensed Light" pitchFamily="2" charset="0"/>
              </a:rPr>
              <a:t> </a:t>
            </a:r>
            <a:endParaRPr lang="en-AU" sz="2000" i="1" dirty="0" smtClean="0">
              <a:latin typeface="Roboto Condensed Light" pitchFamily="2" charset="0"/>
              <a:ea typeface="Roboto Condensed Light" pitchFamily="2" charset="0"/>
            </a:endParaRPr>
          </a:p>
          <a:p>
            <a:pPr marL="342900" indent="-342900">
              <a:buFontTx/>
              <a:buChar char="-"/>
            </a:pPr>
            <a:endParaRPr lang="en-AU" sz="2000" i="1" dirty="0" smtClean="0">
              <a:latin typeface="Roboto Condensed Light" pitchFamily="2" charset="0"/>
              <a:ea typeface="Roboto Condensed Light" pitchFamily="2" charset="0"/>
            </a:endParaRPr>
          </a:p>
          <a:p>
            <a:pPr marL="342900" indent="-342900">
              <a:buFontTx/>
              <a:buChar char="-"/>
            </a:pPr>
            <a:r>
              <a:rPr lang="en-AU" dirty="0" smtClean="0">
                <a:latin typeface="Roboto Condensed Light" pitchFamily="2" charset="0"/>
                <a:ea typeface="Roboto Condensed Light" pitchFamily="2" charset="0"/>
              </a:rPr>
              <a:t>Older age at first IPV incident more likely to be specialist offenders. </a:t>
            </a:r>
          </a:p>
          <a:p>
            <a:r>
              <a:rPr lang="en-AU" i="1" dirty="0" smtClean="0">
                <a:latin typeface="Roboto Condensed Light" pitchFamily="2" charset="0"/>
                <a:ea typeface="Roboto Condensed Light" pitchFamily="2" charset="0"/>
              </a:rPr>
              <a:t>       </a:t>
            </a:r>
            <a:r>
              <a:rPr lang="en-AU" sz="1200" i="1" dirty="0">
                <a:latin typeface="Roboto Condensed Light" pitchFamily="2" charset="0"/>
                <a:ea typeface="Roboto Condensed Light" pitchFamily="2" charset="0"/>
              </a:rPr>
              <a:t>(</a:t>
            </a:r>
            <a:r>
              <a:rPr lang="en-AU" sz="1200" i="1" dirty="0" err="1">
                <a:latin typeface="Roboto Condensed Light" pitchFamily="2" charset="0"/>
                <a:ea typeface="Roboto Condensed Light" pitchFamily="2" charset="0"/>
              </a:rPr>
              <a:t>Bouffard</a:t>
            </a:r>
            <a:r>
              <a:rPr lang="en-AU" sz="1200" i="1" dirty="0">
                <a:latin typeface="Roboto Condensed Light" pitchFamily="2" charset="0"/>
                <a:ea typeface="Roboto Condensed Light" pitchFamily="2" charset="0"/>
              </a:rPr>
              <a:t> </a:t>
            </a:r>
            <a:r>
              <a:rPr lang="en-AU" sz="1200" i="1" dirty="0" smtClean="0">
                <a:latin typeface="Roboto Condensed Light" pitchFamily="2" charset="0"/>
                <a:ea typeface="Roboto Condensed Light" pitchFamily="2" charset="0"/>
              </a:rPr>
              <a:t>and </a:t>
            </a:r>
            <a:r>
              <a:rPr lang="en-AU" sz="1200" i="1" dirty="0" err="1" smtClean="0">
                <a:latin typeface="Roboto Condensed Light" pitchFamily="2" charset="0"/>
                <a:ea typeface="Roboto Condensed Light" pitchFamily="2" charset="0"/>
              </a:rPr>
              <a:t>Zedaker</a:t>
            </a:r>
            <a:r>
              <a:rPr lang="en-AU" sz="1200" i="1" dirty="0" smtClean="0">
                <a:latin typeface="Roboto Condensed Light" pitchFamily="2" charset="0"/>
                <a:ea typeface="Roboto Condensed Light" pitchFamily="2" charset="0"/>
              </a:rPr>
              <a:t>, 2016).</a:t>
            </a:r>
            <a:endParaRPr lang="en-AU" sz="1200" i="1" dirty="0">
              <a:latin typeface="Roboto Condensed Light" pitchFamily="2" charset="0"/>
              <a:ea typeface="Roboto Condensed Light" pitchFamily="2" charset="0"/>
            </a:endParaRPr>
          </a:p>
          <a:p>
            <a:pPr marL="342900" indent="-342900">
              <a:buFontTx/>
              <a:buChar char="-"/>
            </a:pPr>
            <a:endParaRPr lang="en-AU" dirty="0">
              <a:latin typeface="Roboto Condensed Light" pitchFamily="2" charset="0"/>
              <a:ea typeface="Roboto Condensed Light" pitchFamily="2" charset="0"/>
            </a:endParaRPr>
          </a:p>
          <a:p>
            <a:pPr marL="342900" indent="-342900">
              <a:buFontTx/>
              <a:buChar char="-"/>
            </a:pPr>
            <a:r>
              <a:rPr lang="en-AU" dirty="0" smtClean="0">
                <a:latin typeface="Roboto Condensed Light" pitchFamily="2" charset="0"/>
                <a:ea typeface="Roboto Condensed Light" pitchFamily="2" charset="0"/>
              </a:rPr>
              <a:t>Non-</a:t>
            </a:r>
            <a:r>
              <a:rPr lang="en-AU" dirty="0" err="1" smtClean="0">
                <a:latin typeface="Roboto Condensed Light" pitchFamily="2" charset="0"/>
                <a:ea typeface="Roboto Condensed Light" pitchFamily="2" charset="0"/>
              </a:rPr>
              <a:t>caucasian</a:t>
            </a:r>
            <a:r>
              <a:rPr lang="en-AU" dirty="0" smtClean="0">
                <a:latin typeface="Roboto Condensed Light" pitchFamily="2" charset="0"/>
                <a:ea typeface="Roboto Condensed Light" pitchFamily="2" charset="0"/>
              </a:rPr>
              <a:t> offenders more likely to be generalist offenders.</a:t>
            </a:r>
            <a:endParaRPr lang="en-AU" dirty="0">
              <a:latin typeface="Roboto Condensed Light" pitchFamily="2" charset="0"/>
              <a:ea typeface="Roboto Condensed Light" pitchFamily="2" charset="0"/>
            </a:endParaRPr>
          </a:p>
          <a:p>
            <a:r>
              <a:rPr lang="en-AU" sz="1200" i="1" dirty="0" smtClean="0">
                <a:latin typeface="Roboto Condensed Light" pitchFamily="2" charset="0"/>
                <a:ea typeface="Roboto Condensed Light" pitchFamily="2" charset="0"/>
              </a:rPr>
              <a:t>           (</a:t>
            </a:r>
            <a:r>
              <a:rPr lang="en-AU" sz="1200" i="1" dirty="0" err="1">
                <a:latin typeface="Roboto Condensed Light" pitchFamily="2" charset="0"/>
                <a:ea typeface="Roboto Condensed Light" pitchFamily="2" charset="0"/>
              </a:rPr>
              <a:t>Bouffard</a:t>
            </a:r>
            <a:r>
              <a:rPr lang="en-AU" sz="1200" i="1" dirty="0">
                <a:latin typeface="Roboto Condensed Light" pitchFamily="2" charset="0"/>
                <a:ea typeface="Roboto Condensed Light" pitchFamily="2" charset="0"/>
              </a:rPr>
              <a:t> and </a:t>
            </a:r>
            <a:r>
              <a:rPr lang="en-AU" sz="1200" i="1" dirty="0" err="1">
                <a:latin typeface="Roboto Condensed Light" pitchFamily="2" charset="0"/>
                <a:ea typeface="Roboto Condensed Light" pitchFamily="2" charset="0"/>
              </a:rPr>
              <a:t>Zedaker</a:t>
            </a:r>
            <a:r>
              <a:rPr lang="en-AU" sz="1200" i="1" dirty="0">
                <a:latin typeface="Roboto Condensed Light" pitchFamily="2" charset="0"/>
                <a:ea typeface="Roboto Condensed Light" pitchFamily="2" charset="0"/>
              </a:rPr>
              <a:t>, 2016</a:t>
            </a:r>
            <a:r>
              <a:rPr lang="en-AU" sz="1200" i="1" dirty="0" smtClean="0">
                <a:latin typeface="Roboto Condensed Light" pitchFamily="2" charset="0"/>
                <a:ea typeface="Roboto Condensed Light" pitchFamily="2" charset="0"/>
              </a:rPr>
              <a:t>).</a:t>
            </a:r>
            <a:endParaRPr lang="en-AU" sz="1200" i="1" dirty="0">
              <a:latin typeface="Roboto Condensed Light" pitchFamily="2" charset="0"/>
              <a:ea typeface="Roboto Condensed Light" pitchFamily="2" charset="0"/>
            </a:endParaRPr>
          </a:p>
          <a:p>
            <a:pPr marL="342900" indent="-342900">
              <a:buFontTx/>
              <a:buChar char="-"/>
            </a:pPr>
            <a:endParaRPr lang="en-AU" sz="2000" i="1" dirty="0" smtClean="0">
              <a:latin typeface="Roboto Condensed Light" pitchFamily="2" charset="0"/>
              <a:ea typeface="Roboto Condensed Light" pitchFamily="2" charset="0"/>
            </a:endParaRPr>
          </a:p>
          <a:p>
            <a:pPr marL="342900" indent="-342900">
              <a:buFontTx/>
              <a:buChar char="-"/>
            </a:pPr>
            <a:endParaRPr lang="en-AU" sz="2000" i="1" dirty="0">
              <a:latin typeface="Roboto Condensed Light" pitchFamily="2" charset="0"/>
              <a:ea typeface="Roboto Condensed Light" pitchFamily="2" charset="0"/>
            </a:endParaRPr>
          </a:p>
          <a:p>
            <a:pPr marL="342900" indent="-342900">
              <a:buFontTx/>
              <a:buChar char="-"/>
            </a:pPr>
            <a:endParaRPr lang="en-AU" sz="2000" i="1" dirty="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endParaRPr lang="en-AU" sz="2000" dirty="0">
              <a:latin typeface="Roboto Condensed Light" pitchFamily="2" charset="0"/>
              <a:ea typeface="Roboto Condensed Light" pitchFamily="2" charset="0"/>
            </a:endParaRPr>
          </a:p>
          <a:p>
            <a:r>
              <a:rPr lang="en-AU" sz="2000" dirty="0" smtClean="0">
                <a:latin typeface="Roboto Condensed Light" pitchFamily="2" charset="0"/>
                <a:ea typeface="Roboto Condensed Light" pitchFamily="2" charset="0"/>
              </a:rPr>
              <a:t>	</a:t>
            </a:r>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spTree>
    <p:extLst>
      <p:ext uri="{BB962C8B-B14F-4D97-AF65-F5344CB8AC3E}">
        <p14:creationId xmlns:p14="http://schemas.microsoft.com/office/powerpoint/2010/main" val="17458566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mmillsteed\Desktop\Purple lattic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60755"/>
            <a:ext cx="3494517" cy="219524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376315" y="1717096"/>
            <a:ext cx="6552728" cy="4093428"/>
          </a:xfrm>
          <a:prstGeom prst="rect">
            <a:avLst/>
          </a:prstGeom>
          <a:noFill/>
        </p:spPr>
        <p:txBody>
          <a:bodyPr wrap="square" rtlCol="0">
            <a:spAutoFit/>
          </a:bodyPr>
          <a:lstStyle/>
          <a:p>
            <a:pPr marL="457200" indent="-457200">
              <a:buAutoNum type="arabicPeriod"/>
            </a:pPr>
            <a:r>
              <a:rPr lang="en-AU" sz="2000" dirty="0" smtClean="0">
                <a:latin typeface="Roboto Condensed Light" pitchFamily="2" charset="0"/>
                <a:ea typeface="Roboto Condensed Light" pitchFamily="2" charset="0"/>
              </a:rPr>
              <a:t>What proportion of FV </a:t>
            </a:r>
            <a:r>
              <a:rPr lang="en-AU" sz="2000" dirty="0" smtClean="0">
                <a:latin typeface="Roboto Condensed Light" pitchFamily="2" charset="0"/>
                <a:ea typeface="Roboto Condensed Light" pitchFamily="2" charset="0"/>
              </a:rPr>
              <a:t>perpetrators </a:t>
            </a:r>
            <a:r>
              <a:rPr lang="en-AU" sz="2000" dirty="0" smtClean="0">
                <a:latin typeface="Roboto Condensed Light" pitchFamily="2" charset="0"/>
                <a:ea typeface="Roboto Condensed Light" pitchFamily="2" charset="0"/>
              </a:rPr>
              <a:t>in Victoria are ‘specialists’ and what proportion are ‘generalists’? </a:t>
            </a:r>
          </a:p>
          <a:p>
            <a:pPr marL="457200" indent="-457200">
              <a:buAutoNum type="arabicPeriod"/>
            </a:pPr>
            <a:endParaRPr lang="en-AU" sz="2000" dirty="0">
              <a:latin typeface="Roboto Condensed Light" pitchFamily="2" charset="0"/>
              <a:ea typeface="Roboto Condensed Light" pitchFamily="2" charset="0"/>
            </a:endParaRPr>
          </a:p>
          <a:p>
            <a:pPr marL="457200" indent="-457200">
              <a:buAutoNum type="arabicPeriod"/>
            </a:pPr>
            <a:r>
              <a:rPr lang="en-AU" sz="2000" dirty="0" smtClean="0">
                <a:latin typeface="Roboto Condensed Light" pitchFamily="2" charset="0"/>
                <a:ea typeface="Roboto Condensed Light" pitchFamily="2" charset="0"/>
              </a:rPr>
              <a:t>What other types of offences do generalist FV </a:t>
            </a:r>
            <a:r>
              <a:rPr lang="en-AU" sz="2000" dirty="0" smtClean="0">
                <a:latin typeface="Roboto Condensed Light" pitchFamily="2" charset="0"/>
                <a:ea typeface="Roboto Condensed Light" pitchFamily="2" charset="0"/>
              </a:rPr>
              <a:t>perpetrators </a:t>
            </a:r>
            <a:r>
              <a:rPr lang="en-AU" sz="2000" dirty="0" smtClean="0">
                <a:latin typeface="Roboto Condensed Light" pitchFamily="2" charset="0"/>
                <a:ea typeface="Roboto Condensed Light" pitchFamily="2" charset="0"/>
              </a:rPr>
              <a:t>perpetrate? </a:t>
            </a:r>
          </a:p>
          <a:p>
            <a:pPr marL="457200" indent="-457200">
              <a:buAutoNum type="arabicPeriod"/>
            </a:pPr>
            <a:endParaRPr lang="en-AU" sz="2000" dirty="0">
              <a:latin typeface="Roboto Condensed Light" pitchFamily="2" charset="0"/>
              <a:ea typeface="Roboto Condensed Light" pitchFamily="2" charset="0"/>
            </a:endParaRPr>
          </a:p>
          <a:p>
            <a:pPr marL="457200" indent="-457200">
              <a:buAutoNum type="arabicPeriod"/>
            </a:pPr>
            <a:r>
              <a:rPr lang="en-AU" sz="2000" dirty="0" smtClean="0">
                <a:latin typeface="Roboto Condensed Light" pitchFamily="2" charset="0"/>
                <a:ea typeface="Roboto Condensed Light" pitchFamily="2" charset="0"/>
              </a:rPr>
              <a:t>Are there identifiable differences between specialists and generalists in terms of their demographic characteristics, the frequency and nature of their FV </a:t>
            </a:r>
            <a:r>
              <a:rPr lang="en-AU" sz="2000" dirty="0" smtClean="0">
                <a:latin typeface="Roboto Condensed Light" pitchFamily="2" charset="0"/>
                <a:ea typeface="Roboto Condensed Light" pitchFamily="2" charset="0"/>
              </a:rPr>
              <a:t>perpetration</a:t>
            </a:r>
            <a:r>
              <a:rPr lang="en-AU" sz="2000" dirty="0" smtClean="0">
                <a:latin typeface="Roboto Condensed Light" pitchFamily="2" charset="0"/>
                <a:ea typeface="Roboto Condensed Light" pitchFamily="2" charset="0"/>
              </a:rPr>
              <a:t> </a:t>
            </a:r>
            <a:r>
              <a:rPr lang="en-AU" sz="2000" dirty="0" smtClean="0">
                <a:latin typeface="Roboto Condensed Light" pitchFamily="2" charset="0"/>
                <a:ea typeface="Roboto Condensed Light" pitchFamily="2" charset="0"/>
              </a:rPr>
              <a:t>and the risk factors associated with their FV </a:t>
            </a:r>
            <a:r>
              <a:rPr lang="en-AU" sz="2000" dirty="0" smtClean="0">
                <a:latin typeface="Roboto Condensed Light" pitchFamily="2" charset="0"/>
                <a:ea typeface="Roboto Condensed Light" pitchFamily="2" charset="0"/>
              </a:rPr>
              <a:t>perpetration?</a:t>
            </a:r>
            <a:endParaRPr lang="en-AU" sz="2000" dirty="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grpSp>
        <p:nvGrpSpPr>
          <p:cNvPr id="11" name="Group 10"/>
          <p:cNvGrpSpPr/>
          <p:nvPr/>
        </p:nvGrpSpPr>
        <p:grpSpPr>
          <a:xfrm>
            <a:off x="396000" y="331200"/>
            <a:ext cx="5089561" cy="969299"/>
            <a:chOff x="2148132" y="2722709"/>
            <a:chExt cx="5089561" cy="969299"/>
          </a:xfrm>
        </p:grpSpPr>
        <p:sp>
          <p:nvSpPr>
            <p:cNvPr id="12" name="Freeform 11"/>
            <p:cNvSpPr/>
            <p:nvPr/>
          </p:nvSpPr>
          <p:spPr>
            <a:xfrm>
              <a:off x="2632782" y="2819639"/>
              <a:ext cx="4604911" cy="775439"/>
            </a:xfrm>
            <a:custGeom>
              <a:avLst/>
              <a:gdLst>
                <a:gd name="connsiteX0" fmla="*/ 0 w 4604911"/>
                <a:gd name="connsiteY0" fmla="*/ 0 h 775439"/>
                <a:gd name="connsiteX1" fmla="*/ 4604911 w 4604911"/>
                <a:gd name="connsiteY1" fmla="*/ 0 h 775439"/>
                <a:gd name="connsiteX2" fmla="*/ 4604911 w 4604911"/>
                <a:gd name="connsiteY2" fmla="*/ 775439 h 775439"/>
                <a:gd name="connsiteX3" fmla="*/ 0 w 4604911"/>
                <a:gd name="connsiteY3" fmla="*/ 775439 h 775439"/>
                <a:gd name="connsiteX4" fmla="*/ 0 w 4604911"/>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911" h="775439">
                  <a:moveTo>
                    <a:pt x="0" y="0"/>
                  </a:moveTo>
                  <a:lnTo>
                    <a:pt x="4604911" y="0"/>
                  </a:lnTo>
                  <a:lnTo>
                    <a:pt x="4604911" y="775439"/>
                  </a:lnTo>
                  <a:lnTo>
                    <a:pt x="0" y="775439"/>
                  </a:lnTo>
                  <a:lnTo>
                    <a:pt x="0" y="0"/>
                  </a:lnTo>
                  <a:close/>
                </a:path>
              </a:pathLst>
            </a:custGeom>
            <a:solidFill>
              <a:srgbClr val="881E76"/>
            </a:solidFill>
          </p:spPr>
          <p:style>
            <a:lnRef idx="2">
              <a:schemeClr val="lt1">
                <a:hueOff val="0"/>
                <a:satOff val="0"/>
                <a:lumOff val="0"/>
                <a:alphaOff val="0"/>
              </a:schemeClr>
            </a:lnRef>
            <a:fillRef idx="1">
              <a:scrgbClr r="0" g="0" b="0"/>
            </a:fillRef>
            <a:effectRef idx="0">
              <a:schemeClr val="accent4">
                <a:hueOff val="-1488257"/>
                <a:satOff val="8966"/>
                <a:lumOff val="719"/>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Research Questions</a:t>
              </a:r>
              <a:endParaRPr lang="en-AU" sz="3200" kern="1200" dirty="0">
                <a:latin typeface="Roboto Condensed Light" panose="02000000000000000000" pitchFamily="2" charset="0"/>
                <a:ea typeface="Roboto Condensed Light" panose="02000000000000000000" pitchFamily="2" charset="0"/>
              </a:endParaRPr>
            </a:p>
          </p:txBody>
        </p:sp>
        <p:sp>
          <p:nvSpPr>
            <p:cNvPr id="13" name="Oval 12"/>
            <p:cNvSpPr/>
            <p:nvPr/>
          </p:nvSpPr>
          <p:spPr>
            <a:xfrm>
              <a:off x="2148132" y="2722709"/>
              <a:ext cx="969299" cy="969299"/>
            </a:xfrm>
            <a:prstGeom prst="ellipse">
              <a:avLst/>
            </a:prstGeom>
            <a:ln>
              <a:solidFill>
                <a:srgbClr val="881E7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16367" t="17718" r="12759" b="17314"/>
            <a:stretch/>
          </p:blipFill>
          <p:spPr>
            <a:xfrm>
              <a:off x="2343450" y="2898046"/>
              <a:ext cx="644374" cy="590676"/>
            </a:xfrm>
            <a:prstGeom prst="rect">
              <a:avLst/>
            </a:prstGeom>
          </p:spPr>
        </p:pic>
      </p:grpSp>
    </p:spTree>
    <p:extLst>
      <p:ext uri="{BB962C8B-B14F-4D97-AF65-F5344CB8AC3E}">
        <p14:creationId xmlns:p14="http://schemas.microsoft.com/office/powerpoint/2010/main" val="239699758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27982" y="1628800"/>
            <a:ext cx="7127737" cy="5909310"/>
          </a:xfrm>
          <a:prstGeom prst="rect">
            <a:avLst/>
          </a:prstGeom>
        </p:spPr>
        <p:txBody>
          <a:bodyPr wrap="square">
            <a:spAutoFit/>
          </a:bodyPr>
          <a:lstStyle/>
          <a:p>
            <a:r>
              <a:rPr lang="en-AU" altLang="en-US" dirty="0" smtClean="0">
                <a:solidFill>
                  <a:srgbClr val="881E76"/>
                </a:solidFill>
                <a:latin typeface="Roboto Condensed Light" panose="02000000000000000000" pitchFamily="2" charset="0"/>
              </a:rPr>
              <a:t>Dataset: </a:t>
            </a:r>
            <a:r>
              <a:rPr lang="en-AU" altLang="en-US" dirty="0">
                <a:latin typeface="Roboto Condensed Light" panose="02000000000000000000" pitchFamily="2" charset="0"/>
              </a:rPr>
              <a:t>Victoria Police family incident and risk assessment reports and police-recorded </a:t>
            </a:r>
            <a:r>
              <a:rPr lang="en-AU" altLang="en-US" dirty="0" smtClean="0">
                <a:latin typeface="Roboto Condensed Light" panose="02000000000000000000" pitchFamily="2" charset="0"/>
              </a:rPr>
              <a:t>offences.</a:t>
            </a:r>
            <a:endParaRPr lang="en-AU" altLang="en-US" dirty="0">
              <a:latin typeface="Roboto Condensed Light" panose="02000000000000000000" pitchFamily="2" charset="0"/>
            </a:endParaRPr>
          </a:p>
          <a:p>
            <a:endParaRPr lang="en-AU" altLang="en-US" dirty="0" smtClean="0">
              <a:solidFill>
                <a:srgbClr val="881E76"/>
              </a:solidFill>
              <a:latin typeface="Roboto Condensed Light" panose="02000000000000000000" pitchFamily="2" charset="0"/>
            </a:endParaRPr>
          </a:p>
          <a:p>
            <a:endParaRPr lang="en-AU" altLang="en-US" dirty="0">
              <a:solidFill>
                <a:srgbClr val="881E76"/>
              </a:solidFill>
              <a:latin typeface="Roboto Condensed Light" panose="02000000000000000000" pitchFamily="2" charset="0"/>
            </a:endParaRPr>
          </a:p>
          <a:p>
            <a:r>
              <a:rPr lang="en-AU" altLang="en-US" dirty="0" smtClean="0">
                <a:solidFill>
                  <a:srgbClr val="881E76"/>
                </a:solidFill>
                <a:latin typeface="Roboto Condensed Light" panose="02000000000000000000" pitchFamily="2" charset="0"/>
              </a:rPr>
              <a:t>Cohort</a:t>
            </a:r>
            <a:r>
              <a:rPr lang="en-AU" altLang="en-US" dirty="0">
                <a:solidFill>
                  <a:srgbClr val="881E76"/>
                </a:solidFill>
                <a:latin typeface="Roboto Condensed Light" panose="02000000000000000000" pitchFamily="2" charset="0"/>
              </a:rPr>
              <a:t>: </a:t>
            </a:r>
            <a:r>
              <a:rPr lang="en-AU" altLang="en-US" dirty="0">
                <a:latin typeface="Roboto Condensed Light" panose="02000000000000000000" pitchFamily="2" charset="0"/>
              </a:rPr>
              <a:t>Any perpetrator </a:t>
            </a:r>
            <a:r>
              <a:rPr lang="en-AU" altLang="en-US" dirty="0" smtClean="0">
                <a:latin typeface="Roboto Condensed Light" panose="02000000000000000000" pitchFamily="2" charset="0"/>
              </a:rPr>
              <a:t>who </a:t>
            </a:r>
            <a:r>
              <a:rPr lang="en-AU" altLang="en-US" dirty="0">
                <a:latin typeface="Roboto Condensed Light" panose="02000000000000000000" pitchFamily="2" charset="0"/>
              </a:rPr>
              <a:t>was recorded by police for at least </a:t>
            </a:r>
            <a:r>
              <a:rPr lang="en-AU" altLang="en-US" dirty="0" smtClean="0">
                <a:latin typeface="Roboto Condensed Light" panose="02000000000000000000" pitchFamily="2" charset="0"/>
              </a:rPr>
              <a:t>one family violence </a:t>
            </a:r>
            <a:r>
              <a:rPr lang="en-AU" altLang="en-US" dirty="0">
                <a:latin typeface="Roboto Condensed Light" panose="02000000000000000000" pitchFamily="2" charset="0"/>
              </a:rPr>
              <a:t>incident </a:t>
            </a:r>
            <a:r>
              <a:rPr lang="en-AU" altLang="en-US" dirty="0" smtClean="0">
                <a:latin typeface="Roboto Condensed Light" panose="02000000000000000000" pitchFamily="2" charset="0"/>
              </a:rPr>
              <a:t>between October 2011 and September </a:t>
            </a:r>
            <a:r>
              <a:rPr lang="en-AU" altLang="en-US" dirty="0" smtClean="0">
                <a:latin typeface="Roboto Condensed Light" panose="02000000000000000000" pitchFamily="2" charset="0"/>
              </a:rPr>
              <a:t>2012</a:t>
            </a:r>
            <a:r>
              <a:rPr lang="en-AU" altLang="en-US" dirty="0">
                <a:latin typeface="Roboto Condensed Light" panose="02000000000000000000" pitchFamily="2" charset="0"/>
              </a:rPr>
              <a:t> </a:t>
            </a:r>
            <a:r>
              <a:rPr lang="en-AU" altLang="en-US" dirty="0" smtClean="0">
                <a:latin typeface="Roboto Condensed Light" panose="02000000000000000000" pitchFamily="2" charset="0"/>
              </a:rPr>
              <a:t>(n=38,107)</a:t>
            </a:r>
            <a:endParaRPr lang="en-AU" altLang="en-US" dirty="0">
              <a:solidFill>
                <a:srgbClr val="881E76"/>
              </a:solidFill>
              <a:latin typeface="Roboto Condensed Light" panose="02000000000000000000" pitchFamily="2" charset="0"/>
            </a:endParaRPr>
          </a:p>
          <a:p>
            <a:endParaRPr lang="en-AU" altLang="en-US" dirty="0" smtClean="0">
              <a:solidFill>
                <a:srgbClr val="881E76"/>
              </a:solidFill>
              <a:latin typeface="Roboto Condensed Light" panose="02000000000000000000" pitchFamily="2" charset="0"/>
            </a:endParaRPr>
          </a:p>
          <a:p>
            <a:endParaRPr lang="en-AU" altLang="en-US" dirty="0">
              <a:solidFill>
                <a:srgbClr val="881E76"/>
              </a:solidFill>
              <a:latin typeface="Roboto Condensed Light" panose="02000000000000000000" pitchFamily="2" charset="0"/>
            </a:endParaRPr>
          </a:p>
          <a:p>
            <a:r>
              <a:rPr lang="en-AU" altLang="en-US" dirty="0" smtClean="0">
                <a:solidFill>
                  <a:srgbClr val="881E76"/>
                </a:solidFill>
                <a:latin typeface="Roboto Condensed Light" panose="02000000000000000000" pitchFamily="2" charset="0"/>
              </a:rPr>
              <a:t>Specialist FV perpetrator:  </a:t>
            </a:r>
            <a:r>
              <a:rPr lang="en-AU" altLang="en-US" dirty="0" smtClean="0">
                <a:latin typeface="Roboto Condensed Light" panose="02000000000000000000" pitchFamily="2" charset="0"/>
              </a:rPr>
              <a:t>An individual in the cohort who was </a:t>
            </a:r>
            <a:r>
              <a:rPr lang="en-AU" altLang="en-US" i="1" dirty="0" smtClean="0">
                <a:latin typeface="Roboto Condensed Light" panose="02000000000000000000" pitchFamily="2" charset="0"/>
              </a:rPr>
              <a:t>only </a:t>
            </a:r>
            <a:r>
              <a:rPr lang="en-AU" altLang="en-US" dirty="0" smtClean="0">
                <a:latin typeface="Roboto Condensed Light" panose="02000000000000000000" pitchFamily="2" charset="0"/>
              </a:rPr>
              <a:t>recorded for family violence incidents and associated offences (where applicable) between October 2011 and September 2016. </a:t>
            </a:r>
          </a:p>
          <a:p>
            <a:endParaRPr lang="en-AU" altLang="en-US" dirty="0" smtClean="0">
              <a:latin typeface="Roboto Condensed Light" panose="02000000000000000000" pitchFamily="2" charset="0"/>
            </a:endParaRPr>
          </a:p>
          <a:p>
            <a:endParaRPr lang="en-AU" altLang="en-US" dirty="0">
              <a:latin typeface="Roboto Condensed Light" panose="02000000000000000000" pitchFamily="2" charset="0"/>
            </a:endParaRPr>
          </a:p>
          <a:p>
            <a:r>
              <a:rPr lang="en-AU" altLang="en-US" dirty="0" smtClean="0">
                <a:solidFill>
                  <a:srgbClr val="881E76"/>
                </a:solidFill>
                <a:latin typeface="Roboto Condensed Light" panose="02000000000000000000" pitchFamily="2" charset="0"/>
              </a:rPr>
              <a:t>Generalist FV perpetrator:  </a:t>
            </a:r>
            <a:r>
              <a:rPr lang="en-AU" altLang="en-US" dirty="0">
                <a:latin typeface="Roboto Condensed Light" panose="02000000000000000000" pitchFamily="2" charset="0"/>
              </a:rPr>
              <a:t>An individual in the cohort who was </a:t>
            </a:r>
            <a:r>
              <a:rPr lang="en-AU" altLang="en-US" dirty="0" smtClean="0">
                <a:latin typeface="Roboto Condensed Light" panose="02000000000000000000" pitchFamily="2" charset="0"/>
              </a:rPr>
              <a:t>recorded for non-family violence related offences between October 2011 and September 2016.</a:t>
            </a:r>
          </a:p>
          <a:p>
            <a:endParaRPr lang="en-AU" altLang="en-US" dirty="0" smtClean="0">
              <a:latin typeface="Roboto Condensed Light" panose="02000000000000000000" pitchFamily="2" charset="0"/>
            </a:endParaRPr>
          </a:p>
          <a:p>
            <a:endParaRPr lang="en-AU" altLang="en-US" dirty="0">
              <a:latin typeface="Roboto Condensed Light" panose="02000000000000000000" pitchFamily="2" charset="0"/>
            </a:endParaRPr>
          </a:p>
          <a:p>
            <a:endParaRPr lang="en-AU" altLang="en-US" dirty="0" smtClean="0">
              <a:latin typeface="Roboto Condensed Light" panose="02000000000000000000" pitchFamily="2" charset="0"/>
            </a:endParaRPr>
          </a:p>
          <a:p>
            <a:endParaRPr lang="en-AU" altLang="en-US" dirty="0">
              <a:latin typeface="Roboto Condensed Light" panose="02000000000000000000" pitchFamily="2" charset="0"/>
            </a:endParaRPr>
          </a:p>
          <a:p>
            <a:endParaRPr lang="en-AU" altLang="en-US" dirty="0">
              <a:latin typeface="Roboto Condensed Light" panose="02000000000000000000" pitchFamily="2" charset="0"/>
            </a:endParaRPr>
          </a:p>
          <a:p>
            <a:endParaRPr lang="en-AU" altLang="en-US" dirty="0">
              <a:latin typeface="Roboto Condensed Light" panose="02000000000000000000" pitchFamily="2" charset="0"/>
            </a:endParaRPr>
          </a:p>
        </p:txBody>
      </p:sp>
      <p:grpSp>
        <p:nvGrpSpPr>
          <p:cNvPr id="45" name="Group 44"/>
          <p:cNvGrpSpPr/>
          <p:nvPr/>
        </p:nvGrpSpPr>
        <p:grpSpPr>
          <a:xfrm>
            <a:off x="396000" y="331200"/>
            <a:ext cx="5089561" cy="969299"/>
            <a:chOff x="2148132" y="3886070"/>
            <a:chExt cx="5089561" cy="969299"/>
          </a:xfrm>
        </p:grpSpPr>
        <p:sp>
          <p:nvSpPr>
            <p:cNvPr id="46" name="Freeform 45"/>
            <p:cNvSpPr/>
            <p:nvPr/>
          </p:nvSpPr>
          <p:spPr>
            <a:xfrm>
              <a:off x="2632782" y="3983000"/>
              <a:ext cx="4604911" cy="775439"/>
            </a:xfrm>
            <a:custGeom>
              <a:avLst/>
              <a:gdLst>
                <a:gd name="connsiteX0" fmla="*/ 0 w 4604911"/>
                <a:gd name="connsiteY0" fmla="*/ 0 h 775439"/>
                <a:gd name="connsiteX1" fmla="*/ 4604911 w 4604911"/>
                <a:gd name="connsiteY1" fmla="*/ 0 h 775439"/>
                <a:gd name="connsiteX2" fmla="*/ 4604911 w 4604911"/>
                <a:gd name="connsiteY2" fmla="*/ 775439 h 775439"/>
                <a:gd name="connsiteX3" fmla="*/ 0 w 4604911"/>
                <a:gd name="connsiteY3" fmla="*/ 775439 h 775439"/>
                <a:gd name="connsiteX4" fmla="*/ 0 w 4604911"/>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911" h="775439">
                  <a:moveTo>
                    <a:pt x="0" y="0"/>
                  </a:moveTo>
                  <a:lnTo>
                    <a:pt x="4604911" y="0"/>
                  </a:lnTo>
                  <a:lnTo>
                    <a:pt x="4604911" y="775439"/>
                  </a:lnTo>
                  <a:lnTo>
                    <a:pt x="0" y="775439"/>
                  </a:lnTo>
                  <a:lnTo>
                    <a:pt x="0" y="0"/>
                  </a:lnTo>
                  <a:close/>
                </a:path>
              </a:pathLst>
            </a:custGeom>
            <a:solidFill>
              <a:srgbClr val="BD8EB9"/>
            </a:solidFill>
          </p:spPr>
          <p:style>
            <a:lnRef idx="2">
              <a:schemeClr val="lt1">
                <a:hueOff val="0"/>
                <a:satOff val="0"/>
                <a:lumOff val="0"/>
                <a:alphaOff val="0"/>
              </a:schemeClr>
            </a:lnRef>
            <a:fillRef idx="1">
              <a:scrgbClr r="0" g="0" b="0"/>
            </a:fillRef>
            <a:effectRef idx="0">
              <a:schemeClr val="accent4">
                <a:hueOff val="-2976513"/>
                <a:satOff val="17933"/>
                <a:lumOff val="1437"/>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Method</a:t>
              </a:r>
              <a:endParaRPr lang="en-AU" sz="3200" kern="1200" dirty="0">
                <a:latin typeface="Roboto Condensed Light" panose="02000000000000000000" pitchFamily="2" charset="0"/>
                <a:ea typeface="Roboto Condensed Light" panose="02000000000000000000" pitchFamily="2" charset="0"/>
              </a:endParaRPr>
            </a:p>
          </p:txBody>
        </p:sp>
        <p:sp>
          <p:nvSpPr>
            <p:cNvPr id="47" name="Oval 46"/>
            <p:cNvSpPr/>
            <p:nvPr/>
          </p:nvSpPr>
          <p:spPr>
            <a:xfrm>
              <a:off x="2148132" y="3886070"/>
              <a:ext cx="969299" cy="969299"/>
            </a:xfrm>
            <a:prstGeom prst="ellipse">
              <a:avLst/>
            </a:prstGeom>
            <a:ln>
              <a:solidFill>
                <a:srgbClr val="BD8EB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16367" t="24632" r="18665" b="22212"/>
            <a:stretch/>
          </p:blipFill>
          <p:spPr>
            <a:xfrm>
              <a:off x="2266758" y="4077072"/>
              <a:ext cx="704079" cy="576064"/>
            </a:xfrm>
            <a:prstGeom prst="rect">
              <a:avLst/>
            </a:prstGeom>
          </p:spPr>
        </p:pic>
      </p:grpSp>
    </p:spTree>
    <p:extLst>
      <p:ext uri="{BB962C8B-B14F-4D97-AF65-F5344CB8AC3E}">
        <p14:creationId xmlns:p14="http://schemas.microsoft.com/office/powerpoint/2010/main" val="19873056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5" name="Group 44"/>
          <p:cNvGrpSpPr/>
          <p:nvPr/>
        </p:nvGrpSpPr>
        <p:grpSpPr>
          <a:xfrm>
            <a:off x="396000" y="331200"/>
            <a:ext cx="5089561" cy="969299"/>
            <a:chOff x="2148132" y="3886070"/>
            <a:chExt cx="5089561" cy="969299"/>
          </a:xfrm>
        </p:grpSpPr>
        <p:sp>
          <p:nvSpPr>
            <p:cNvPr id="46" name="Freeform 45"/>
            <p:cNvSpPr/>
            <p:nvPr/>
          </p:nvSpPr>
          <p:spPr>
            <a:xfrm>
              <a:off x="2632782" y="3983000"/>
              <a:ext cx="4604911" cy="775439"/>
            </a:xfrm>
            <a:custGeom>
              <a:avLst/>
              <a:gdLst>
                <a:gd name="connsiteX0" fmla="*/ 0 w 4604911"/>
                <a:gd name="connsiteY0" fmla="*/ 0 h 775439"/>
                <a:gd name="connsiteX1" fmla="*/ 4604911 w 4604911"/>
                <a:gd name="connsiteY1" fmla="*/ 0 h 775439"/>
                <a:gd name="connsiteX2" fmla="*/ 4604911 w 4604911"/>
                <a:gd name="connsiteY2" fmla="*/ 775439 h 775439"/>
                <a:gd name="connsiteX3" fmla="*/ 0 w 4604911"/>
                <a:gd name="connsiteY3" fmla="*/ 775439 h 775439"/>
                <a:gd name="connsiteX4" fmla="*/ 0 w 4604911"/>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911" h="775439">
                  <a:moveTo>
                    <a:pt x="0" y="0"/>
                  </a:moveTo>
                  <a:lnTo>
                    <a:pt x="4604911" y="0"/>
                  </a:lnTo>
                  <a:lnTo>
                    <a:pt x="4604911" y="775439"/>
                  </a:lnTo>
                  <a:lnTo>
                    <a:pt x="0" y="775439"/>
                  </a:lnTo>
                  <a:lnTo>
                    <a:pt x="0" y="0"/>
                  </a:lnTo>
                  <a:close/>
                </a:path>
              </a:pathLst>
            </a:custGeom>
            <a:solidFill>
              <a:srgbClr val="BD8EB9"/>
            </a:solidFill>
          </p:spPr>
          <p:style>
            <a:lnRef idx="2">
              <a:schemeClr val="lt1">
                <a:hueOff val="0"/>
                <a:satOff val="0"/>
                <a:lumOff val="0"/>
                <a:alphaOff val="0"/>
              </a:schemeClr>
            </a:lnRef>
            <a:fillRef idx="1">
              <a:scrgbClr r="0" g="0" b="0"/>
            </a:fillRef>
            <a:effectRef idx="0">
              <a:schemeClr val="accent4">
                <a:hueOff val="-2976513"/>
                <a:satOff val="17933"/>
                <a:lumOff val="1437"/>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Dataset</a:t>
              </a:r>
              <a:endParaRPr lang="en-AU" sz="3200" kern="1200" dirty="0">
                <a:latin typeface="Roboto Condensed Light" panose="02000000000000000000" pitchFamily="2" charset="0"/>
                <a:ea typeface="Roboto Condensed Light" panose="02000000000000000000" pitchFamily="2" charset="0"/>
              </a:endParaRPr>
            </a:p>
          </p:txBody>
        </p:sp>
        <p:sp>
          <p:nvSpPr>
            <p:cNvPr id="47" name="Oval 46"/>
            <p:cNvSpPr/>
            <p:nvPr/>
          </p:nvSpPr>
          <p:spPr>
            <a:xfrm>
              <a:off x="2148132" y="3886070"/>
              <a:ext cx="969299" cy="969299"/>
            </a:xfrm>
            <a:prstGeom prst="ellipse">
              <a:avLst/>
            </a:prstGeom>
            <a:ln>
              <a:solidFill>
                <a:srgbClr val="BD8EB9"/>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48" name="Picture 47"/>
            <p:cNvPicPr>
              <a:picLocks noChangeAspect="1"/>
            </p:cNvPicPr>
            <p:nvPr/>
          </p:nvPicPr>
          <p:blipFill rotWithShape="1">
            <a:blip r:embed="rId4">
              <a:extLst>
                <a:ext uri="{28A0092B-C50C-407E-A947-70E740481C1C}">
                  <a14:useLocalDpi xmlns:a14="http://schemas.microsoft.com/office/drawing/2010/main" val="0"/>
                </a:ext>
              </a:extLst>
            </a:blip>
            <a:srcRect l="16367" t="24632" r="18665" b="22212"/>
            <a:stretch/>
          </p:blipFill>
          <p:spPr>
            <a:xfrm>
              <a:off x="2266758" y="4077072"/>
              <a:ext cx="704079" cy="576064"/>
            </a:xfrm>
            <a:prstGeom prst="rect">
              <a:avLst/>
            </a:prstGeom>
          </p:spPr>
        </p:pic>
      </p:grpSp>
      <p:graphicFrame>
        <p:nvGraphicFramePr>
          <p:cNvPr id="41" name="Table 40"/>
          <p:cNvGraphicFramePr>
            <a:graphicFrameLocks noGrp="1"/>
          </p:cNvGraphicFramePr>
          <p:nvPr>
            <p:extLst>
              <p:ext uri="{D42A27DB-BD31-4B8C-83A1-F6EECF244321}">
                <p14:modId xmlns:p14="http://schemas.microsoft.com/office/powerpoint/2010/main" val="765576822"/>
              </p:ext>
            </p:extLst>
          </p:nvPr>
        </p:nvGraphicFramePr>
        <p:xfrm>
          <a:off x="527177" y="1638665"/>
          <a:ext cx="7200336" cy="4485708"/>
        </p:xfrm>
        <a:graphic>
          <a:graphicData uri="http://schemas.openxmlformats.org/drawingml/2006/table">
            <a:tbl>
              <a:tblPr firstRow="1" bandRow="1">
                <a:tableStyleId>{2D5ABB26-0587-4C30-8999-92F81FD0307C}</a:tableStyleId>
              </a:tblPr>
              <a:tblGrid>
                <a:gridCol w="2200102"/>
                <a:gridCol w="5000234"/>
              </a:tblGrid>
              <a:tr h="387897">
                <a:tc>
                  <a:txBody>
                    <a:bodyPr/>
                    <a:lstStyle/>
                    <a:p>
                      <a:r>
                        <a:rPr lang="en-US" sz="1600" dirty="0" smtClean="0">
                          <a:solidFill>
                            <a:srgbClr val="FFFFFF"/>
                          </a:solidFill>
                          <a:latin typeface="Roboto Condensed Light"/>
                          <a:cs typeface="Roboto Condensed Light"/>
                        </a:rPr>
                        <a:t>Category</a:t>
                      </a:r>
                      <a:endParaRPr lang="en-US" sz="1600" dirty="0">
                        <a:solidFill>
                          <a:srgbClr val="FFFFFF"/>
                        </a:solidFill>
                        <a:latin typeface="Roboto Condensed Light"/>
                        <a:cs typeface="Roboto Condensed Light"/>
                      </a:endParaRPr>
                    </a:p>
                  </a:txBody>
                  <a:tcPr marL="91444" marR="91444" marT="45714" marB="45714">
                    <a:lnR w="12700" cap="flat" cmpd="sng" algn="ctr">
                      <a:solidFill>
                        <a:scrgbClr r="0" g="0" b="0"/>
                      </a:solidFill>
                      <a:prstDash val="solid"/>
                      <a:round/>
                      <a:headEnd type="none" w="med" len="med"/>
                      <a:tailEnd type="none" w="med" len="med"/>
                    </a:lnR>
                    <a:solidFill>
                      <a:srgbClr val="881E76"/>
                    </a:solidFill>
                  </a:tcPr>
                </a:tc>
                <a:tc>
                  <a:txBody>
                    <a:bodyPr/>
                    <a:lstStyle/>
                    <a:p>
                      <a:r>
                        <a:rPr lang="en-US" sz="1600" dirty="0" smtClean="0">
                          <a:solidFill>
                            <a:srgbClr val="FFFFFF"/>
                          </a:solidFill>
                          <a:latin typeface="Roboto Condensed Light"/>
                          <a:cs typeface="Roboto Condensed Light"/>
                        </a:rPr>
                        <a:t>Data Items</a:t>
                      </a:r>
                      <a:endParaRPr lang="en-US" sz="1600" dirty="0">
                        <a:solidFill>
                          <a:srgbClr val="FFFFFF"/>
                        </a:solidFill>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solidFill>
                      <a:srgbClr val="881E76"/>
                    </a:solidFill>
                  </a:tcPr>
                </a:tc>
              </a:tr>
              <a:tr h="317368">
                <a:tc>
                  <a:txBody>
                    <a:bodyPr/>
                    <a:lstStyle/>
                    <a:p>
                      <a:r>
                        <a:rPr lang="en-US" sz="1200" dirty="0" smtClean="0">
                          <a:latin typeface="Roboto Condensed Light"/>
                          <a:cs typeface="Roboto Condensed Light"/>
                        </a:rPr>
                        <a:t>Perpetrator Characteristics</a:t>
                      </a:r>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rowSpan="3">
                  <a:txBody>
                    <a:bodyPr/>
                    <a:lstStyle/>
                    <a:p>
                      <a:pPr>
                        <a:lnSpc>
                          <a:spcPct val="150000"/>
                        </a:lnSpc>
                      </a:pPr>
                      <a:r>
                        <a:rPr lang="en-US" sz="1200" dirty="0" smtClean="0">
                          <a:latin typeface="Roboto Condensed Light"/>
                          <a:cs typeface="Roboto Condensed Light"/>
                        </a:rPr>
                        <a:t>Sex </a:t>
                      </a:r>
                      <a:endParaRPr lang="en-US" sz="1200" dirty="0">
                        <a:latin typeface="Roboto Condensed Light"/>
                        <a:cs typeface="Roboto Condensed Light"/>
                      </a:endParaRPr>
                    </a:p>
                    <a:p>
                      <a:pPr>
                        <a:lnSpc>
                          <a:spcPct val="150000"/>
                        </a:lnSpc>
                      </a:pPr>
                      <a:r>
                        <a:rPr lang="en-US" sz="1200" dirty="0" smtClean="0">
                          <a:latin typeface="Roboto Condensed Light"/>
                          <a:cs typeface="Roboto Condensed Light"/>
                        </a:rPr>
                        <a:t>Age at time of </a:t>
                      </a:r>
                      <a:r>
                        <a:rPr lang="en-US" sz="1200" dirty="0" smtClean="0">
                          <a:latin typeface="Roboto Condensed Light"/>
                          <a:cs typeface="Roboto Condensed Light"/>
                        </a:rPr>
                        <a:t>first FV incident </a:t>
                      </a:r>
                      <a:endParaRPr lang="en-US" sz="1200" dirty="0">
                        <a:latin typeface="Roboto Condensed Light"/>
                        <a:cs typeface="Roboto Condensed Light"/>
                      </a:endParaRPr>
                    </a:p>
                    <a:p>
                      <a:pPr>
                        <a:lnSpc>
                          <a:spcPct val="150000"/>
                        </a:lnSpc>
                      </a:pPr>
                      <a:r>
                        <a:rPr lang="en-US" sz="1200" dirty="0" smtClean="0">
                          <a:latin typeface="Roboto Condensed Light"/>
                          <a:cs typeface="Roboto Condensed Light"/>
                        </a:rPr>
                        <a:t>Indigenous status </a:t>
                      </a:r>
                    </a:p>
                    <a:p>
                      <a:pPr>
                        <a:lnSpc>
                          <a:spcPct val="150000"/>
                        </a:lnSpc>
                      </a:pPr>
                      <a:r>
                        <a:rPr lang="en-US" sz="1200" dirty="0" smtClean="0">
                          <a:latin typeface="Roboto Condensed Light"/>
                          <a:cs typeface="Roboto Condensed Light"/>
                        </a:rPr>
                        <a:t>Type of relationship between perpetrator and victim</a:t>
                      </a:r>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r>
              <a:tr h="302847">
                <a:tc>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c vMerge="1">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solidFill>
                      <a:schemeClr val="bg1"/>
                    </a:solidFill>
                  </a:tcPr>
                </a:tc>
              </a:tr>
              <a:tr h="317368">
                <a:tc>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c vMerge="1">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solidFill>
                      <a:schemeClr val="bg1"/>
                    </a:solidFill>
                  </a:tcPr>
                </a:tc>
              </a:tr>
              <a:tr h="344040">
                <a:tc>
                  <a:txBody>
                    <a:bodyPr/>
                    <a:lstStyle/>
                    <a:p>
                      <a:r>
                        <a:rPr lang="en-US" sz="1200" dirty="0" smtClean="0">
                          <a:latin typeface="Roboto Condensed Light"/>
                          <a:cs typeface="Roboto Condensed Light"/>
                        </a:rPr>
                        <a:t>Characteristics and risk factors associated with FV incidents</a:t>
                      </a:r>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rowSpan="6">
                  <a:txBody>
                    <a:bodyPr/>
                    <a:lstStyle/>
                    <a:p>
                      <a:pPr>
                        <a:lnSpc>
                          <a:spcPct val="150000"/>
                        </a:lnSpc>
                      </a:pPr>
                      <a:r>
                        <a:rPr lang="en-US" sz="1200" dirty="0" smtClean="0">
                          <a:latin typeface="Roboto Condensed Light"/>
                          <a:cs typeface="Roboto Condensed Light"/>
                        </a:rPr>
                        <a:t>Frequency and nature</a:t>
                      </a:r>
                      <a:r>
                        <a:rPr lang="en-US" sz="1200" baseline="0" dirty="0" smtClean="0">
                          <a:latin typeface="Roboto Condensed Light"/>
                          <a:cs typeface="Roboto Condensed Light"/>
                        </a:rPr>
                        <a:t> </a:t>
                      </a:r>
                      <a:r>
                        <a:rPr lang="en-US" sz="1200" dirty="0" smtClean="0">
                          <a:latin typeface="Roboto Condensed Light"/>
                          <a:cs typeface="Roboto Condensed Light"/>
                        </a:rPr>
                        <a:t>of FV incidents,</a:t>
                      </a:r>
                      <a:r>
                        <a:rPr lang="en-US" sz="1200" baseline="0" dirty="0" smtClean="0">
                          <a:latin typeface="Roboto Condensed Light"/>
                          <a:cs typeface="Roboto Condensed Light"/>
                        </a:rPr>
                        <a:t> 2011-2016</a:t>
                      </a:r>
                      <a:r>
                        <a:rPr lang="en-US" sz="1200" dirty="0" smtClean="0">
                          <a:latin typeface="Roboto Condensed Light"/>
                          <a:cs typeface="Roboto Condensed Light"/>
                        </a:rPr>
                        <a:t> </a:t>
                      </a:r>
                    </a:p>
                    <a:p>
                      <a:pPr>
                        <a:lnSpc>
                          <a:spcPct val="150000"/>
                        </a:lnSpc>
                      </a:pPr>
                      <a:r>
                        <a:rPr lang="en-US" sz="1200" dirty="0" smtClean="0">
                          <a:latin typeface="Roboto Condensed Light"/>
                          <a:cs typeface="Roboto Condensed Light"/>
                        </a:rPr>
                        <a:t>L17 risk factors recorded </a:t>
                      </a:r>
                    </a:p>
                    <a:p>
                      <a:pPr>
                        <a:lnSpc>
                          <a:spcPct val="150000"/>
                        </a:lnSpc>
                      </a:pPr>
                      <a:r>
                        <a:rPr lang="en-US" sz="1200" dirty="0" smtClean="0">
                          <a:latin typeface="Roboto Condensed Light"/>
                          <a:cs typeface="Roboto Condensed Light"/>
                        </a:rPr>
                        <a:t>Police assessment of overall</a:t>
                      </a:r>
                      <a:r>
                        <a:rPr lang="en-US" sz="1200" baseline="0" dirty="0" smtClean="0">
                          <a:latin typeface="Roboto Condensed Light"/>
                          <a:cs typeface="Roboto Condensed Light"/>
                        </a:rPr>
                        <a:t> risk of future violence</a:t>
                      </a:r>
                      <a:endParaRPr lang="en-US" sz="1200" dirty="0">
                        <a:latin typeface="Roboto Condensed Light"/>
                        <a:cs typeface="Roboto Condensed Light"/>
                      </a:endParaRPr>
                    </a:p>
                    <a:p>
                      <a:pPr>
                        <a:lnSpc>
                          <a:spcPct val="150000"/>
                        </a:lnSpc>
                      </a:pPr>
                      <a:r>
                        <a:rPr lang="en-US" sz="1200" dirty="0" smtClean="0">
                          <a:latin typeface="Roboto Condensed Light"/>
                          <a:cs typeface="Roboto Condensed Light"/>
                        </a:rPr>
                        <a:t>Victim fear level </a:t>
                      </a:r>
                      <a:endParaRPr lang="en-US" sz="1200" dirty="0">
                        <a:latin typeface="Roboto Condensed Light"/>
                        <a:cs typeface="Roboto Condensed Light"/>
                      </a:endParaRPr>
                    </a:p>
                    <a:p>
                      <a:pPr>
                        <a:lnSpc>
                          <a:spcPct val="150000"/>
                        </a:lnSpc>
                      </a:pPr>
                      <a:r>
                        <a:rPr lang="en-US" sz="1200" dirty="0" smtClean="0">
                          <a:latin typeface="Roboto Condensed Light"/>
                          <a:cs typeface="Roboto Condensed Light"/>
                        </a:rPr>
                        <a:t>Children </a:t>
                      </a:r>
                      <a:r>
                        <a:rPr lang="en-US" sz="1200" dirty="0" smtClean="0">
                          <a:latin typeface="Roboto Condensed Light"/>
                          <a:cs typeface="Roboto Condensed Light"/>
                        </a:rPr>
                        <a:t>present</a:t>
                      </a:r>
                    </a:p>
                    <a:p>
                      <a:pPr>
                        <a:lnSpc>
                          <a:spcPct val="150000"/>
                        </a:lnSpc>
                      </a:pPr>
                      <a:r>
                        <a:rPr lang="en-US" sz="1200" dirty="0" smtClean="0">
                          <a:latin typeface="Roboto Condensed Light"/>
                          <a:cs typeface="Roboto Condensed Light"/>
                        </a:rPr>
                        <a:t>Disability present</a:t>
                      </a:r>
                      <a:endParaRPr lang="en-US" sz="1200" dirty="0">
                        <a:latin typeface="Roboto Condensed Light"/>
                        <a:cs typeface="Roboto Condensed Light"/>
                      </a:endParaRPr>
                    </a:p>
                    <a:p>
                      <a:pPr>
                        <a:lnSpc>
                          <a:spcPct val="150000"/>
                        </a:lnSpc>
                      </a:pPr>
                      <a:r>
                        <a:rPr lang="en-US" sz="1200" baseline="0" dirty="0" smtClean="0">
                          <a:latin typeface="Roboto Condensed Light"/>
                          <a:cs typeface="Roboto Condensed Light"/>
                        </a:rPr>
                        <a:t>Whether criminal offences arose from FV incidents</a:t>
                      </a:r>
                    </a:p>
                    <a:p>
                      <a:pPr>
                        <a:lnSpc>
                          <a:spcPct val="150000"/>
                        </a:lnSpc>
                      </a:pPr>
                      <a:r>
                        <a:rPr lang="en-US" sz="1200" baseline="0" dirty="0" smtClean="0">
                          <a:latin typeface="Roboto Condensed Light"/>
                          <a:cs typeface="Roboto Condensed Light"/>
                        </a:rPr>
                        <a:t>Type of criminal offences that arose from FV incidents</a:t>
                      </a: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317368">
                <a:tc>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c vMerge="1">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r>
              <a:tr h="317368">
                <a:tc>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c vMerge="1">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r>
              <a:tr h="317368">
                <a:tc>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c vMerge="1">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r>
              <a:tr h="317368">
                <a:tc>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c vMerge="1">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a:noFill/>
                    </a:lnB>
                    <a:solidFill>
                      <a:schemeClr val="bg1"/>
                    </a:solidFill>
                  </a:tcPr>
                </a:tc>
              </a:tr>
              <a:tr h="0">
                <a:tc>
                  <a:txBody>
                    <a:bodyPr/>
                    <a:lstStyle/>
                    <a:p>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c vMerge="1">
                  <a:txBody>
                    <a:bodyPr/>
                    <a:lstStyle/>
                    <a:p>
                      <a:endParaRPr lang="en-US" sz="1200" baseline="0" dirty="0" smtClean="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1"/>
                    </a:solidFill>
                  </a:tcPr>
                </a:tc>
              </a:tr>
              <a:tr h="657560">
                <a:tc>
                  <a:txBody>
                    <a:bodyPr/>
                    <a:lstStyle/>
                    <a:p>
                      <a:r>
                        <a:rPr lang="en-US" sz="1200" dirty="0" smtClean="0">
                          <a:latin typeface="Roboto Condensed Light"/>
                          <a:cs typeface="Roboto Condensed Light"/>
                        </a:rPr>
                        <a:t>Non-FV incidents </a:t>
                      </a:r>
                      <a:endParaRPr lang="en-US" sz="1200" dirty="0">
                        <a:latin typeface="Roboto Condensed Light"/>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l" defTabSz="914400" rtl="0" eaLnBrk="1" latinLnBrk="0" hangingPunct="1">
                        <a:lnSpc>
                          <a:spcPct val="150000"/>
                        </a:lnSpc>
                        <a:spcBef>
                          <a:spcPts val="600"/>
                        </a:spcBef>
                      </a:pPr>
                      <a:r>
                        <a:rPr lang="en-US" sz="1200" kern="1200" baseline="0" dirty="0" smtClean="0">
                          <a:solidFill>
                            <a:schemeClr val="tx1"/>
                          </a:solidFill>
                          <a:latin typeface="Roboto Condensed Light"/>
                          <a:ea typeface="+mn-ea"/>
                          <a:cs typeface="Roboto Condensed Light"/>
                        </a:rPr>
                        <a:t>Whether perpetrator was also recorded for non-FV incidents, 2011-2016</a:t>
                      </a:r>
                    </a:p>
                    <a:p>
                      <a:pPr marL="0" algn="l" defTabSz="914400" rtl="0" eaLnBrk="1" latinLnBrk="0" hangingPunct="1">
                        <a:lnSpc>
                          <a:spcPct val="150000"/>
                        </a:lnSpc>
                        <a:spcBef>
                          <a:spcPts val="600"/>
                        </a:spcBef>
                      </a:pPr>
                      <a:r>
                        <a:rPr lang="en-US" sz="1200" kern="1200" baseline="0" dirty="0" smtClean="0">
                          <a:solidFill>
                            <a:schemeClr val="tx1"/>
                          </a:solidFill>
                          <a:latin typeface="Roboto Condensed Light"/>
                          <a:ea typeface="+mn-ea"/>
                          <a:cs typeface="Roboto Condensed Light"/>
                        </a:rPr>
                        <a:t>Type of non-FV incidents recorded</a:t>
                      </a:r>
                      <a:endParaRPr lang="en-US" sz="1200" kern="1200" baseline="0" dirty="0" smtClean="0">
                        <a:solidFill>
                          <a:schemeClr val="tx1"/>
                        </a:solidFill>
                        <a:latin typeface="Roboto Condensed Light"/>
                        <a:ea typeface="+mn-ea"/>
                        <a:cs typeface="Roboto Condensed Light"/>
                      </a:endParaRPr>
                    </a:p>
                  </a:txBody>
                  <a:tcPr marL="91444" marR="91444" marT="45714" marB="45714">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3918611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95536" y="332656"/>
            <a:ext cx="5534138" cy="969299"/>
            <a:chOff x="1703554" y="5049432"/>
            <a:chExt cx="5534138" cy="969299"/>
          </a:xfrm>
        </p:grpSpPr>
        <p:sp>
          <p:nvSpPr>
            <p:cNvPr id="13" name="Freeform 12"/>
            <p:cNvSpPr/>
            <p:nvPr/>
          </p:nvSpPr>
          <p:spPr>
            <a:xfrm>
              <a:off x="2188204" y="5146361"/>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C5C6C6"/>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Findings</a:t>
              </a:r>
              <a:endParaRPr lang="en-AU" sz="3200" kern="1200" dirty="0">
                <a:latin typeface="Roboto Condensed Light" panose="02000000000000000000" pitchFamily="2" charset="0"/>
                <a:ea typeface="Roboto Condensed Light" panose="02000000000000000000" pitchFamily="2" charset="0"/>
              </a:endParaRPr>
            </a:p>
          </p:txBody>
        </p:sp>
        <p:sp>
          <p:nvSpPr>
            <p:cNvPr id="14" name="Oval 13"/>
            <p:cNvSpPr/>
            <p:nvPr/>
          </p:nvSpPr>
          <p:spPr>
            <a:xfrm>
              <a:off x="1703554" y="5049432"/>
              <a:ext cx="969299" cy="969299"/>
            </a:xfrm>
            <a:prstGeom prst="ellipse">
              <a:avLst/>
            </a:prstGeom>
            <a:ln>
              <a:solidFill>
                <a:srgbClr val="C5C6C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7719" t="23625" r="23220" b="23220"/>
            <a:stretch/>
          </p:blipFill>
          <p:spPr>
            <a:xfrm>
              <a:off x="1835696" y="5229200"/>
              <a:ext cx="636974" cy="573276"/>
            </a:xfrm>
            <a:prstGeom prst="rect">
              <a:avLst/>
            </a:prstGeom>
          </p:spPr>
        </p:pic>
      </p:grpSp>
      <p:sp>
        <p:nvSpPr>
          <p:cNvPr id="16" name="TextBox 15"/>
          <p:cNvSpPr txBox="1"/>
          <p:nvPr/>
        </p:nvSpPr>
        <p:spPr>
          <a:xfrm>
            <a:off x="251520" y="1700808"/>
            <a:ext cx="3676615" cy="7786747"/>
          </a:xfrm>
          <a:prstGeom prst="rect">
            <a:avLst/>
          </a:prstGeom>
          <a:noFill/>
        </p:spPr>
        <p:txBody>
          <a:bodyPr wrap="square" rtlCol="0">
            <a:spAutoFit/>
          </a:bodyPr>
          <a:lstStyle/>
          <a:p>
            <a:r>
              <a:rPr lang="en-AU" sz="2000" b="1" dirty="0" smtClean="0">
                <a:latin typeface="Roboto Condensed Light" pitchFamily="2" charset="0"/>
                <a:ea typeface="Roboto Condensed Light" pitchFamily="2" charset="0"/>
              </a:rPr>
              <a:t>Perpetrator </a:t>
            </a:r>
            <a:r>
              <a:rPr lang="en-AU" sz="2000" b="1" dirty="0" smtClean="0">
                <a:latin typeface="Roboto Condensed Light" pitchFamily="2" charset="0"/>
                <a:ea typeface="Roboto Condensed Light" pitchFamily="2" charset="0"/>
              </a:rPr>
              <a:t>characteristics:</a:t>
            </a:r>
            <a:endParaRPr lang="en-AU" sz="2000" b="1" dirty="0" smtClean="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endParaRPr lang="en-AU" sz="2000" dirty="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r>
              <a:rPr lang="en-AU" sz="2000" b="1" dirty="0" smtClean="0">
                <a:solidFill>
                  <a:srgbClr val="BD8EB9"/>
                </a:solidFill>
                <a:latin typeface="Roboto Condensed Light" panose="02000000000000000000" pitchFamily="2" charset="0"/>
              </a:rPr>
              <a:t>76% </a:t>
            </a:r>
            <a:r>
              <a:rPr lang="en-AU" sz="2000" dirty="0" smtClean="0">
                <a:latin typeface="Roboto Condensed Light" pitchFamily="2" charset="0"/>
                <a:ea typeface="Roboto Condensed Light" pitchFamily="2" charset="0"/>
              </a:rPr>
              <a:t>male, </a:t>
            </a:r>
            <a:r>
              <a:rPr lang="en-AU" sz="2000" b="1" dirty="0" smtClean="0">
                <a:solidFill>
                  <a:srgbClr val="BD8EB9"/>
                </a:solidFill>
                <a:latin typeface="Roboto Condensed Light" panose="02000000000000000000" pitchFamily="2" charset="0"/>
              </a:rPr>
              <a:t>24% </a:t>
            </a:r>
            <a:r>
              <a:rPr lang="en-AU" sz="2000" dirty="0" smtClean="0">
                <a:latin typeface="Roboto Condensed Light" pitchFamily="2" charset="0"/>
                <a:ea typeface="Roboto Condensed Light" pitchFamily="2" charset="0"/>
              </a:rPr>
              <a:t>female</a:t>
            </a:r>
          </a:p>
          <a:p>
            <a:pPr marL="342900" indent="-342900">
              <a:buClr>
                <a:schemeClr val="tx1"/>
              </a:buClr>
              <a:buFont typeface="Arial" panose="020B0604020202020204" pitchFamily="34" charset="0"/>
              <a:buChar char="•"/>
            </a:pPr>
            <a:endParaRPr lang="en-AU" sz="2000" dirty="0" smtClean="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r>
              <a:rPr lang="en-AU" sz="2000" b="1" dirty="0">
                <a:solidFill>
                  <a:srgbClr val="BD8EB9"/>
                </a:solidFill>
                <a:latin typeface="Roboto Condensed Light" panose="02000000000000000000" pitchFamily="2" charset="0"/>
              </a:rPr>
              <a:t>79% </a:t>
            </a:r>
            <a:r>
              <a:rPr lang="en-AU" sz="2000" dirty="0" smtClean="0">
                <a:latin typeface="Roboto Condensed Light" pitchFamily="2" charset="0"/>
                <a:ea typeface="Roboto Condensed Light" pitchFamily="2" charset="0"/>
              </a:rPr>
              <a:t>non-Indigenous, </a:t>
            </a:r>
            <a:r>
              <a:rPr lang="en-AU" sz="2000" b="1" dirty="0">
                <a:solidFill>
                  <a:srgbClr val="BD8EB9"/>
                </a:solidFill>
                <a:latin typeface="Roboto Condensed Light" panose="02000000000000000000" pitchFamily="2" charset="0"/>
              </a:rPr>
              <a:t>4% </a:t>
            </a:r>
            <a:r>
              <a:rPr lang="en-AU" sz="2000" dirty="0" smtClean="0">
                <a:latin typeface="Roboto Condensed Light" pitchFamily="2" charset="0"/>
                <a:ea typeface="Roboto Condensed Light" pitchFamily="2" charset="0"/>
              </a:rPr>
              <a:t>Aboriginal or Torres Strait Islander, </a:t>
            </a:r>
            <a:r>
              <a:rPr lang="en-AU" sz="2000" b="1" dirty="0">
                <a:solidFill>
                  <a:srgbClr val="BD8EB9"/>
                </a:solidFill>
                <a:latin typeface="Roboto Condensed Light" panose="02000000000000000000" pitchFamily="2" charset="0"/>
              </a:rPr>
              <a:t>17% </a:t>
            </a:r>
            <a:r>
              <a:rPr lang="en-AU" sz="2000" dirty="0" smtClean="0">
                <a:latin typeface="Roboto Condensed Light" pitchFamily="2" charset="0"/>
                <a:ea typeface="Roboto Condensed Light" pitchFamily="2" charset="0"/>
              </a:rPr>
              <a:t>unknown.</a:t>
            </a:r>
          </a:p>
          <a:p>
            <a:pPr marL="342900" indent="-342900">
              <a:buClr>
                <a:schemeClr val="tx1"/>
              </a:buClr>
              <a:buFont typeface="Arial" panose="020B0604020202020204" pitchFamily="34" charset="0"/>
              <a:buChar char="•"/>
            </a:pPr>
            <a:endParaRPr lang="en-AU" sz="2000" dirty="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r>
              <a:rPr lang="en-AU" sz="2000" b="1" dirty="0" smtClean="0">
                <a:solidFill>
                  <a:srgbClr val="BD8EB9"/>
                </a:solidFill>
                <a:latin typeface="Roboto Condensed Light" panose="02000000000000000000" pitchFamily="2" charset="0"/>
              </a:rPr>
              <a:t>31% </a:t>
            </a:r>
            <a:r>
              <a:rPr lang="en-AU" sz="2000" dirty="0">
                <a:latin typeface="Roboto Condensed Light" pitchFamily="2" charset="0"/>
                <a:ea typeface="Roboto Condensed Light" pitchFamily="2" charset="0"/>
              </a:rPr>
              <a:t>aged 18 or older at first recorded incident.</a:t>
            </a:r>
            <a:endParaRPr lang="en-AU" sz="2000" dirty="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graphicFrame>
        <p:nvGraphicFramePr>
          <p:cNvPr id="8" name="Chart 7"/>
          <p:cNvGraphicFramePr/>
          <p:nvPr>
            <p:extLst>
              <p:ext uri="{D42A27DB-BD31-4B8C-83A1-F6EECF244321}">
                <p14:modId xmlns:p14="http://schemas.microsoft.com/office/powerpoint/2010/main" val="3039256112"/>
              </p:ext>
            </p:extLst>
          </p:nvPr>
        </p:nvGraphicFramePr>
        <p:xfrm>
          <a:off x="3563888" y="1916832"/>
          <a:ext cx="5405849" cy="381642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1087675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7702" y="5492750"/>
            <a:ext cx="1416298" cy="1263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395536" y="332657"/>
            <a:ext cx="5400600" cy="936104"/>
            <a:chOff x="1703554" y="5049432"/>
            <a:chExt cx="5534138" cy="969299"/>
          </a:xfrm>
        </p:grpSpPr>
        <p:sp>
          <p:nvSpPr>
            <p:cNvPr id="13" name="Freeform 12"/>
            <p:cNvSpPr/>
            <p:nvPr/>
          </p:nvSpPr>
          <p:spPr>
            <a:xfrm>
              <a:off x="2188204" y="5146361"/>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C5C6C6"/>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kern="1200" dirty="0" smtClean="0">
                  <a:latin typeface="Roboto Condensed Light" panose="02000000000000000000" pitchFamily="2" charset="0"/>
                  <a:ea typeface="Roboto Condensed Light" panose="02000000000000000000" pitchFamily="2" charset="0"/>
                </a:rPr>
                <a:t>Findings</a:t>
              </a:r>
              <a:endParaRPr lang="en-AU" sz="3200" kern="1200" dirty="0">
                <a:latin typeface="Roboto Condensed Light" panose="02000000000000000000" pitchFamily="2" charset="0"/>
                <a:ea typeface="Roboto Condensed Light" panose="02000000000000000000" pitchFamily="2" charset="0"/>
              </a:endParaRPr>
            </a:p>
          </p:txBody>
        </p:sp>
        <p:sp>
          <p:nvSpPr>
            <p:cNvPr id="14" name="Oval 13"/>
            <p:cNvSpPr/>
            <p:nvPr/>
          </p:nvSpPr>
          <p:spPr>
            <a:xfrm>
              <a:off x="1703554" y="5049432"/>
              <a:ext cx="969299" cy="969299"/>
            </a:xfrm>
            <a:prstGeom prst="ellipse">
              <a:avLst/>
            </a:prstGeom>
            <a:ln>
              <a:solidFill>
                <a:srgbClr val="C5C6C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7719" t="23625" r="23220" b="23220"/>
            <a:stretch/>
          </p:blipFill>
          <p:spPr>
            <a:xfrm>
              <a:off x="1835696" y="5229200"/>
              <a:ext cx="636974" cy="573276"/>
            </a:xfrm>
            <a:prstGeom prst="rect">
              <a:avLst/>
            </a:prstGeom>
          </p:spPr>
        </p:pic>
      </p:grpSp>
      <p:graphicFrame>
        <p:nvGraphicFramePr>
          <p:cNvPr id="10" name="Chart 9"/>
          <p:cNvGraphicFramePr>
            <a:graphicFrameLocks/>
          </p:cNvGraphicFramePr>
          <p:nvPr>
            <p:extLst>
              <p:ext uri="{D42A27DB-BD31-4B8C-83A1-F6EECF244321}">
                <p14:modId xmlns:p14="http://schemas.microsoft.com/office/powerpoint/2010/main" val="2331222266"/>
              </p:ext>
            </p:extLst>
          </p:nvPr>
        </p:nvGraphicFramePr>
        <p:xfrm>
          <a:off x="611560" y="2780928"/>
          <a:ext cx="6587789" cy="3831052"/>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p:cNvSpPr txBox="1"/>
          <p:nvPr/>
        </p:nvSpPr>
        <p:spPr>
          <a:xfrm>
            <a:off x="323528" y="1384792"/>
            <a:ext cx="8568952" cy="1631216"/>
          </a:xfrm>
          <a:prstGeom prst="rect">
            <a:avLst/>
          </a:prstGeom>
          <a:noFill/>
        </p:spPr>
        <p:txBody>
          <a:bodyPr wrap="square" rtlCol="0">
            <a:spAutoFit/>
          </a:bodyPr>
          <a:lstStyle/>
          <a:p>
            <a:pPr marL="342900" indent="-342900">
              <a:buClr>
                <a:schemeClr val="tx1"/>
              </a:buClr>
              <a:buFont typeface="Arial" panose="020B0604020202020204" pitchFamily="34" charset="0"/>
              <a:buChar char="•"/>
            </a:pPr>
            <a:r>
              <a:rPr lang="en-AU" sz="2000" b="1" dirty="0" smtClean="0">
                <a:solidFill>
                  <a:srgbClr val="BD8EB9"/>
                </a:solidFill>
                <a:latin typeface="Roboto Condensed Light" panose="02000000000000000000" pitchFamily="2" charset="0"/>
              </a:rPr>
              <a:t>40.2% (n=15,314) </a:t>
            </a:r>
            <a:r>
              <a:rPr lang="en-AU" sz="2000" dirty="0" smtClean="0">
                <a:latin typeface="Roboto Condensed Light" pitchFamily="2" charset="0"/>
                <a:ea typeface="Roboto Condensed Light" pitchFamily="2" charset="0"/>
              </a:rPr>
              <a:t>had at least one non-FV offence recorded between 2011 and 2016.</a:t>
            </a:r>
          </a:p>
          <a:p>
            <a:pPr marL="342900" indent="-342900">
              <a:buClr>
                <a:schemeClr val="tx1"/>
              </a:buClr>
              <a:buFont typeface="Arial" panose="020B0604020202020204" pitchFamily="34" charset="0"/>
              <a:buChar char="•"/>
            </a:pPr>
            <a:endParaRPr lang="en-AU" sz="2000" dirty="0" smtClean="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r>
              <a:rPr lang="en-AU" sz="2000" b="1" dirty="0">
                <a:solidFill>
                  <a:srgbClr val="BD8EB9"/>
                </a:solidFill>
                <a:latin typeface="Roboto Condensed Light" panose="02000000000000000000" pitchFamily="2" charset="0"/>
              </a:rPr>
              <a:t>59.8% (n=22,793) </a:t>
            </a:r>
            <a:r>
              <a:rPr lang="en-AU" sz="2000" dirty="0" smtClean="0">
                <a:latin typeface="Roboto Condensed Light" pitchFamily="2" charset="0"/>
                <a:ea typeface="Roboto Condensed Light" pitchFamily="2" charset="0"/>
              </a:rPr>
              <a:t>were only recorded for FV incidents and related offences.</a:t>
            </a:r>
          </a:p>
          <a:p>
            <a:pPr marL="342900" indent="-342900">
              <a:buClr>
                <a:schemeClr val="tx1"/>
              </a:buClr>
              <a:buFont typeface="Arial" panose="020B0604020202020204" pitchFamily="34" charset="0"/>
              <a:buChar char="•"/>
            </a:pPr>
            <a:endParaRPr lang="en-AU" sz="2000" dirty="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spTree>
    <p:extLst>
      <p:ext uri="{BB962C8B-B14F-4D97-AF65-F5344CB8AC3E}">
        <p14:creationId xmlns:p14="http://schemas.microsoft.com/office/powerpoint/2010/main" val="505470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95536" y="332656"/>
            <a:ext cx="5534138" cy="969299"/>
            <a:chOff x="1703554" y="5049432"/>
            <a:chExt cx="5534138" cy="969299"/>
          </a:xfrm>
        </p:grpSpPr>
        <p:sp>
          <p:nvSpPr>
            <p:cNvPr id="13" name="Freeform 12"/>
            <p:cNvSpPr/>
            <p:nvPr/>
          </p:nvSpPr>
          <p:spPr>
            <a:xfrm>
              <a:off x="2188204" y="5146361"/>
              <a:ext cx="5049488" cy="775439"/>
            </a:xfrm>
            <a:custGeom>
              <a:avLst/>
              <a:gdLst>
                <a:gd name="connsiteX0" fmla="*/ 0 w 5049488"/>
                <a:gd name="connsiteY0" fmla="*/ 0 h 775439"/>
                <a:gd name="connsiteX1" fmla="*/ 5049488 w 5049488"/>
                <a:gd name="connsiteY1" fmla="*/ 0 h 775439"/>
                <a:gd name="connsiteX2" fmla="*/ 5049488 w 5049488"/>
                <a:gd name="connsiteY2" fmla="*/ 775439 h 775439"/>
                <a:gd name="connsiteX3" fmla="*/ 0 w 5049488"/>
                <a:gd name="connsiteY3" fmla="*/ 775439 h 775439"/>
                <a:gd name="connsiteX4" fmla="*/ 0 w 5049488"/>
                <a:gd name="connsiteY4" fmla="*/ 0 h 77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9488" h="775439">
                  <a:moveTo>
                    <a:pt x="0" y="0"/>
                  </a:moveTo>
                  <a:lnTo>
                    <a:pt x="5049488" y="0"/>
                  </a:lnTo>
                  <a:lnTo>
                    <a:pt x="5049488" y="775439"/>
                  </a:lnTo>
                  <a:lnTo>
                    <a:pt x="0" y="775439"/>
                  </a:lnTo>
                  <a:lnTo>
                    <a:pt x="0" y="0"/>
                  </a:lnTo>
                  <a:close/>
                </a:path>
              </a:pathLst>
            </a:custGeom>
            <a:solidFill>
              <a:srgbClr val="C5C6C6"/>
            </a:solidFill>
          </p:spPr>
          <p:style>
            <a:lnRef idx="2">
              <a:schemeClr val="lt1">
                <a:hueOff val="0"/>
                <a:satOff val="0"/>
                <a:lumOff val="0"/>
                <a:alphaOff val="0"/>
              </a:schemeClr>
            </a:lnRef>
            <a:fillRef idx="1">
              <a:scrgbClr r="0" g="0" b="0"/>
            </a:fillRef>
            <a:effectRef idx="0">
              <a:schemeClr val="accent4">
                <a:hueOff val="-4464770"/>
                <a:satOff val="26899"/>
                <a:lumOff val="2156"/>
                <a:alphaOff val="0"/>
              </a:schemeClr>
            </a:effectRef>
            <a:fontRef idx="minor">
              <a:schemeClr val="lt1"/>
            </a:fontRef>
          </p:style>
          <p:txBody>
            <a:bodyPr spcFirstLastPara="0" vert="horz" wrap="square" lIns="615505" tIns="81280" rIns="81280" bIns="81280" numCol="1" spcCol="1270" anchor="ctr" anchorCtr="0">
              <a:noAutofit/>
            </a:bodyPr>
            <a:lstStyle/>
            <a:p>
              <a:pPr lvl="0" algn="l" defTabSz="1422400">
                <a:lnSpc>
                  <a:spcPct val="90000"/>
                </a:lnSpc>
                <a:spcBef>
                  <a:spcPct val="0"/>
                </a:spcBef>
                <a:spcAft>
                  <a:spcPct val="35000"/>
                </a:spcAft>
              </a:pPr>
              <a:r>
                <a:rPr lang="en-AU" sz="3200" dirty="0" smtClean="0">
                  <a:latin typeface="Roboto Condensed Light" panose="02000000000000000000" pitchFamily="2" charset="0"/>
                  <a:ea typeface="Roboto Condensed Light" panose="02000000000000000000" pitchFamily="2" charset="0"/>
                </a:rPr>
                <a:t>Bivariate relationships</a:t>
              </a:r>
              <a:endParaRPr lang="en-AU" sz="3200" kern="1200" dirty="0">
                <a:latin typeface="Roboto Condensed Light" panose="02000000000000000000" pitchFamily="2" charset="0"/>
                <a:ea typeface="Roboto Condensed Light" panose="02000000000000000000" pitchFamily="2" charset="0"/>
              </a:endParaRPr>
            </a:p>
          </p:txBody>
        </p:sp>
        <p:sp>
          <p:nvSpPr>
            <p:cNvPr id="14" name="Oval 13"/>
            <p:cNvSpPr/>
            <p:nvPr/>
          </p:nvSpPr>
          <p:spPr>
            <a:xfrm>
              <a:off x="1703554" y="5049432"/>
              <a:ext cx="969299" cy="969299"/>
            </a:xfrm>
            <a:prstGeom prst="ellipse">
              <a:avLst/>
            </a:prstGeom>
            <a:ln>
              <a:solidFill>
                <a:srgbClr val="C5C6C6"/>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17719" t="23625" r="23220" b="23220"/>
            <a:stretch/>
          </p:blipFill>
          <p:spPr>
            <a:xfrm>
              <a:off x="1835696" y="5229200"/>
              <a:ext cx="636974" cy="573276"/>
            </a:xfrm>
            <a:prstGeom prst="rect">
              <a:avLst/>
            </a:prstGeom>
          </p:spPr>
        </p:pic>
      </p:grpSp>
      <p:sp>
        <p:nvSpPr>
          <p:cNvPr id="9" name="TextBox 8"/>
          <p:cNvSpPr txBox="1"/>
          <p:nvPr/>
        </p:nvSpPr>
        <p:spPr>
          <a:xfrm>
            <a:off x="880185" y="1523097"/>
            <a:ext cx="6912768" cy="5324535"/>
          </a:xfrm>
          <a:prstGeom prst="rect">
            <a:avLst/>
          </a:prstGeom>
          <a:noFill/>
        </p:spPr>
        <p:txBody>
          <a:bodyPr wrap="square" rtlCol="0">
            <a:spAutoFit/>
          </a:bodyPr>
          <a:lstStyle/>
          <a:p>
            <a:r>
              <a:rPr lang="en-AU" sz="2000" dirty="0" smtClean="0">
                <a:latin typeface="Roboto Condensed Light" pitchFamily="2" charset="0"/>
                <a:ea typeface="Roboto Condensed Light" pitchFamily="2" charset="0"/>
              </a:rPr>
              <a:t>Females more likely to be specialists - 68% of females and 56% of males were specialists</a:t>
            </a:r>
            <a:endParaRPr lang="en-AU" sz="2000" dirty="0" smtClean="0">
              <a:latin typeface="Roboto Condensed Light" pitchFamily="2" charset="0"/>
              <a:ea typeface="Roboto Condensed Light" pitchFamily="2" charset="0"/>
            </a:endParaRPr>
          </a:p>
          <a:p>
            <a:pPr marL="342900" indent="-342900">
              <a:buClr>
                <a:schemeClr val="tx1"/>
              </a:buClr>
              <a:buFont typeface="Arial" panose="020B0604020202020204" pitchFamily="34" charset="0"/>
              <a:buChar char="•"/>
            </a:pPr>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endParaRPr lang="en-AU" sz="2000" dirty="0">
              <a:latin typeface="Roboto Condensed Light" pitchFamily="2" charset="0"/>
              <a:ea typeface="Roboto Condensed Light" pitchFamily="2" charset="0"/>
            </a:endParaRPr>
          </a:p>
          <a:p>
            <a:endParaRPr lang="en-AU" sz="2000" dirty="0" smtClean="0">
              <a:latin typeface="Roboto Condensed Light" pitchFamily="2" charset="0"/>
              <a:ea typeface="Roboto Condensed Light" pitchFamily="2" charset="0"/>
            </a:endParaRPr>
          </a:p>
          <a:p>
            <a:pPr marL="342900" indent="-342900">
              <a:buFontTx/>
              <a:buChar char="-"/>
            </a:pPr>
            <a:endParaRPr lang="en-AU" sz="2000" dirty="0" smtClean="0">
              <a:latin typeface="Roboto Condensed Light" pitchFamily="2" charset="0"/>
              <a:ea typeface="Roboto Condensed Light" pitchFamily="2" charset="0"/>
            </a:endParaRPr>
          </a:p>
        </p:txBody>
      </p:sp>
      <p:graphicFrame>
        <p:nvGraphicFramePr>
          <p:cNvPr id="7" name="Chart 6"/>
          <p:cNvGraphicFramePr>
            <a:graphicFrameLocks/>
          </p:cNvGraphicFramePr>
          <p:nvPr>
            <p:extLst>
              <p:ext uri="{D42A27DB-BD31-4B8C-83A1-F6EECF244321}">
                <p14:modId xmlns:p14="http://schemas.microsoft.com/office/powerpoint/2010/main" val="1824510496"/>
              </p:ext>
            </p:extLst>
          </p:nvPr>
        </p:nvGraphicFramePr>
        <p:xfrm>
          <a:off x="611560" y="2564904"/>
          <a:ext cx="7808134" cy="39604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203059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AMO_REPORTCONTROLSVISIBLE" val="Empty"/>
  <p:tag name="_AMO_UNIQUEIDENTIFIER" val="d86dae22-5d9c-410e-9be7-133903517d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J Document" ma:contentTypeID="0x01010077DC2A28846341C9915EFC7988C44A4F00AC683DE72F6D54408E582A29A0E01260" ma:contentTypeVersion="4" ma:contentTypeDescription="" ma:contentTypeScope="" ma:versionID="6d8699e19d18e85c01352be16c7ff8ee">
  <xsd:schema xmlns:xsd="http://www.w3.org/2001/XMLSchema" xmlns:xs="http://www.w3.org/2001/XMLSchema" xmlns:p="http://schemas.microsoft.com/office/2006/metadata/properties" xmlns:ns1="http://schemas.microsoft.com/sharepoint/v3" xmlns:ns3="7682a661-0ade-4637-84c8-77ce31dee783" xmlns:ns4="e4ff26e6-61c9-4223-823f-818594960367" targetNamespace="http://schemas.microsoft.com/office/2006/metadata/properties" ma:root="true" ma:fieldsID="7b26b1d083b43316654d29245d50e201" ns1:_="" ns3:_="" ns4:_="">
    <xsd:import namespace="http://schemas.microsoft.com/sharepoint/v3"/>
    <xsd:import namespace="7682a661-0ade-4637-84c8-77ce31dee783"/>
    <xsd:import namespace="e4ff26e6-61c9-4223-823f-818594960367"/>
    <xsd:element name="properties">
      <xsd:complexType>
        <xsd:sequence>
          <xsd:element name="documentManagement">
            <xsd:complexType>
              <xsd:all>
                <xsd:element ref="ns3:TaxCatchAll" minOccurs="0"/>
                <xsd:element ref="ns4:ne8158a489a9473f9c54eecb4c21131b" minOccurs="0"/>
                <xsd:element ref="ns4:bc56bdda6a6a44c48d8cfdd96ad4c147"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3" nillable="true" ma:displayName="Scheduling Start Date" ma:description="" ma:internalName="PublishingStartDate">
      <xsd:simpleType>
        <xsd:restriction base="dms:Unknown"/>
      </xsd:simpleType>
    </xsd:element>
    <xsd:element name="PublishingExpirationDate" ma:index="14" nillable="true" ma:displayName="Scheduling End Date" ma:description=""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682a661-0ade-4637-84c8-77ce31dee783"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71544a81-4f2a-458e-ab5b-bbbaec5e6e73}" ma:internalName="TaxCatchAll" ma:readOnly="false" ma:showField="CatchAllData" ma:web="7682a661-0ade-4637-84c8-77ce31dee78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ff26e6-61c9-4223-823f-818594960367" elementFormDefault="qualified">
    <xsd:import namespace="http://schemas.microsoft.com/office/2006/documentManagement/types"/>
    <xsd:import namespace="http://schemas.microsoft.com/office/infopath/2007/PartnerControls"/>
    <xsd:element name="ne8158a489a9473f9c54eecb4c21131b" ma:index="11" ma:taxonomy="true" ma:internalName="ne8158a489a9473f9c54eecb4c21131b" ma:taxonomyFieldName="Content_x0020_tags" ma:displayName="Content tags" ma:fieldId="{7e8158a4-89a9-473f-9c54-eecb4c21131b}" ma:taxonomyMulti="true" ma:sspId="f6e08d11-6f9a-422e-94df-5713af838a64" ma:termSetId="a069c314-3269-420f-97d4-651b5f06edc3" ma:anchorId="00000000-0000-0000-0000-000000000000" ma:open="false" ma:isKeyword="false">
      <xsd:complexType>
        <xsd:sequence>
          <xsd:element ref="pc:Terms" minOccurs="0" maxOccurs="1"/>
        </xsd:sequence>
      </xsd:complexType>
    </xsd:element>
    <xsd:element name="bc56bdda6a6a44c48d8cfdd96ad4c147" ma:index="12" nillable="true" ma:displayName="DC.Type.DocType (JSMS)_0" ma:hidden="true" ma:internalName="bc56bdda6a6a44c48d8cfdd96ad4c147">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682a661-0ade-4637-84c8-77ce31dee783">
      <Value>126</Value>
      <Value>105</Value>
    </TaxCatchAll>
    <bc56bdda6a6a44c48d8cfdd96ad4c147 xmlns="e4ff26e6-61c9-4223-823f-818594960367">Report55c057c3-5c13-4ca6-8dab-3fe1e0497fe2</bc56bdda6a6a44c48d8cfdd96ad4c147>
    <ne8158a489a9473f9c54eecb4c21131b xmlns="e4ff26e6-61c9-4223-823f-818594960367">
      <Terms xmlns="http://schemas.microsoft.com/office/infopath/2007/PartnerControls">
        <TermInfo xmlns="http://schemas.microsoft.com/office/infopath/2007/PartnerControls">
          <TermName xmlns="http://schemas.microsoft.com/office/infopath/2007/PartnerControls">Conference proceedings / Presentations</TermName>
          <TermId xmlns="http://schemas.microsoft.com/office/infopath/2007/PartnerControls">c21264d4-9564-4e41-9805-0fcb8759ef5a</TermId>
        </TermInfo>
      </Terms>
    </ne8158a489a9473f9c54eecb4c21131b>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EED0228-780D-4145-89C8-AAAC42D3B90D}"/>
</file>

<file path=customXml/itemProps2.xml><?xml version="1.0" encoding="utf-8"?>
<ds:datastoreItem xmlns:ds="http://schemas.openxmlformats.org/officeDocument/2006/customXml" ds:itemID="{5360F293-D650-437F-99DA-47286B15CE22}"/>
</file>

<file path=customXml/itemProps3.xml><?xml version="1.0" encoding="utf-8"?>
<ds:datastoreItem xmlns:ds="http://schemas.openxmlformats.org/officeDocument/2006/customXml" ds:itemID="{D5BE22DA-8AFC-4E8C-9276-6D8A2E2C9163}"/>
</file>

<file path=docProps/app.xml><?xml version="1.0" encoding="utf-8"?>
<Properties xmlns="http://schemas.openxmlformats.org/officeDocument/2006/extended-properties" xmlns:vt="http://schemas.openxmlformats.org/officeDocument/2006/docPropsVTypes">
  <TotalTime>19442</TotalTime>
  <Words>1478</Words>
  <Application>Microsoft Office PowerPoint</Application>
  <PresentationFormat>On-screen Show (4:3)</PresentationFormat>
  <Paragraphs>366</Paragraphs>
  <Slides>14</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MS PGothic</vt:lpstr>
      <vt:lpstr>MS Mincho</vt:lpstr>
      <vt:lpstr>Calibri</vt:lpstr>
      <vt:lpstr>Roboto Condensed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Identifying the differences between generalist and specialist family violence offenders: Risk factors, characteristics, and implications for policy and practice</dc:title>
  <dc:creator>mmillsteed</dc:creator>
  <cp:lastModifiedBy>mmillsteed</cp:lastModifiedBy>
  <cp:revision>149</cp:revision>
  <dcterms:created xsi:type="dcterms:W3CDTF">2015-03-04T03:59:08Z</dcterms:created>
  <dcterms:modified xsi:type="dcterms:W3CDTF">2017-02-14T01:09:52Z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0x01010077DC2A28846341C9915EFC7988C44A4F00AC683DE72F6D54408E582A29A0E01260</vt:lpwstr>
  </property>
  <property fmtid="{D5CDD505-2E9C-101B-9397-08002B2CF9AE}" pid="3" name="Content tags">
    <vt:lpwstr>105;#Conference proceedings / Presentations|c21264d4-9564-4e41-9805-0fcb8759ef5a</vt:lpwstr>
  </property>
  <property fmtid="{D5CDD505-2E9C-101B-9397-08002B2CF9AE}" pid="4" name="DC.Type.DocType (JSMS">
    <vt:lpwstr>126;#Presentation|96b9c332-40fe-4061-87fb-bc6c76567afe</vt:lpwstr>
  </property>
  <property fmtid="{D5CDD505-2E9C-101B-9397-08002B2CF9AE}" pid="5" name="bc56bdda6a6a44c48d8cfdd96ad4c1470">
    <vt:lpwstr>Presentation|96b9c332-40fe-4061-87fb-bc6c76567afe</vt:lpwstr>
  </property>
</Properties>
</file>