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drawings/drawing1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rawings/drawing5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2.xml" ContentType="application/vnd.ms-office.chartstyle+xml"/>
  <Override PartName="/ppt/charts/style1.xml" ContentType="application/vnd.ms-office.chartstyle+xml"/>
  <Override PartName="/ppt/charts/colors2.xml" ContentType="application/vnd.ms-office.chartcolorstyle+xml"/>
  <Override PartName="/ppt/theme/theme3.xml" ContentType="application/vnd.openxmlformats-officedocument.theme+xml"/>
  <Override PartName="/ppt/theme/theme2.xml" ContentType="application/vnd.openxmlformats-officedocument.them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1.xml" ContentType="application/vnd.openxmlformats-officedocument.theme+xml"/>
  <Override PartName="/ppt/charts/colors5.xml" ContentType="application/vnd.ms-office.chartcolor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colors6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handoutMasters/handoutMaster1.xml" ContentType="application/vnd.openxmlformats-officedocument.presentationml.handoutMaster+xml"/>
  <Override PartName="/ppt/charts/style5.xml" ContentType="application/vnd.ms-office.chartstyle+xml"/>
  <Override PartName="/ppt/notesMasters/notesMaster1.xml" ContentType="application/vnd.openxmlformats-officedocument.presentationml.notesMaster+xml"/>
  <Override PartName="/ppt/charts/chart5.xml" ContentType="application/vnd.openxmlformats-officedocument.drawingml.char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4"/>
  </p:notesMasterIdLst>
  <p:handoutMasterIdLst>
    <p:handoutMasterId r:id="rId25"/>
  </p:handoutMasterIdLst>
  <p:sldIdLst>
    <p:sldId id="319" r:id="rId2"/>
    <p:sldId id="308" r:id="rId3"/>
    <p:sldId id="263" r:id="rId4"/>
    <p:sldId id="328" r:id="rId5"/>
    <p:sldId id="301" r:id="rId6"/>
    <p:sldId id="292" r:id="rId7"/>
    <p:sldId id="315" r:id="rId8"/>
    <p:sldId id="325" r:id="rId9"/>
    <p:sldId id="329" r:id="rId10"/>
    <p:sldId id="321" r:id="rId11"/>
    <p:sldId id="322" r:id="rId12"/>
    <p:sldId id="331" r:id="rId13"/>
    <p:sldId id="330" r:id="rId14"/>
    <p:sldId id="311" r:id="rId15"/>
    <p:sldId id="332" r:id="rId16"/>
    <p:sldId id="294" r:id="rId17"/>
    <p:sldId id="293" r:id="rId18"/>
    <p:sldId id="295" r:id="rId19"/>
    <p:sldId id="296" r:id="rId20"/>
    <p:sldId id="314" r:id="rId21"/>
    <p:sldId id="326" r:id="rId22"/>
    <p:sldId id="333" r:id="rId2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00"/>
    <a:srgbClr val="CC4132"/>
    <a:srgbClr val="5B9BD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9" autoAdjust="0"/>
    <p:restoredTop sz="77221" autoAdjust="0"/>
  </p:normalViewPr>
  <p:slideViewPr>
    <p:cSldViewPr snapToGrid="0">
      <p:cViewPr varScale="1">
        <p:scale>
          <a:sx n="70" d="100"/>
          <a:sy n="70" d="100"/>
        </p:scale>
        <p:origin x="14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bin\Documents\Mothership\Data\dot%20chart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920375442200156"/>
          <c:y val="3.2105067452815661E-2"/>
          <c:w val="0.47896981627296586"/>
          <c:h val="0.889553512046179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CC413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rgbClr val="CC413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invertIfNegative val="0"/>
            <c:bubble3D val="0"/>
            <c:spPr>
              <a:solidFill>
                <a:srgbClr val="CC413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invertIfNegative val="0"/>
            <c:bubble3D val="0"/>
            <c:spPr>
              <a:pattFill prst="pct9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invertIfNegative val="0"/>
            <c:bubble3D val="0"/>
            <c:spPr>
              <a:pattFill prst="pct9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5"/>
            <c:invertIfNegative val="0"/>
            <c:bubble3D val="0"/>
            <c:spPr>
              <a:pattFill prst="pct9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Community safety is the highest priority</c:v>
                </c:pt>
                <c:pt idx="1">
                  <c:v>Entire prison sentence should be served in prison</c:v>
                </c:pt>
                <c:pt idx="2">
                  <c:v>We should fund prisons to hold prisoners longer</c:v>
                </c:pt>
                <c:pt idx="3">
                  <c:v>We should fund rehabilitation programs</c:v>
                </c:pt>
                <c:pt idx="4">
                  <c:v>Society obligated to assist prisoners’ re-entry </c:v>
                </c:pt>
                <c:pt idx="5">
                  <c:v>Prisoners should be released on parole.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0.77</c:v>
                </c:pt>
                <c:pt idx="1">
                  <c:v>0.59</c:v>
                </c:pt>
                <c:pt idx="2">
                  <c:v>0.66</c:v>
                </c:pt>
                <c:pt idx="3">
                  <c:v>0.82</c:v>
                </c:pt>
                <c:pt idx="4">
                  <c:v>0.68</c:v>
                </c:pt>
                <c:pt idx="5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overlap val="-8"/>
        <c:axId val="256488184"/>
        <c:axId val="256484656"/>
      </c:barChart>
      <c:catAx>
        <c:axId val="256488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484656"/>
        <c:crosses val="autoZero"/>
        <c:auto val="1"/>
        <c:lblAlgn val="ctr"/>
        <c:lblOffset val="100"/>
        <c:noMultiLvlLbl val="0"/>
      </c:catAx>
      <c:valAx>
        <c:axId val="256484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488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0000"/>
            </a:solidFill>
            <a:ln w="22225">
              <a:solidFill>
                <a:schemeClr val="bg1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2225">
                <a:solidFill>
                  <a:schemeClr val="bg1">
                    <a:lumMod val="50000"/>
                  </a:schemeClr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22225">
                <a:solidFill>
                  <a:schemeClr val="bg1">
                    <a:lumMod val="50000"/>
                  </a:schemeClr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ln w="22225">
                <a:solidFill>
                  <a:schemeClr val="bg1">
                    <a:lumMod val="50000"/>
                  </a:schemeClr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0.19601125649765416"/>
                  <c:y val="9.0670888717085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243745516302737"/>
                  <c:y val="-0.15880397722184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5761443323745764"/>
                  <c:y val="-6.1033672966016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"Rehabilitators"</c:v>
                </c:pt>
                <c:pt idx="1">
                  <c:v>"Punishers"</c:v>
                </c:pt>
                <c:pt idx="2">
                  <c:v>"Hybrids"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0.31</c:v>
                </c:pt>
                <c:pt idx="1">
                  <c:v>0.19</c:v>
                </c:pt>
                <c:pt idx="2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14019171516604E-2"/>
          <c:y val="3.4865357962485806E-2"/>
          <c:w val="0.77547169635710433"/>
          <c:h val="0.723504271700547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Offender-oriented
 rehabilitor 
(31.1%)</c:v>
                </c:pt>
              </c:strCache>
            </c:strRef>
          </c:tx>
          <c:spPr>
            <a:ln w="19050" cap="rnd">
              <a:solidFill>
                <a:srgbClr val="FFFFFF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0.73699999999999999</c:v>
                </c:pt>
                <c:pt idx="1">
                  <c:v>0.85899999999999999</c:v>
                </c:pt>
                <c:pt idx="2">
                  <c:v>0.91800000000000004</c:v>
                </c:pt>
                <c:pt idx="3">
                  <c:v>0.36199999999999999</c:v>
                </c:pt>
                <c:pt idx="4">
                  <c:v>9.8000000000000004E-2</c:v>
                </c:pt>
                <c:pt idx="5">
                  <c:v>0.498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6491320"/>
        <c:axId val="255700992"/>
      </c:lineChart>
      <c:catAx>
        <c:axId val="256491320"/>
        <c:scaling>
          <c:orientation val="minMax"/>
        </c:scaling>
        <c:delete val="0"/>
        <c:axPos val="b"/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255700992"/>
        <c:crosses val="autoZero"/>
        <c:auto val="1"/>
        <c:lblAlgn val="ctr"/>
        <c:lblOffset val="100"/>
        <c:noMultiLvlLbl val="0"/>
      </c:catAx>
      <c:valAx>
        <c:axId val="255700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defRPr>
                </a:pPr>
                <a:r>
                  <a:rPr lang="en-AU" dirty="0" smtClean="0"/>
                  <a:t>Item Probability</a:t>
                </a:r>
                <a:endParaRPr lang="en-AU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256491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14019171516604E-2"/>
          <c:y val="3.4865357962485806E-2"/>
          <c:w val="0.77547169635710433"/>
          <c:h val="0.723504271700547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Rehabilitaters
(31.1%)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0.73699999999999999</c:v>
                </c:pt>
                <c:pt idx="1">
                  <c:v>0.85899999999999999</c:v>
                </c:pt>
                <c:pt idx="2">
                  <c:v>0.91800000000000004</c:v>
                </c:pt>
                <c:pt idx="3">
                  <c:v>0.36199999999999999</c:v>
                </c:pt>
                <c:pt idx="4">
                  <c:v>9.8000000000000004E-2</c:v>
                </c:pt>
                <c:pt idx="5">
                  <c:v>0.498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694328"/>
        <c:axId val="327824816"/>
      </c:lineChart>
      <c:catAx>
        <c:axId val="255694328"/>
        <c:scaling>
          <c:orientation val="minMax"/>
        </c:scaling>
        <c:delete val="0"/>
        <c:axPos val="b"/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327824816"/>
        <c:crosses val="autoZero"/>
        <c:auto val="1"/>
        <c:lblAlgn val="ctr"/>
        <c:lblOffset val="100"/>
        <c:noMultiLvlLbl val="0"/>
      </c:catAx>
      <c:valAx>
        <c:axId val="32782481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defRPr>
                </a:pPr>
                <a:r>
                  <a:rPr lang="en-AU" dirty="0" smtClean="0"/>
                  <a:t>Item Probability</a:t>
                </a:r>
                <a:endParaRPr lang="en-AU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255694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14019171516604E-2"/>
          <c:y val="3.4865357962485806E-2"/>
          <c:w val="0.77547169635710433"/>
          <c:h val="0.723504271700547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Rehabilitaters
(31.1%)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0.73699999999999999</c:v>
                </c:pt>
                <c:pt idx="1">
                  <c:v>0.85899999999999999</c:v>
                </c:pt>
                <c:pt idx="2">
                  <c:v>0.91800000000000004</c:v>
                </c:pt>
                <c:pt idx="3">
                  <c:v>0.36199999999999999</c:v>
                </c:pt>
                <c:pt idx="4">
                  <c:v>9.8000000000000004E-2</c:v>
                </c:pt>
                <c:pt idx="5">
                  <c:v>0.498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Punitive-
authoritarian 
(19.3%)</c:v>
                </c:pt>
              </c:strCache>
            </c:strRef>
          </c:tx>
          <c:spPr>
            <a:ln w="190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triangle"/>
            <c:size val="9"/>
            <c:spPr>
              <a:solidFill>
                <a:schemeClr val="bg1">
                  <a:lumMod val="65000"/>
                </a:schemeClr>
              </a:solidFill>
              <a:ln w="9525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5.7000000000000002E-2</c:v>
                </c:pt>
                <c:pt idx="1">
                  <c:v>0.248</c:v>
                </c:pt>
                <c:pt idx="2">
                  <c:v>0.40300000000000002</c:v>
                </c:pt>
                <c:pt idx="3">
                  <c:v>0.70299999999999996</c:v>
                </c:pt>
                <c:pt idx="4">
                  <c:v>0.90800000000000003</c:v>
                </c:pt>
                <c:pt idx="5">
                  <c:v>0.96199999999999997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824032"/>
        <c:axId val="327828736"/>
      </c:lineChart>
      <c:catAx>
        <c:axId val="327824032"/>
        <c:scaling>
          <c:orientation val="minMax"/>
        </c:scaling>
        <c:delete val="0"/>
        <c:axPos val="b"/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327828736"/>
        <c:crosses val="autoZero"/>
        <c:auto val="1"/>
        <c:lblAlgn val="ctr"/>
        <c:lblOffset val="100"/>
        <c:noMultiLvlLbl val="0"/>
      </c:catAx>
      <c:valAx>
        <c:axId val="32782873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defRPr>
                </a:pPr>
                <a:r>
                  <a:rPr lang="en-AU" dirty="0" smtClean="0"/>
                  <a:t>Item Probability</a:t>
                </a:r>
                <a:endParaRPr lang="en-AU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32782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14019171516604E-2"/>
          <c:y val="3.4865357962485806E-2"/>
          <c:w val="0.77547169635710433"/>
          <c:h val="0.723504271700547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Rehabilitaters
(31.1%)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0.73699999999999999</c:v>
                </c:pt>
                <c:pt idx="1">
                  <c:v>0.85899999999999999</c:v>
                </c:pt>
                <c:pt idx="2">
                  <c:v>0.91800000000000004</c:v>
                </c:pt>
                <c:pt idx="3">
                  <c:v>0.36199999999999999</c:v>
                </c:pt>
                <c:pt idx="4">
                  <c:v>9.8000000000000004E-2</c:v>
                </c:pt>
                <c:pt idx="5">
                  <c:v>0.498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Hybrids 
(49.6%)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0.46600000000000003</c:v>
                </c:pt>
                <c:pt idx="1">
                  <c:v>0.77400000000000002</c:v>
                </c:pt>
                <c:pt idx="2">
                  <c:v>0.93500000000000005</c:v>
                </c:pt>
                <c:pt idx="3">
                  <c:v>0.86399999999999999</c:v>
                </c:pt>
                <c:pt idx="4">
                  <c:v>0.80300000000000005</c:v>
                </c:pt>
                <c:pt idx="5">
                  <c:v>0.88600000000000001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Punitive-
authoritarian 
(19.3%)</c:v>
                </c:pt>
              </c:strCache>
            </c:strRef>
          </c:tx>
          <c:spPr>
            <a:ln w="190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triangle"/>
            <c:size val="9"/>
            <c:spPr>
              <a:solidFill>
                <a:schemeClr val="bg1">
                  <a:lumMod val="65000"/>
                </a:schemeClr>
              </a:solidFill>
              <a:ln w="9525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Prisoners should 
be released 
on parole</c:v>
                </c:pt>
                <c:pt idx="1">
                  <c:v>Society obligated 
to assist 
prisoners' reentry</c:v>
                </c:pt>
                <c:pt idx="2">
                  <c:v>Should fund 
rehabilitation 
programs</c:v>
                </c:pt>
                <c:pt idx="3">
                  <c:v>Should fund 
prisons to hold prisoners longer</c:v>
                </c:pt>
                <c:pt idx="4">
                  <c:v>Entire prison 
sentence should be served in prison</c:v>
                </c:pt>
                <c:pt idx="5">
                  <c:v>Community 
safety is 
highest priority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5.7000000000000002E-2</c:v>
                </c:pt>
                <c:pt idx="1">
                  <c:v>0.248</c:v>
                </c:pt>
                <c:pt idx="2">
                  <c:v>0.40300000000000002</c:v>
                </c:pt>
                <c:pt idx="3">
                  <c:v>0.70299999999999996</c:v>
                </c:pt>
                <c:pt idx="4">
                  <c:v>0.90800000000000003</c:v>
                </c:pt>
                <c:pt idx="5">
                  <c:v>0.96199999999999997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827560"/>
        <c:axId val="327829128"/>
      </c:lineChart>
      <c:catAx>
        <c:axId val="327827560"/>
        <c:scaling>
          <c:orientation val="minMax"/>
        </c:scaling>
        <c:delete val="0"/>
        <c:axPos val="b"/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327829128"/>
        <c:crosses val="autoZero"/>
        <c:auto val="1"/>
        <c:lblAlgn val="ctr"/>
        <c:lblOffset val="100"/>
        <c:noMultiLvlLbl val="0"/>
      </c:catAx>
      <c:valAx>
        <c:axId val="32782912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defRPr>
                </a:pPr>
                <a:r>
                  <a:rPr lang="en-AU" dirty="0" smtClean="0"/>
                  <a:t>Item Probability</a:t>
                </a:r>
                <a:endParaRPr lang="en-AU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pPr>
            <a:endParaRPr lang="en-US"/>
          </a:p>
        </c:txPr>
        <c:crossAx val="327827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519410397324931"/>
          <c:y val="0.15288607779951821"/>
          <c:w val="0.51956145044976165"/>
          <c:h val="0.7347698569957102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Sheet8!$B$11</c:f>
              <c:strCache>
                <c:ptCount val="1"/>
                <c:pt idx="0">
                  <c:v>2.00 agree parole not TIS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Sheet8!$B$12:$B$14</c:f>
              <c:numCache>
                <c:formatCode>0</c:formatCode>
                <c:ptCount val="3"/>
                <c:pt idx="0">
                  <c:v>89.80263157894737</c:v>
                </c:pt>
                <c:pt idx="1">
                  <c:v>23.588039867109632</c:v>
                </c:pt>
                <c:pt idx="2">
                  <c:v>38.1</c:v>
                </c:pt>
              </c:numCache>
            </c:numRef>
          </c:xVal>
          <c:yVal>
            <c:numRef>
              <c:f>Sheet8!$E$12:$E$14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Sheet8!$C$11</c:f>
              <c:strCache>
                <c:ptCount val="1"/>
                <c:pt idx="0">
                  <c:v>3.00 Agree TIS not parole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bg1">
                  <a:lumMod val="65000"/>
                </a:schemeClr>
              </a:solidFill>
              <a:ln w="6350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049293830514527E-2"/>
                  <c:y val="-4.9262089040198687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Sheet8!$C$12:$C$14</c:f>
              <c:numCache>
                <c:formatCode>0</c:formatCode>
                <c:ptCount val="3"/>
                <c:pt idx="0">
                  <c:v>64.410480349344979</c:v>
                </c:pt>
                <c:pt idx="1">
                  <c:v>50</c:v>
                </c:pt>
                <c:pt idx="2">
                  <c:v>59.2</c:v>
                </c:pt>
              </c:numCache>
            </c:numRef>
          </c:xVal>
          <c:yVal>
            <c:numRef>
              <c:f>Sheet8!$E$12:$E$14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</c:v>
                </c:pt>
              </c:numCache>
            </c:numRef>
          </c:yVal>
          <c:smooth val="0"/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Sheet1!$B$12:$B$18</c:f>
              <c:numCache>
                <c:formatCode>0</c:formatCode>
                <c:ptCount val="5"/>
                <c:pt idx="0">
                  <c:v>53.860294117647058</c:v>
                </c:pt>
                <c:pt idx="1">
                  <c:v>55.210237659963433</c:v>
                </c:pt>
                <c:pt idx="2">
                  <c:v>38.64468864468865</c:v>
                </c:pt>
                <c:pt idx="3">
                  <c:v>64.869888475836433</c:v>
                </c:pt>
                <c:pt idx="4">
                  <c:v>65.321100917431195</c:v>
                </c:pt>
              </c:numCache>
            </c:numRef>
          </c:xVal>
          <c:yVal>
            <c:numRef>
              <c:f>Sheet1!$F$12:$F$16</c:f>
              <c:numCache>
                <c:formatCode>General</c:formatCode>
                <c:ptCount val="5"/>
              </c:numCache>
            </c:numRef>
          </c:yVal>
          <c:smooth val="0"/>
        </c:ser>
        <c:ser>
          <c:idx val="3"/>
          <c:order val="3"/>
          <c:tx>
            <c:strRef>
              <c:f>Sheet8!$D$11</c:f>
              <c:strCache>
                <c:ptCount val="1"/>
                <c:pt idx="0">
                  <c:v>1.00 agree both hypbrid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5960847354521269E-2"/>
                  <c:y val="-4.819620999333999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Sheet8!$D$12:$D$14</c:f>
              <c:numCache>
                <c:formatCode>0</c:formatCode>
                <c:ptCount val="3"/>
                <c:pt idx="0">
                  <c:v>83.333333333333343</c:v>
                </c:pt>
                <c:pt idx="1">
                  <c:v>65</c:v>
                </c:pt>
                <c:pt idx="2">
                  <c:v>52.8</c:v>
                </c:pt>
              </c:numCache>
            </c:numRef>
          </c:xVal>
          <c:yVal>
            <c:numRef>
              <c:f>Sheet8!$E$12:$E$14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</c:v>
                </c:pt>
              </c:numCache>
            </c:numRef>
          </c:yVal>
          <c:smooth val="0"/>
        </c:ser>
        <c:ser>
          <c:idx val="4"/>
          <c:order val="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c:spPr>
          </c:marker>
          <c:xVal>
            <c:numRef>
              <c:f>Sheet8!$B$12:$B$14</c:f>
              <c:numCache>
                <c:formatCode>0</c:formatCode>
                <c:ptCount val="3"/>
                <c:pt idx="0">
                  <c:v>89.80263157894737</c:v>
                </c:pt>
                <c:pt idx="1">
                  <c:v>23.588039867109632</c:v>
                </c:pt>
                <c:pt idx="2">
                  <c:v>38.1</c:v>
                </c:pt>
              </c:numCache>
            </c:numRef>
          </c:xVal>
          <c:yVal>
            <c:numRef>
              <c:f>Sheet8!#REF!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5699424"/>
        <c:axId val="255698640"/>
      </c:scatterChart>
      <c:valAx>
        <c:axId val="25569942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5698640"/>
        <c:crosses val="autoZero"/>
        <c:crossBetween val="midCat"/>
      </c:valAx>
      <c:valAx>
        <c:axId val="255698640"/>
        <c:scaling>
          <c:orientation val="minMax"/>
          <c:max val="2.5"/>
          <c:min val="0.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55699424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95043554338315"/>
          <c:y val="5.3994886170644525E-2"/>
          <c:w val="0.84976454030202742"/>
          <c:h val="0.694943486348337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Rehabilitators</c:v>
                </c:pt>
                <c:pt idx="1">
                  <c:v>Hybrids</c:v>
                </c:pt>
                <c:pt idx="2">
                  <c:v>Punishers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</c:v>
                </c:pt>
                <c:pt idx="1">
                  <c:v>50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Deny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Rehabilitators</c:v>
                </c:pt>
                <c:pt idx="1">
                  <c:v>Hybrids</c:v>
                </c:pt>
                <c:pt idx="2">
                  <c:v>Punishers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50</c:v>
                </c:pt>
                <c:pt idx="2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824424"/>
        <c:axId val="327829520"/>
      </c:barChart>
      <c:catAx>
        <c:axId val="327824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829520"/>
        <c:crosses val="autoZero"/>
        <c:auto val="1"/>
        <c:lblAlgn val="ctr"/>
        <c:lblOffset val="100"/>
        <c:noMultiLvlLbl val="0"/>
      </c:catAx>
      <c:valAx>
        <c:axId val="32782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2200" dirty="0" smtClean="0"/>
                  <a:t>Percentage of</a:t>
                </a:r>
                <a:r>
                  <a:rPr lang="en-AU" sz="2200" baseline="0" dirty="0" smtClean="0"/>
                  <a:t> each group</a:t>
                </a:r>
                <a:endParaRPr lang="en-AU" sz="2200" dirty="0"/>
              </a:p>
            </c:rich>
          </c:tx>
          <c:layout>
            <c:manualLayout>
              <c:xMode val="edge"/>
              <c:yMode val="edge"/>
              <c:x val="1.3285024154589372E-2"/>
              <c:y val="5.399488617064451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824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712645973601127"/>
          <c:y val="6.5070330091571787E-2"/>
          <c:w val="0.22440621552740689"/>
          <c:h val="9.5527168884605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0.06774</cdr:x>
      <cdr:y>0.25053</cdr:y>
    </cdr:from>
    <cdr:to>
      <cdr:x>0.84348</cdr:x>
      <cdr:y>0.25053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727841" y="1127782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0.06856</cdr:x>
      <cdr:y>0.53966</cdr:y>
    </cdr:from>
    <cdr:to>
      <cdr:x>0.8443</cdr:x>
      <cdr:y>0.53966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736600" y="2429313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0.46841</cdr:x>
      <cdr:y>0.78053</cdr:y>
    </cdr:from>
    <cdr:to>
      <cdr:x>0.85481</cdr:x>
      <cdr:y>0.95564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5032703" y="3513630"/>
          <a:ext cx="4151586" cy="788276"/>
        </a:xfrm>
        <a:prstGeom xmlns:a="http://schemas.openxmlformats.org/drawingml/2006/main" prst="rect">
          <a:avLst/>
        </a:prstGeom>
        <a:solidFill xmlns:a="http://schemas.openxmlformats.org/drawingml/2006/main">
          <a:srgbClr val="CC4132">
            <a:alpha val="23137"/>
          </a:srgb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A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0.06774</cdr:x>
      <cdr:y>0.25053</cdr:y>
    </cdr:from>
    <cdr:to>
      <cdr:x>0.84348</cdr:x>
      <cdr:y>0.25053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727841" y="1127782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0.06856</cdr:x>
      <cdr:y>0.53966</cdr:y>
    </cdr:from>
    <cdr:to>
      <cdr:x>0.8443</cdr:x>
      <cdr:y>0.53966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736600" y="2429313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0.46841</cdr:x>
      <cdr:y>0.78053</cdr:y>
    </cdr:from>
    <cdr:to>
      <cdr:x>0.85481</cdr:x>
      <cdr:y>0.95564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5032703" y="3513630"/>
          <a:ext cx="4151586" cy="788276"/>
        </a:xfrm>
        <a:prstGeom xmlns:a="http://schemas.openxmlformats.org/drawingml/2006/main" prst="rect">
          <a:avLst/>
        </a:prstGeom>
        <a:solidFill xmlns:a="http://schemas.openxmlformats.org/drawingml/2006/main">
          <a:srgbClr val="CC4132">
            <a:alpha val="23137"/>
          </a:srgb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AU" dirty="0"/>
        </a:p>
      </cdr:txBody>
    </cdr:sp>
  </cdr:relSizeAnchor>
  <cdr:relSizeAnchor xmlns:cdr="http://schemas.openxmlformats.org/drawingml/2006/chartDrawing">
    <cdr:from>
      <cdr:x>0.82663</cdr:x>
      <cdr:y>0.37199</cdr:y>
    </cdr:from>
    <cdr:to>
      <cdr:x>0.99386</cdr:x>
      <cdr:y>0.53422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881431" y="1674564"/>
          <a:ext cx="1796802" cy="730288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0.06774</cdr:x>
      <cdr:y>0.25053</cdr:y>
    </cdr:from>
    <cdr:to>
      <cdr:x>0.84348</cdr:x>
      <cdr:y>0.25053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727841" y="1127782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0.06856</cdr:x>
      <cdr:y>0.53966</cdr:y>
    </cdr:from>
    <cdr:to>
      <cdr:x>0.8443</cdr:x>
      <cdr:y>0.53966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736600" y="2429313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0.46841</cdr:x>
      <cdr:y>0.78053</cdr:y>
    </cdr:from>
    <cdr:to>
      <cdr:x>0.85481</cdr:x>
      <cdr:y>0.95564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5032703" y="3513630"/>
          <a:ext cx="4151586" cy="788276"/>
        </a:xfrm>
        <a:prstGeom xmlns:a="http://schemas.openxmlformats.org/drawingml/2006/main" prst="rect">
          <a:avLst/>
        </a:prstGeom>
        <a:solidFill xmlns:a="http://schemas.openxmlformats.org/drawingml/2006/main">
          <a:srgbClr val="CC4132">
            <a:alpha val="23137"/>
          </a:srgb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AU" dirty="0"/>
        </a:p>
      </cdr:txBody>
    </cdr:sp>
  </cdr:relSizeAnchor>
  <cdr:relSizeAnchor xmlns:cdr="http://schemas.openxmlformats.org/drawingml/2006/chartDrawing">
    <cdr:from>
      <cdr:x>0.82663</cdr:x>
      <cdr:y>0.37199</cdr:y>
    </cdr:from>
    <cdr:to>
      <cdr:x>0.99386</cdr:x>
      <cdr:y>0.53422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881431" y="1674564"/>
          <a:ext cx="1796802" cy="7302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0.83326</cdr:x>
      <cdr:y>0</cdr:y>
    </cdr:from>
    <cdr:to>
      <cdr:x>0.96992</cdr:x>
      <cdr:y>0.17288</cdr:y>
    </cdr:to>
    <cdr:pic>
      <cdr:nvPicPr>
        <cdr:cNvPr id="7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8952725" y="0"/>
          <a:ext cx="1468314" cy="778246"/>
        </a:xfrm>
        <a:prstGeom xmlns:a="http://schemas.openxmlformats.org/drawingml/2006/main" prst="rect">
          <a:avLst/>
        </a:prstGeom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0.06774</cdr:x>
      <cdr:y>0.25053</cdr:y>
    </cdr:from>
    <cdr:to>
      <cdr:x>0.84348</cdr:x>
      <cdr:y>0.25053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727841" y="1127782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0.06856</cdr:x>
      <cdr:y>0.53966</cdr:y>
    </cdr:from>
    <cdr:to>
      <cdr:x>0.8443</cdr:x>
      <cdr:y>0.53966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736600" y="2429313"/>
          <a:ext cx="833470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0.46841</cdr:x>
      <cdr:y>0.78053</cdr:y>
    </cdr:from>
    <cdr:to>
      <cdr:x>0.85481</cdr:x>
      <cdr:y>0.95564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5032703" y="3513630"/>
          <a:ext cx="4151586" cy="788276"/>
        </a:xfrm>
        <a:prstGeom xmlns:a="http://schemas.openxmlformats.org/drawingml/2006/main" prst="rect">
          <a:avLst/>
        </a:prstGeom>
        <a:solidFill xmlns:a="http://schemas.openxmlformats.org/drawingml/2006/main">
          <a:srgbClr val="CC4132">
            <a:alpha val="23137"/>
          </a:srgb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AU" dirty="0"/>
        </a:p>
      </cdr:txBody>
    </cdr:sp>
  </cdr:relSizeAnchor>
  <cdr:relSizeAnchor xmlns:cdr="http://schemas.openxmlformats.org/drawingml/2006/chartDrawing">
    <cdr:from>
      <cdr:x>0.82663</cdr:x>
      <cdr:y>0.37199</cdr:y>
    </cdr:from>
    <cdr:to>
      <cdr:x>0.99386</cdr:x>
      <cdr:y>0.53422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881431" y="1674564"/>
          <a:ext cx="1796802" cy="7302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0.83326</cdr:x>
      <cdr:y>0</cdr:y>
    </cdr:from>
    <cdr:to>
      <cdr:x>0.96992</cdr:x>
      <cdr:y>0.17288</cdr:y>
    </cdr:to>
    <cdr:pic>
      <cdr:nvPicPr>
        <cdr:cNvPr id="7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8952725" y="0"/>
          <a:ext cx="1468314" cy="77824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0.83323</cdr:x>
      <cdr:y>0.1953</cdr:y>
    </cdr:from>
    <cdr:to>
      <cdr:x>0.96172</cdr:x>
      <cdr:y>0.36043</cdr:y>
    </cdr:to>
    <cdr:pic>
      <cdr:nvPicPr>
        <cdr:cNvPr id="11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8952428" y="879177"/>
          <a:ext cx="1380476" cy="743333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0.03236</cdr:x>
      <cdr:y>0.19648</cdr:y>
    </cdr:from>
    <cdr:to>
      <cdr:x>0.28479</cdr:x>
      <cdr:y>0.26872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0" y="849630"/>
          <a:ext cx="1783080" cy="312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AU" sz="1100" dirty="0"/>
        </a:p>
      </cdr:txBody>
    </cdr:sp>
  </cdr:relSizeAnchor>
  <cdr:relSizeAnchor xmlns:cdr="http://schemas.openxmlformats.org/drawingml/2006/chartDrawing">
    <cdr:from>
      <cdr:x>0.04943</cdr:x>
      <cdr:y>0.41665</cdr:y>
    </cdr:from>
    <cdr:to>
      <cdr:x>0.47697</cdr:x>
      <cdr:y>0.54176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59865" y="1831965"/>
          <a:ext cx="3977189" cy="550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000" b="1" u="sng" dirty="0" smtClean="0"/>
            <a:t>Fear</a:t>
          </a:r>
        </a:p>
        <a:p xmlns:a="http://schemas.openxmlformats.org/drawingml/2006/main">
          <a:r>
            <a:rPr lang="en-AU" sz="2000" dirty="0" smtClean="0"/>
            <a:t>‘I </a:t>
          </a:r>
          <a:r>
            <a:rPr lang="en-AU" sz="2000" dirty="0"/>
            <a:t>fear victimisation</a:t>
          </a:r>
          <a:r>
            <a:rPr lang="en-AU" sz="2000" baseline="0" dirty="0"/>
            <a:t> by a </a:t>
          </a:r>
          <a:r>
            <a:rPr lang="en-AU" sz="2000" baseline="0" dirty="0" smtClean="0"/>
            <a:t>parolee’</a:t>
          </a:r>
          <a:r>
            <a:rPr lang="en-AU" sz="2000" dirty="0" smtClean="0"/>
            <a:t>.</a:t>
          </a:r>
          <a:endParaRPr lang="en-AU" sz="2000" dirty="0"/>
        </a:p>
      </cdr:txBody>
    </cdr:sp>
  </cdr:relSizeAnchor>
  <cdr:relSizeAnchor xmlns:cdr="http://schemas.openxmlformats.org/drawingml/2006/chartDrawing">
    <cdr:from>
      <cdr:x>0.04943</cdr:x>
      <cdr:y>0.23049</cdr:y>
    </cdr:from>
    <cdr:to>
      <cdr:x>0.47697</cdr:x>
      <cdr:y>0.35559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459866" y="1013452"/>
          <a:ext cx="3977188" cy="550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000" b="1" u="sng" dirty="0" smtClean="0"/>
            <a:t>Redeemability</a:t>
          </a:r>
        </a:p>
        <a:p xmlns:a="http://schemas.openxmlformats.org/drawingml/2006/main">
          <a:r>
            <a:rPr lang="en-AU" sz="2000" dirty="0" smtClean="0"/>
            <a:t>‘Most </a:t>
          </a:r>
          <a:r>
            <a:rPr lang="en-AU" sz="2000" dirty="0"/>
            <a:t>offenders can </a:t>
          </a:r>
          <a:r>
            <a:rPr lang="en-AU" sz="2000" dirty="0" smtClean="0"/>
            <a:t>desist’.</a:t>
          </a:r>
          <a:endParaRPr lang="en-AU" sz="2000" dirty="0"/>
        </a:p>
      </cdr:txBody>
    </cdr:sp>
  </cdr:relSizeAnchor>
  <cdr:relSizeAnchor xmlns:cdr="http://schemas.openxmlformats.org/drawingml/2006/chartDrawing">
    <cdr:from>
      <cdr:x>0.04944</cdr:x>
      <cdr:y>0.61931</cdr:y>
    </cdr:from>
    <cdr:to>
      <cdr:x>0.45921</cdr:x>
      <cdr:y>0.79592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59916" y="2723082"/>
          <a:ext cx="3811837" cy="776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000" b="1" u="sng" dirty="0" smtClean="0"/>
            <a:t>Blameworthiness</a:t>
          </a:r>
        </a:p>
        <a:p xmlns:a="http://schemas.openxmlformats.org/drawingml/2006/main">
          <a:r>
            <a:rPr lang="en-AU" sz="2000" dirty="0" smtClean="0"/>
            <a:t>‘Crime</a:t>
          </a:r>
          <a:r>
            <a:rPr lang="en-AU" sz="2000" baseline="0" dirty="0" smtClean="0"/>
            <a:t> </a:t>
          </a:r>
          <a:r>
            <a:rPr lang="en-AU" sz="2000" baseline="0" dirty="0"/>
            <a:t>is a </a:t>
          </a:r>
          <a:r>
            <a:rPr lang="en-AU" sz="2000" baseline="0" dirty="0" smtClean="0"/>
            <a:t>choice, circumstances </a:t>
          </a:r>
          <a:r>
            <a:rPr lang="en-AU" sz="2000" baseline="0" dirty="0"/>
            <a:t>not to </a:t>
          </a:r>
          <a:r>
            <a:rPr lang="en-AU" sz="2000" baseline="0" dirty="0" smtClean="0"/>
            <a:t>blame’</a:t>
          </a:r>
          <a:r>
            <a:rPr lang="en-AU" sz="1400" dirty="0" smtClean="0"/>
            <a:t>.</a:t>
          </a:r>
          <a:endParaRPr lang="en-AU" sz="1400" dirty="0"/>
        </a:p>
      </cdr:txBody>
    </cdr:sp>
  </cdr:relSizeAnchor>
  <cdr:relSizeAnchor xmlns:cdr="http://schemas.openxmlformats.org/drawingml/2006/chartDrawing">
    <cdr:from>
      <cdr:x>0.02292</cdr:x>
      <cdr:y>0.1489</cdr:y>
    </cdr:from>
    <cdr:to>
      <cdr:x>0.49002</cdr:x>
      <cdr:y>0.19297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1925" y="952500"/>
          <a:ext cx="3299460" cy="281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AU" sz="11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56228-5D8A-46C6-B958-958EC87DFB40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AD506-B7C1-4687-A036-8750192DC4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3826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0F925-1ACB-4625-9CC0-59194BDA38F2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0C534-F046-4DFB-9375-F594ACE20B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006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25276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3354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1992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0068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5140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5034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42114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14063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6656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4886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9A04E-2B1B-41E7-B55B-71A8F6D40F7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4115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688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9514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2242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0044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3187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C534-F046-4DFB-9375-F594ACE20B1C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864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837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081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030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157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271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910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2128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57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775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820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409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746A4-11D6-4ADD-AEC1-6E049F090EBE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AD1E2-D113-4E03-B120-E5F7A57EAA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867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6064"/>
            <a:ext cx="10536621" cy="1097839"/>
          </a:xfrm>
          <a:noFill/>
          <a:ln>
            <a:noFill/>
          </a:ln>
          <a:effectLst/>
        </p:spPr>
        <p:txBody>
          <a:bodyPr>
            <a:normAutofit/>
          </a:bodyPr>
          <a:lstStyle/>
          <a:p>
            <a:pPr algn="l"/>
            <a:r>
              <a:rPr lang="en-AU" sz="4800" b="1" dirty="0"/>
              <a:t>Australian public opinion </a:t>
            </a:r>
            <a:r>
              <a:rPr lang="en-AU" sz="4800" b="1" dirty="0" smtClean="0"/>
              <a:t>&amp; parole</a:t>
            </a:r>
            <a:endParaRPr lang="en-AU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AU" dirty="0" smtClean="0"/>
              <a:t>Robin Fitzgerald, UQ; Lorana Bartels, UC; Arie Freiberg AM, Monash; Adrian Cherney, UQ; Shannon Buglar, UQ</a:t>
            </a:r>
            <a:endParaRPr lang="en-AU" dirty="0"/>
          </a:p>
        </p:txBody>
      </p:sp>
      <p:pic>
        <p:nvPicPr>
          <p:cNvPr id="5" name="Picture 2" descr="2013_CMY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855" y="5609558"/>
            <a:ext cx="1021637" cy="781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3" descr="Image result for monash university law logo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760" y="5516232"/>
            <a:ext cx="3682837" cy="86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3751" y="5640816"/>
            <a:ext cx="1614433" cy="75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22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/>
              <a:t>Three unique orientations towards </a:t>
            </a:r>
            <a:r>
              <a:rPr lang="en-AU" sz="3600" b="1" dirty="0" smtClean="0"/>
              <a:t>correctional goals</a:t>
            </a:r>
            <a:endParaRPr lang="en-AU" sz="36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089283"/>
              </p:ext>
            </p:extLst>
          </p:nvPr>
        </p:nvGraphicFramePr>
        <p:xfrm>
          <a:off x="838200" y="1825625"/>
          <a:ext cx="10744200" cy="450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1587062" y="5339255"/>
            <a:ext cx="4151586" cy="788276"/>
          </a:xfrm>
          <a:prstGeom prst="rect">
            <a:avLst/>
          </a:prstGeom>
          <a:solidFill>
            <a:srgbClr val="5B9BD5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185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/>
              <a:t>Three unique orientations towards correctional goals</a:t>
            </a:r>
            <a:endParaRPr lang="en-AU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10314"/>
              </p:ext>
            </p:extLst>
          </p:nvPr>
        </p:nvGraphicFramePr>
        <p:xfrm>
          <a:off x="838200" y="1825625"/>
          <a:ext cx="10744200" cy="450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1587062" y="5339255"/>
            <a:ext cx="4151586" cy="788276"/>
          </a:xfrm>
          <a:prstGeom prst="rect">
            <a:avLst/>
          </a:prstGeom>
          <a:solidFill>
            <a:srgbClr val="5B9BD5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086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/>
              <a:t>Three unique orientations towards correctional goals</a:t>
            </a:r>
            <a:endParaRPr lang="en-AU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127738"/>
              </p:ext>
            </p:extLst>
          </p:nvPr>
        </p:nvGraphicFramePr>
        <p:xfrm>
          <a:off x="838200" y="1825625"/>
          <a:ext cx="10744200" cy="450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1587062" y="5339255"/>
            <a:ext cx="4151586" cy="788276"/>
          </a:xfrm>
          <a:prstGeom prst="rect">
            <a:avLst/>
          </a:prstGeom>
          <a:solidFill>
            <a:srgbClr val="5B9BD5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/>
              <a:t>Three unique orientations towards correctional goals</a:t>
            </a:r>
            <a:endParaRPr lang="en-AU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39869"/>
              </p:ext>
            </p:extLst>
          </p:nvPr>
        </p:nvGraphicFramePr>
        <p:xfrm>
          <a:off x="838200" y="1825625"/>
          <a:ext cx="10744200" cy="450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1587062" y="5339255"/>
            <a:ext cx="4151586" cy="788276"/>
          </a:xfrm>
          <a:prstGeom prst="rect">
            <a:avLst/>
          </a:prstGeom>
          <a:solidFill>
            <a:srgbClr val="5B9BD5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230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033607"/>
              </p:ext>
            </p:extLst>
          </p:nvPr>
        </p:nvGraphicFramePr>
        <p:xfrm>
          <a:off x="829057" y="1292749"/>
          <a:ext cx="9302495" cy="439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07301" y="1483965"/>
            <a:ext cx="9681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% agreement with statements for each of the 3 classes</a:t>
            </a:r>
            <a:endParaRPr lang="en-A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901952" y="6083808"/>
            <a:ext cx="9009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/>
              <a:t>                           Rehabilitator                                 Hybrid                                   Punisher</a:t>
            </a:r>
            <a:endParaRPr lang="en-AU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5739" y="6042888"/>
            <a:ext cx="396608" cy="3966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8260" y="6083808"/>
            <a:ext cx="420124" cy="3601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38370" y="6083808"/>
            <a:ext cx="371854" cy="3556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26722" y="348959"/>
            <a:ext cx="9681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 dirty="0" smtClean="0"/>
              <a:t>What do members of each group believe?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318195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% grant and deny (interview sample, n=30)</a:t>
            </a:r>
            <a:endParaRPr lang="en-AU" sz="40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4005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216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Rehabilitators</a:t>
            </a:r>
            <a:r>
              <a:rPr lang="en-AU" sz="4000" dirty="0" smtClean="0"/>
              <a:t> </a:t>
            </a:r>
            <a:r>
              <a:rPr lang="en-AU" sz="4000" dirty="0"/>
              <a:t>– </a:t>
            </a:r>
            <a:r>
              <a:rPr lang="en-AU" sz="4000" dirty="0" smtClean="0"/>
              <a:t>Situation rather than choice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sz="2600" dirty="0" smtClean="0"/>
              <a:t>I would </a:t>
            </a:r>
            <a:r>
              <a:rPr lang="en-AU" sz="2600" dirty="0"/>
              <a:t>grant him parole </a:t>
            </a:r>
            <a:r>
              <a:rPr lang="en-AU" sz="2600" dirty="0" smtClean="0"/>
              <a:t>… </a:t>
            </a:r>
            <a:r>
              <a:rPr lang="en-AU" sz="2600" dirty="0"/>
              <a:t>when you look at his circumstances of what led him to hold up the store in the first place, his ethnicity, economic status, et cetera there would have been </a:t>
            </a:r>
            <a:r>
              <a:rPr lang="en-AU" sz="2600" dirty="0" smtClean="0"/>
              <a:t>– </a:t>
            </a:r>
            <a:r>
              <a:rPr lang="en-AU" sz="2600" b="1" dirty="0" smtClean="0"/>
              <a:t>this guy </a:t>
            </a:r>
            <a:r>
              <a:rPr lang="en-AU" sz="2600" b="1" dirty="0"/>
              <a:t>needed a rehab program not jail in my opinion anyway</a:t>
            </a:r>
            <a:r>
              <a:rPr lang="en-AU" sz="2600" dirty="0"/>
              <a:t>.</a:t>
            </a:r>
          </a:p>
          <a:p>
            <a:pPr lvl="3"/>
            <a:endParaRPr lang="en-AU" dirty="0"/>
          </a:p>
          <a:p>
            <a:pPr marL="0" indent="0" algn="r">
              <a:buNone/>
            </a:pPr>
            <a:r>
              <a:rPr lang="en-AU" sz="2200" b="1" dirty="0"/>
              <a:t>Respondent </a:t>
            </a:r>
            <a:r>
              <a:rPr lang="en-AU" sz="2200" b="1" dirty="0" smtClean="0"/>
              <a:t>694: </a:t>
            </a:r>
            <a:r>
              <a:rPr lang="en-AU" sz="2200" dirty="0" smtClean="0"/>
              <a:t>Female, </a:t>
            </a:r>
            <a:r>
              <a:rPr lang="en-AU" sz="2200" dirty="0"/>
              <a:t>age </a:t>
            </a:r>
            <a:r>
              <a:rPr lang="en-AU" sz="2200" dirty="0" smtClean="0"/>
              <a:t>38.</a:t>
            </a:r>
            <a:endParaRPr lang="en-AU" sz="2200" dirty="0"/>
          </a:p>
          <a:p>
            <a:pPr marL="0" indent="0" algn="r">
              <a:buNone/>
            </a:pPr>
            <a:r>
              <a:rPr lang="en-AU" sz="2200" b="1" dirty="0"/>
              <a:t>Case: </a:t>
            </a:r>
            <a:r>
              <a:rPr lang="en-AU" sz="2200" dirty="0" smtClean="0"/>
              <a:t>Armed robbery </a:t>
            </a:r>
          </a:p>
          <a:p>
            <a:pPr marL="0" indent="0" algn="r">
              <a:buNone/>
            </a:pPr>
            <a:r>
              <a:rPr lang="en-AU" sz="2200" b="1" dirty="0" smtClean="0"/>
              <a:t>Decision</a:t>
            </a:r>
            <a:r>
              <a:rPr lang="en-AU" sz="2200" dirty="0"/>
              <a:t>: Grant parole</a:t>
            </a:r>
          </a:p>
          <a:p>
            <a:pPr lvl="3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/>
              <a:t>Rehabilitators</a:t>
            </a:r>
            <a:r>
              <a:rPr lang="en-AU" sz="4000" dirty="0" smtClean="0"/>
              <a:t> – Redeemability 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sz="2600" dirty="0" smtClean="0"/>
              <a:t>…if </a:t>
            </a:r>
            <a:r>
              <a:rPr lang="en-AU" sz="2600" dirty="0"/>
              <a:t>someone hurts someone, they </a:t>
            </a:r>
            <a:r>
              <a:rPr lang="en-AU" sz="2600" dirty="0" smtClean="0"/>
              <a:t>can still change</a:t>
            </a:r>
            <a:r>
              <a:rPr lang="en-AU" sz="2600" dirty="0"/>
              <a:t>. They're still a person, they still deserve a chance to change their life. </a:t>
            </a:r>
          </a:p>
          <a:p>
            <a:pPr marL="0" indent="0" algn="r">
              <a:buNone/>
            </a:pPr>
            <a:r>
              <a:rPr lang="en-AU" sz="2200" b="1" dirty="0"/>
              <a:t>Respondent </a:t>
            </a:r>
            <a:r>
              <a:rPr lang="en-AU" sz="2200" b="1" dirty="0" smtClean="0"/>
              <a:t>188: </a:t>
            </a:r>
            <a:r>
              <a:rPr lang="en-AU" sz="2200" dirty="0"/>
              <a:t>Male, age </a:t>
            </a:r>
            <a:r>
              <a:rPr lang="en-AU" sz="2200" dirty="0" smtClean="0"/>
              <a:t>66</a:t>
            </a:r>
            <a:r>
              <a:rPr lang="en-AU" dirty="0" smtClean="0"/>
              <a:t>.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lnSpc>
                <a:spcPct val="110000"/>
              </a:lnSpc>
              <a:buNone/>
            </a:pPr>
            <a:r>
              <a:rPr lang="en-AU" sz="2600" dirty="0"/>
              <a:t>…the bottom line is he seems to be trying to change.</a:t>
            </a:r>
          </a:p>
          <a:p>
            <a:pPr marL="0" indent="0" algn="r">
              <a:buNone/>
            </a:pPr>
            <a:r>
              <a:rPr lang="en-AU" sz="2200" b="1" dirty="0"/>
              <a:t>Respondent </a:t>
            </a:r>
            <a:r>
              <a:rPr lang="en-AU" sz="2200" b="1" dirty="0" smtClean="0"/>
              <a:t>1264: </a:t>
            </a:r>
            <a:r>
              <a:rPr lang="en-AU" sz="2200" dirty="0"/>
              <a:t>Male, age </a:t>
            </a:r>
            <a:r>
              <a:rPr lang="en-AU" sz="2200" dirty="0" smtClean="0"/>
              <a:t>58.</a:t>
            </a:r>
            <a:endParaRPr lang="en-AU" sz="2200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AU" sz="2600" dirty="0"/>
              <a:t>Well it's his first time in prison – and we have a God of second chances.</a:t>
            </a:r>
          </a:p>
          <a:p>
            <a:pPr marL="0" lvl="3" indent="0" algn="r">
              <a:lnSpc>
                <a:spcPct val="100000"/>
              </a:lnSpc>
              <a:spcBef>
                <a:spcPts val="1000"/>
              </a:spcBef>
              <a:buNone/>
            </a:pPr>
            <a:r>
              <a:rPr lang="en-AU" sz="2200" b="1" dirty="0"/>
              <a:t>Respondent 2148:</a:t>
            </a:r>
            <a:r>
              <a:rPr lang="en-AU" sz="2200" dirty="0"/>
              <a:t> </a:t>
            </a:r>
            <a:r>
              <a:rPr lang="en-AU" sz="2200" dirty="0" smtClean="0"/>
              <a:t>Female, </a:t>
            </a:r>
            <a:r>
              <a:rPr lang="en-AU" sz="2200" dirty="0"/>
              <a:t>age 58</a:t>
            </a:r>
            <a:r>
              <a:rPr lang="en-AU" sz="2200" b="1" dirty="0"/>
              <a:t>.</a:t>
            </a:r>
          </a:p>
          <a:p>
            <a:pPr lvl="3"/>
            <a:endParaRPr lang="en-AU" dirty="0"/>
          </a:p>
          <a:p>
            <a:pPr lvl="3"/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157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Punishers</a:t>
            </a:r>
            <a:r>
              <a:rPr lang="en-AU" sz="4000" dirty="0" smtClean="0"/>
              <a:t> – Respect/Authority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b="1" dirty="0"/>
              <a:t>Until he is genuinely remorseful</a:t>
            </a:r>
            <a:r>
              <a:rPr lang="en-AU" dirty="0"/>
              <a:t>, until he can say look I deserve what I got, I should never have done this, I want to change my life, give some indication of a complete turnaround that would render this person safe, I think he should be kept </a:t>
            </a:r>
            <a:r>
              <a:rPr lang="en-AU" dirty="0" smtClean="0"/>
              <a:t>in there...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 algn="r">
              <a:buNone/>
            </a:pPr>
            <a:r>
              <a:rPr lang="en-AU" sz="2400" b="1" dirty="0"/>
              <a:t>Respondent </a:t>
            </a:r>
            <a:r>
              <a:rPr lang="en-AU" sz="2400" b="1" dirty="0" smtClean="0"/>
              <a:t>739: </a:t>
            </a:r>
            <a:r>
              <a:rPr lang="en-AU" sz="2400" dirty="0" smtClean="0"/>
              <a:t>Male, </a:t>
            </a:r>
            <a:r>
              <a:rPr lang="en-AU" sz="2400" dirty="0"/>
              <a:t>age </a:t>
            </a:r>
            <a:r>
              <a:rPr lang="en-AU" sz="2400" dirty="0" smtClean="0"/>
              <a:t>66.</a:t>
            </a:r>
            <a:endParaRPr lang="en-AU" sz="2400" dirty="0"/>
          </a:p>
          <a:p>
            <a:pPr marL="0" indent="0" algn="r">
              <a:buNone/>
            </a:pPr>
            <a:r>
              <a:rPr lang="en-AU" sz="2400" b="1" dirty="0"/>
              <a:t>Case: </a:t>
            </a:r>
            <a:r>
              <a:rPr lang="en-AU" sz="2400" dirty="0" smtClean="0"/>
              <a:t>Domestic violence</a:t>
            </a:r>
            <a:endParaRPr lang="en-AU" sz="2400" dirty="0"/>
          </a:p>
          <a:p>
            <a:pPr marL="0" indent="0" algn="r">
              <a:buNone/>
            </a:pPr>
            <a:r>
              <a:rPr lang="en-AU" sz="2400" b="1" dirty="0" smtClean="0"/>
              <a:t>Decision</a:t>
            </a:r>
            <a:r>
              <a:rPr lang="en-AU" sz="2400" dirty="0"/>
              <a:t>: </a:t>
            </a:r>
            <a:r>
              <a:rPr lang="en-AU" sz="2400" dirty="0" smtClean="0"/>
              <a:t>Deny parole</a:t>
            </a:r>
          </a:p>
          <a:p>
            <a:pPr marL="0" indent="0" algn="r">
              <a:buNone/>
            </a:pPr>
            <a:endParaRPr lang="en-AU" sz="2000" dirty="0"/>
          </a:p>
          <a:p>
            <a:pPr marL="0" lvl="3" indent="0" algn="r">
              <a:spcBef>
                <a:spcPts val="1000"/>
              </a:spcBef>
              <a:buNone/>
            </a:pPr>
            <a:r>
              <a:rPr lang="en-AU" dirty="0" smtClean="0"/>
              <a:t> </a:t>
            </a:r>
            <a:endParaRPr lang="en-AU" dirty="0"/>
          </a:p>
          <a:p>
            <a:pPr marL="0" indent="0" algn="r">
              <a:buNone/>
            </a:pPr>
            <a:endParaRPr lang="en-AU" sz="2000" dirty="0"/>
          </a:p>
          <a:p>
            <a:pPr lvl="3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8486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Punishers</a:t>
            </a:r>
            <a:r>
              <a:rPr lang="en-AU" sz="4000" dirty="0" smtClean="0"/>
              <a:t> – Disgust &amp; Anger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2600" dirty="0"/>
              <a:t>It makes me </a:t>
            </a:r>
            <a:r>
              <a:rPr lang="en-AU" sz="2600" b="1" dirty="0"/>
              <a:t>sick to my stomach </a:t>
            </a:r>
            <a:r>
              <a:rPr lang="en-AU" sz="2600" dirty="0"/>
              <a:t>that I could be at a park playing with my children and there could be a repeat offender paedophile sitting in the park, and it's like Christmas for them, isn’t it? </a:t>
            </a:r>
          </a:p>
          <a:p>
            <a:endParaRPr lang="en-AU" sz="2600" dirty="0"/>
          </a:p>
          <a:p>
            <a:pPr marL="0" indent="0" algn="r">
              <a:buNone/>
            </a:pPr>
            <a:r>
              <a:rPr lang="en-AU" sz="2200" b="1" dirty="0" smtClean="0"/>
              <a:t>Respondent 1: </a:t>
            </a:r>
            <a:r>
              <a:rPr lang="en-AU" sz="2200" dirty="0" smtClean="0"/>
              <a:t>Female, </a:t>
            </a:r>
            <a:r>
              <a:rPr lang="en-AU" sz="2200" dirty="0"/>
              <a:t>age </a:t>
            </a:r>
            <a:r>
              <a:rPr lang="en-AU" sz="2200" dirty="0" smtClean="0"/>
              <a:t>40.</a:t>
            </a:r>
            <a:endParaRPr lang="en-AU" sz="2200" dirty="0"/>
          </a:p>
          <a:p>
            <a:pPr marL="0" indent="0" algn="r">
              <a:buNone/>
            </a:pPr>
            <a:r>
              <a:rPr lang="en-AU" sz="2200" b="1" dirty="0"/>
              <a:t>Case: </a:t>
            </a:r>
            <a:r>
              <a:rPr lang="en-AU" sz="2200" dirty="0" smtClean="0"/>
              <a:t>Sexual Assault</a:t>
            </a:r>
            <a:endParaRPr lang="en-AU" sz="2200" dirty="0"/>
          </a:p>
          <a:p>
            <a:pPr marL="0" indent="0" algn="r">
              <a:buNone/>
            </a:pPr>
            <a:r>
              <a:rPr lang="en-AU" sz="2200" b="1" dirty="0" smtClean="0"/>
              <a:t>Decision</a:t>
            </a:r>
            <a:r>
              <a:rPr lang="en-AU" sz="2200" dirty="0"/>
              <a:t>: </a:t>
            </a:r>
            <a:r>
              <a:rPr lang="en-AU" sz="2200" dirty="0" smtClean="0"/>
              <a:t>Deny parole</a:t>
            </a:r>
          </a:p>
          <a:p>
            <a:pPr marL="0" indent="0" algn="r">
              <a:buNone/>
            </a:pPr>
            <a:endParaRPr lang="en-AU" sz="2000" dirty="0"/>
          </a:p>
          <a:p>
            <a:pPr marL="0" lvl="3" indent="0" algn="r">
              <a:spcBef>
                <a:spcPts val="1000"/>
              </a:spcBef>
              <a:buNone/>
            </a:pPr>
            <a:r>
              <a:rPr lang="en-AU" dirty="0" smtClean="0"/>
              <a:t> </a:t>
            </a:r>
            <a:endParaRPr lang="en-AU" dirty="0"/>
          </a:p>
          <a:p>
            <a:pPr marL="0" indent="0" algn="r">
              <a:buNone/>
            </a:pPr>
            <a:endParaRPr lang="en-AU" sz="2000" dirty="0"/>
          </a:p>
          <a:p>
            <a:pPr lvl="3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732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/>
              <a:t>The presumed ‘punitive public’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7972" y="1825625"/>
            <a:ext cx="503445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i="1" dirty="0"/>
              <a:t>Penal populism</a:t>
            </a:r>
            <a:r>
              <a:rPr lang="en-AU" dirty="0"/>
              <a:t>: </a:t>
            </a:r>
            <a:r>
              <a:rPr lang="en-AU" dirty="0" smtClean="0"/>
              <a:t>‘</a:t>
            </a:r>
            <a:r>
              <a:rPr lang="en-AU" dirty="0"/>
              <a:t>Allowing the electoral advantage of a policy to take precedence over its penal effectiveness’ </a:t>
            </a:r>
            <a:endParaRPr lang="en-AU" dirty="0" smtClean="0"/>
          </a:p>
          <a:p>
            <a:pPr marL="0" indent="0" algn="r">
              <a:buNone/>
            </a:pPr>
            <a:r>
              <a:rPr lang="en-AU" sz="2200" dirty="0" smtClean="0"/>
              <a:t>Bottoms 1995</a:t>
            </a:r>
            <a:endParaRPr lang="en-AU" sz="2600" dirty="0"/>
          </a:p>
          <a:p>
            <a:pPr lvl="1"/>
            <a:endParaRPr lang="en-AU" dirty="0"/>
          </a:p>
          <a:p>
            <a:pPr marL="0" indent="0">
              <a:buNone/>
            </a:pPr>
            <a:r>
              <a:rPr lang="en-AU" dirty="0" smtClean="0"/>
              <a:t>‘The public has a tendency to desire and call for harsh treatment of offenders.’</a:t>
            </a:r>
          </a:p>
          <a:p>
            <a:pPr marL="0" indent="0" algn="r">
              <a:buNone/>
            </a:pPr>
            <a:r>
              <a:rPr lang="en-AU" sz="2000" dirty="0" smtClean="0"/>
              <a:t>High Court judge Ian </a:t>
            </a:r>
            <a:r>
              <a:rPr lang="en-AU" sz="2000" dirty="0" err="1" smtClean="0"/>
              <a:t>Callinan</a:t>
            </a:r>
            <a:r>
              <a:rPr lang="en-AU" sz="2000" dirty="0" smtClean="0"/>
              <a:t>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AU" sz="2000" dirty="0" smtClean="0"/>
              <a:t>Review of Victorian Parole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AU" sz="2000" dirty="0" smtClean="0"/>
              <a:t> (2012)</a:t>
            </a:r>
          </a:p>
          <a:p>
            <a:pPr lvl="1"/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636" y="1690688"/>
            <a:ext cx="5008830" cy="333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84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Hybrids</a:t>
            </a:r>
            <a:r>
              <a:rPr lang="en-AU" sz="4000" dirty="0" smtClean="0"/>
              <a:t> – Balancing Beliefs 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AU" sz="3100" dirty="0" smtClean="0"/>
              <a:t>…</a:t>
            </a:r>
            <a:r>
              <a:rPr lang="en-AU" sz="3100" b="1" dirty="0" smtClean="0"/>
              <a:t>I </a:t>
            </a:r>
            <a:r>
              <a:rPr lang="en-AU" sz="3100" b="1" dirty="0"/>
              <a:t>think rehabilitation is possible </a:t>
            </a:r>
            <a:r>
              <a:rPr lang="en-AU" sz="3100" dirty="0" smtClean="0"/>
              <a:t>… people </a:t>
            </a:r>
            <a:r>
              <a:rPr lang="en-AU" sz="3100" dirty="0"/>
              <a:t>can be redeemed and I believe strongly in a second chance </a:t>
            </a:r>
            <a:r>
              <a:rPr lang="en-AU" sz="3100" dirty="0" smtClean="0"/>
              <a:t>… but </a:t>
            </a:r>
            <a:r>
              <a:rPr lang="en-AU" sz="3100" b="1" dirty="0"/>
              <a:t>it’s not a carte blanche thing, so you get one, you take it, you use it and if you </a:t>
            </a:r>
            <a:r>
              <a:rPr lang="en-AU" sz="3100" b="1" dirty="0" smtClean="0"/>
              <a:t>don’t </a:t>
            </a:r>
            <a:r>
              <a:rPr lang="en-AU" sz="3100" b="1" dirty="0"/>
              <a:t>treat it with the respect it requires then you’ve lost that and maybe you’ve lost it forever</a:t>
            </a:r>
            <a:r>
              <a:rPr lang="en-AU" sz="3100" dirty="0"/>
              <a:t> so whilst there’s forgiveness and umm I believe in forgiveness and redemption, justice still needs to be served, so there is a consequence for every action.</a:t>
            </a:r>
          </a:p>
          <a:p>
            <a:endParaRPr lang="en-AU" dirty="0"/>
          </a:p>
          <a:p>
            <a:endParaRPr lang="en-AU" dirty="0"/>
          </a:p>
          <a:p>
            <a:pPr marL="0" indent="0" algn="r">
              <a:buNone/>
            </a:pPr>
            <a:r>
              <a:rPr lang="en-AU" sz="2600" b="1" dirty="0" smtClean="0"/>
              <a:t>Respondent 4: </a:t>
            </a:r>
            <a:r>
              <a:rPr lang="en-AU" sz="2600" dirty="0" smtClean="0"/>
              <a:t>Female, </a:t>
            </a:r>
            <a:r>
              <a:rPr lang="en-AU" sz="2600" dirty="0"/>
              <a:t>age </a:t>
            </a:r>
            <a:r>
              <a:rPr lang="en-AU" sz="2600" dirty="0" smtClean="0"/>
              <a:t>48.</a:t>
            </a:r>
            <a:endParaRPr lang="en-AU" sz="2600" dirty="0"/>
          </a:p>
          <a:p>
            <a:pPr marL="0" indent="0" algn="r">
              <a:buNone/>
            </a:pPr>
            <a:r>
              <a:rPr lang="en-AU" sz="2600" b="1" dirty="0" smtClean="0"/>
              <a:t>Case1: </a:t>
            </a:r>
            <a:r>
              <a:rPr lang="en-AU" sz="2600" dirty="0" smtClean="0"/>
              <a:t>Female burglary, theft, fraud (deny)</a:t>
            </a:r>
          </a:p>
          <a:p>
            <a:pPr marL="0" indent="0" algn="r">
              <a:buNone/>
            </a:pPr>
            <a:r>
              <a:rPr lang="en-AU" sz="2600" b="1" dirty="0" smtClean="0"/>
              <a:t>Case 2:</a:t>
            </a:r>
            <a:r>
              <a:rPr lang="en-AU" sz="2600" dirty="0" smtClean="0"/>
              <a:t> Male armed robbery (grant)</a:t>
            </a:r>
            <a:r>
              <a:rPr lang="en-AU" sz="2300" dirty="0" smtClean="0"/>
              <a:t> </a:t>
            </a:r>
            <a:endParaRPr lang="en-AU" sz="2300" dirty="0"/>
          </a:p>
          <a:p>
            <a:pPr marL="0" indent="0" algn="r">
              <a:buNone/>
            </a:pPr>
            <a:endParaRPr lang="en-AU" sz="2000" dirty="0"/>
          </a:p>
          <a:p>
            <a:pPr marL="0" indent="0" algn="r">
              <a:buNone/>
            </a:pPr>
            <a:endParaRPr lang="en-AU" sz="2000" dirty="0"/>
          </a:p>
          <a:p>
            <a:pPr lvl="3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426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Concluding thoughts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Misleading to characterise public attitudes as </a:t>
            </a:r>
            <a:r>
              <a:rPr lang="en-AU" i="1" dirty="0" smtClean="0"/>
              <a:t>indiscriminately punitive</a:t>
            </a:r>
            <a:r>
              <a:rPr lang="en-AU" dirty="0" smtClean="0"/>
              <a:t>.</a:t>
            </a:r>
          </a:p>
          <a:p>
            <a:endParaRPr lang="en-AU" dirty="0"/>
          </a:p>
          <a:p>
            <a:r>
              <a:rPr lang="en-AU" dirty="0" smtClean="0"/>
              <a:t>Three distinct groups. </a:t>
            </a:r>
            <a:endParaRPr lang="en-AU" dirty="0" smtClean="0"/>
          </a:p>
          <a:p>
            <a:endParaRPr lang="en-AU" dirty="0"/>
          </a:p>
          <a:p>
            <a:r>
              <a:rPr lang="en-AU" dirty="0" smtClean="0"/>
              <a:t>The </a:t>
            </a:r>
            <a:r>
              <a:rPr lang="en-AU" dirty="0" smtClean="0"/>
              <a:t>largest subgroup, ‘hybrids’, hold a mixture of </a:t>
            </a:r>
            <a:r>
              <a:rPr lang="en-AU" dirty="0" smtClean="0"/>
              <a:t>views</a:t>
            </a:r>
            <a:r>
              <a:rPr lang="en-AU" dirty="0" smtClean="0"/>
              <a:t>, and present interesting opportunities for thinking about ways of increasing public confidence. </a:t>
            </a:r>
            <a:endParaRPr lang="en-AU" dirty="0" smtClean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055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Increasing public confidence…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Results point to the importance of fundamental beliefs or ‘gut reactions’.</a:t>
            </a:r>
            <a:endParaRPr lang="en-AU" dirty="0"/>
          </a:p>
          <a:p>
            <a:endParaRPr lang="en-AU" dirty="0" smtClean="0"/>
          </a:p>
          <a:p>
            <a:r>
              <a:rPr lang="en-AU" dirty="0" smtClean="0"/>
              <a:t>A need to increase understanding of emotional </a:t>
            </a:r>
            <a:r>
              <a:rPr lang="en-AU" dirty="0" smtClean="0"/>
              <a:t>responses. </a:t>
            </a:r>
          </a:p>
          <a:p>
            <a:endParaRPr lang="en-AU" dirty="0" smtClean="0"/>
          </a:p>
          <a:p>
            <a:r>
              <a:rPr lang="en-AU" dirty="0" smtClean="0"/>
              <a:t>Little evidence indicates ‘facts’ sway opinion on a large scale, or at least any changes may be short-lived. </a:t>
            </a:r>
          </a:p>
          <a:p>
            <a:endParaRPr lang="en-AU" dirty="0"/>
          </a:p>
          <a:p>
            <a:r>
              <a:rPr lang="en-AU" dirty="0" smtClean="0"/>
              <a:t>Future work, we continue to investigate the promise of widely-held belief that people can change (redeemability).  </a:t>
            </a:r>
            <a:endParaRPr lang="en-AU" dirty="0" smtClean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7641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13" y="661093"/>
            <a:ext cx="9444669" cy="1583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913" y="4967350"/>
            <a:ext cx="9224156" cy="155421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936" y="2575648"/>
            <a:ext cx="4930975" cy="206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81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What does the Australian public think about parole? </a:t>
            </a:r>
            <a:endParaRPr lang="en-AU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3130"/>
            <a:ext cx="4736335" cy="4176649"/>
          </a:xfrm>
        </p:spPr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n-AU" sz="3600" dirty="0" smtClean="0"/>
              <a:t>It’s mixed.</a:t>
            </a:r>
          </a:p>
          <a:p>
            <a:pPr marL="514350" indent="-514350">
              <a:spcAft>
                <a:spcPts val="1000"/>
              </a:spcAft>
              <a:buFont typeface="+mj-lt"/>
              <a:buAutoNum type="arabicPeriod"/>
            </a:pPr>
            <a:r>
              <a:rPr lang="en-AU" sz="3200" dirty="0" smtClean="0"/>
              <a:t>Some support for parole, but there are limits </a:t>
            </a: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r>
              <a:rPr lang="en-AU" sz="3200" dirty="0" smtClean="0"/>
              <a:t>Mixture of priorities in correctional goals.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5999" y="2203130"/>
            <a:ext cx="5773948" cy="4184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AU" sz="2000" dirty="0" smtClean="0"/>
          </a:p>
          <a:p>
            <a:pPr marL="0" indent="0">
              <a:buNone/>
            </a:pPr>
            <a:endParaRPr lang="en-AU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AU" sz="2400" dirty="0" smtClean="0">
                <a:solidFill>
                  <a:schemeClr val="bg1">
                    <a:lumMod val="50000"/>
                  </a:schemeClr>
                </a:solidFill>
              </a:rPr>
              <a:t>Fitzgerald</a:t>
            </a:r>
            <a:r>
              <a:rPr lang="en-AU" sz="2400" dirty="0">
                <a:solidFill>
                  <a:schemeClr val="bg1">
                    <a:lumMod val="50000"/>
                  </a:schemeClr>
                </a:solidFill>
              </a:rPr>
              <a:t>, R., </a:t>
            </a:r>
            <a:r>
              <a:rPr lang="en-AU" sz="2400" dirty="0" smtClean="0">
                <a:solidFill>
                  <a:schemeClr val="bg1">
                    <a:lumMod val="50000"/>
                  </a:schemeClr>
                </a:solidFill>
              </a:rPr>
              <a:t>Bartels, L., Freiberg</a:t>
            </a:r>
            <a:r>
              <a:rPr lang="en-AU" sz="2400" dirty="0">
                <a:solidFill>
                  <a:schemeClr val="bg1">
                    <a:lumMod val="50000"/>
                  </a:schemeClr>
                </a:solidFill>
              </a:rPr>
              <a:t>, A., Cherney, A., &amp; Buglar, S. (2016). How does the Australian public view parole? Results from a national survey on public attitudes towards parole and re-entry. </a:t>
            </a:r>
            <a:r>
              <a:rPr lang="en-AU" sz="2400" i="1" dirty="0">
                <a:solidFill>
                  <a:schemeClr val="bg1">
                    <a:lumMod val="50000"/>
                  </a:schemeClr>
                </a:solidFill>
              </a:rPr>
              <a:t>Criminal Law Journal</a:t>
            </a:r>
            <a:r>
              <a:rPr lang="en-AU" sz="24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AU" sz="2400" i="1" dirty="0">
                <a:solidFill>
                  <a:schemeClr val="bg1">
                    <a:lumMod val="50000"/>
                  </a:schemeClr>
                </a:solidFill>
              </a:rPr>
              <a:t>40</a:t>
            </a:r>
            <a:r>
              <a:rPr lang="en-AU" sz="2400" dirty="0">
                <a:solidFill>
                  <a:schemeClr val="bg1">
                    <a:lumMod val="50000"/>
                  </a:schemeClr>
                </a:solidFill>
              </a:rPr>
              <a:t>(6), 307-324.</a:t>
            </a:r>
          </a:p>
        </p:txBody>
      </p:sp>
    </p:spTree>
    <p:extLst>
      <p:ext uri="{BB962C8B-B14F-4D97-AF65-F5344CB8AC3E}">
        <p14:creationId xmlns:p14="http://schemas.microsoft.com/office/powerpoint/2010/main" val="284903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Questions for today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18581"/>
            <a:ext cx="10515600" cy="4158382"/>
          </a:xfrm>
        </p:spPr>
        <p:txBody>
          <a:bodyPr/>
          <a:lstStyle/>
          <a:p>
            <a:pPr marL="514350" lvl="1" indent="-514350">
              <a:spcBef>
                <a:spcPts val="10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AU" sz="3200" dirty="0" smtClean="0"/>
              <a:t>Can we identify distinct groups of Australians with unique sets of views on parole, prison and re-entry?</a:t>
            </a:r>
          </a:p>
          <a:p>
            <a:pPr marL="514350" lvl="1" indent="-514350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AU" sz="3200" dirty="0" smtClean="0"/>
              <a:t>If so, who holds those particular sets of views?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071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Data: mixed-method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4177214" cy="4557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b="1" dirty="0" smtClean="0"/>
              <a:t>Nationally representative survey</a:t>
            </a:r>
          </a:p>
          <a:p>
            <a:r>
              <a:rPr lang="en-AU" sz="3200" dirty="0" smtClean="0"/>
              <a:t>N = 1,200</a:t>
            </a:r>
          </a:p>
          <a:p>
            <a:r>
              <a:rPr lang="en-AU" sz="3200" dirty="0" smtClean="0"/>
              <a:t>Telephone</a:t>
            </a:r>
          </a:p>
          <a:p>
            <a:r>
              <a:rPr lang="en-AU" sz="3200" dirty="0" smtClean="0"/>
              <a:t>Addresses attitudes toward parole &amp; prisoner re-entry.</a:t>
            </a:r>
            <a:endParaRPr lang="en-AU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557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b="1" dirty="0" smtClean="0"/>
              <a:t>Vignette study</a:t>
            </a:r>
          </a:p>
          <a:p>
            <a:r>
              <a:rPr lang="en-AU" sz="3200" dirty="0" smtClean="0"/>
              <a:t>N = 30 </a:t>
            </a:r>
          </a:p>
          <a:p>
            <a:r>
              <a:rPr lang="en-AU" sz="3200" dirty="0" smtClean="0"/>
              <a:t>5 possible parole release vignettes</a:t>
            </a:r>
          </a:p>
          <a:p>
            <a:r>
              <a:rPr lang="en-AU" sz="3200" dirty="0" smtClean="0"/>
              <a:t>Asked to make a release decision</a:t>
            </a:r>
          </a:p>
          <a:p>
            <a:r>
              <a:rPr lang="en-AU" sz="3200" dirty="0" smtClean="0"/>
              <a:t>Follow-up in-depth interview  </a:t>
            </a:r>
          </a:p>
        </p:txBody>
      </p:sp>
    </p:spTree>
    <p:extLst>
      <p:ext uri="{BB962C8B-B14F-4D97-AF65-F5344CB8AC3E}">
        <p14:creationId xmlns:p14="http://schemas.microsoft.com/office/powerpoint/2010/main" val="217212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400" b="1" dirty="0" smtClean="0"/>
              <a:t>The analytical approach</a:t>
            </a:r>
            <a:endParaRPr lang="en-AU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b="1" dirty="0"/>
              <a:t>The </a:t>
            </a:r>
            <a:r>
              <a:rPr lang="en-AU" b="1" dirty="0" smtClean="0"/>
              <a:t>survey data</a:t>
            </a:r>
            <a:endParaRPr lang="en-AU" b="1" dirty="0"/>
          </a:p>
          <a:p>
            <a:pPr lvl="1">
              <a:spcAft>
                <a:spcPts val="600"/>
              </a:spcAft>
            </a:pPr>
            <a:r>
              <a:rPr lang="en-AU" dirty="0"/>
              <a:t>Group respondents by their agreement with a range of statements about parole, </a:t>
            </a:r>
            <a:r>
              <a:rPr lang="en-AU" dirty="0" smtClean="0"/>
              <a:t>prison &amp; re-entry (</a:t>
            </a:r>
            <a:r>
              <a:rPr lang="en-AU" dirty="0" err="1" smtClean="0"/>
              <a:t>i.e</a:t>
            </a:r>
            <a:r>
              <a:rPr lang="en-AU" dirty="0" smtClean="0"/>
              <a:t>,. </a:t>
            </a:r>
            <a:r>
              <a:rPr lang="en-AU" dirty="0" smtClean="0"/>
              <a:t>correctional goals). </a:t>
            </a:r>
            <a:endParaRPr lang="en-AU" dirty="0"/>
          </a:p>
          <a:p>
            <a:pPr lvl="1">
              <a:spcAft>
                <a:spcPts val="600"/>
              </a:spcAft>
            </a:pPr>
            <a:r>
              <a:rPr lang="en-AU" b="1" dirty="0"/>
              <a:t>Latent Class Analysis</a:t>
            </a:r>
            <a:r>
              <a:rPr lang="en-AU" dirty="0"/>
              <a:t> (LCA) is a statistical method for identifying unmeasured </a:t>
            </a:r>
            <a:r>
              <a:rPr lang="en-AU" b="1" dirty="0"/>
              <a:t>class</a:t>
            </a:r>
            <a:r>
              <a:rPr lang="en-AU" dirty="0"/>
              <a:t> membership among subjects using categorical observed variables. </a:t>
            </a:r>
          </a:p>
          <a:p>
            <a:pPr lvl="1"/>
            <a:r>
              <a:rPr lang="en-AU" dirty="0"/>
              <a:t>End product: A </a:t>
            </a:r>
            <a:r>
              <a:rPr lang="en-AU" dirty="0" smtClean="0"/>
              <a:t>‘typology’ </a:t>
            </a:r>
            <a:r>
              <a:rPr lang="en-AU" dirty="0"/>
              <a:t>of unique public views on </a:t>
            </a:r>
            <a:r>
              <a:rPr lang="en-AU" dirty="0" smtClean="0"/>
              <a:t>correctional goals.</a:t>
            </a:r>
            <a:endParaRPr lang="en-AU" dirty="0"/>
          </a:p>
          <a:p>
            <a:endParaRPr lang="en-AU" dirty="0"/>
          </a:p>
          <a:p>
            <a:pPr marL="514350" indent="-514350">
              <a:buFont typeface="+mj-lt"/>
              <a:buAutoNum type="arabicPeriod" startAt="2"/>
            </a:pPr>
            <a:r>
              <a:rPr lang="en-AU" b="1" dirty="0"/>
              <a:t>The </a:t>
            </a:r>
            <a:r>
              <a:rPr lang="en-AU" b="1" dirty="0" smtClean="0"/>
              <a:t>interview data</a:t>
            </a:r>
            <a:endParaRPr lang="en-AU" b="1" dirty="0"/>
          </a:p>
          <a:p>
            <a:pPr lvl="1"/>
            <a:r>
              <a:rPr lang="en-AU" dirty="0"/>
              <a:t>Compare respondents' construction of parole decisions by their identified class.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062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Australian’s views on correctional goals</a:t>
            </a:r>
            <a:endParaRPr lang="en-AU" sz="36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9839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6096000" y="6222757"/>
            <a:ext cx="424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/>
              <a:t>Proportion of agreement with statements</a:t>
            </a:r>
          </a:p>
        </p:txBody>
      </p:sp>
    </p:spTree>
    <p:extLst>
      <p:ext uri="{BB962C8B-B14F-4D97-AF65-F5344CB8AC3E}">
        <p14:creationId xmlns:p14="http://schemas.microsoft.com/office/powerpoint/2010/main" val="46454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We find three subgroups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36424"/>
            <a:ext cx="4407496" cy="3940538"/>
          </a:xfrm>
        </p:spPr>
        <p:txBody>
          <a:bodyPr>
            <a:normAutofit/>
          </a:bodyPr>
          <a:lstStyle/>
          <a:p>
            <a:r>
              <a:rPr lang="en-AU" dirty="0" smtClean="0"/>
              <a:t>LCA diagnostic tests indicate the sample can be divided into 3 subgroups with unique orientations toward correctional goals. </a:t>
            </a:r>
          </a:p>
          <a:p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56733" y="2082186"/>
            <a:ext cx="4515080" cy="409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AU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65904058"/>
              </p:ext>
            </p:extLst>
          </p:nvPr>
        </p:nvGraphicFramePr>
        <p:xfrm>
          <a:off x="6581422" y="1690688"/>
          <a:ext cx="4290391" cy="4190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6004" y="2203371"/>
            <a:ext cx="2006846" cy="3635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6004" y="5108670"/>
            <a:ext cx="1599855" cy="4217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6224" y="4265248"/>
            <a:ext cx="1390652" cy="3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15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2F3208B-7459-4949-91CB-6B45F113C441}"/>
</file>

<file path=customXml/itemProps2.xml><?xml version="1.0" encoding="utf-8"?>
<ds:datastoreItem xmlns:ds="http://schemas.openxmlformats.org/officeDocument/2006/customXml" ds:itemID="{5463B446-4DF0-495D-86D2-5B6F944AA731}"/>
</file>

<file path=customXml/itemProps3.xml><?xml version="1.0" encoding="utf-8"?>
<ds:datastoreItem xmlns:ds="http://schemas.openxmlformats.org/officeDocument/2006/customXml" ds:itemID="{B5A3FC4D-4200-4568-AB43-47CDAF852F1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4940</TotalTime>
  <Words>988</Words>
  <Application>Microsoft Office PowerPoint</Application>
  <PresentationFormat>Widescreen</PresentationFormat>
  <Paragraphs>134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 Unicode MS</vt:lpstr>
      <vt:lpstr>Arial</vt:lpstr>
      <vt:lpstr>Calibri</vt:lpstr>
      <vt:lpstr>Garamond</vt:lpstr>
      <vt:lpstr>Times New Roman</vt:lpstr>
      <vt:lpstr>Office Theme</vt:lpstr>
      <vt:lpstr>Australian public opinion &amp; parole</vt:lpstr>
      <vt:lpstr>The presumed ‘punitive public’</vt:lpstr>
      <vt:lpstr>PowerPoint Presentation</vt:lpstr>
      <vt:lpstr>What does the Australian public think about parole? </vt:lpstr>
      <vt:lpstr>Questions for today</vt:lpstr>
      <vt:lpstr>Data: mixed-method</vt:lpstr>
      <vt:lpstr>The analytical approach</vt:lpstr>
      <vt:lpstr>Australian’s views on correctional goals</vt:lpstr>
      <vt:lpstr>We find three subgroups</vt:lpstr>
      <vt:lpstr>Three unique orientations towards correctional goals</vt:lpstr>
      <vt:lpstr>Three unique orientations towards correctional goals</vt:lpstr>
      <vt:lpstr>Three unique orientations towards correctional goals</vt:lpstr>
      <vt:lpstr>Three unique orientations towards correctional goals</vt:lpstr>
      <vt:lpstr>PowerPoint Presentation</vt:lpstr>
      <vt:lpstr>% grant and deny (interview sample, n=30)</vt:lpstr>
      <vt:lpstr>Rehabilitators – Situation rather than choice</vt:lpstr>
      <vt:lpstr>Rehabilitators – Redeemability </vt:lpstr>
      <vt:lpstr>Punishers – Respect/Authority</vt:lpstr>
      <vt:lpstr>Punishers – Disgust &amp; Anger</vt:lpstr>
      <vt:lpstr>Hybrids – Balancing Beliefs </vt:lpstr>
      <vt:lpstr>Concluding thoughts</vt:lpstr>
      <vt:lpstr>Increasing public confidence…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Australian public opinion and parole</dc:title>
  <dc:creator>Robin Fitzgerald</dc:creator>
  <cp:lastModifiedBy>Robin Fitzgerald</cp:lastModifiedBy>
  <cp:revision>253</cp:revision>
  <cp:lastPrinted>2017-02-12T05:20:50Z</cp:lastPrinted>
  <dcterms:created xsi:type="dcterms:W3CDTF">2016-10-06T03:35:57Z</dcterms:created>
  <dcterms:modified xsi:type="dcterms:W3CDTF">2017-02-14T20:48:36Z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