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8.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4.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21.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ppt/theme/theme3.xml" ContentType="application/vnd.openxmlformats-officedocument.theme+xml"/>
  <Override PartName="/ppt/diagrams/drawing2.xml" ContentType="application/vnd.ms-office.drawingml.diagramDrawing+xml"/>
  <Override PartName="/ppt/charts/chart4.xml" ContentType="application/vnd.openxmlformats-officedocument.drawingml.chart+xml"/>
  <Override PartName="/ppt/charts/chart3.xml" ContentType="application/vnd.openxmlformats-officedocument.drawingml.chart+xml"/>
  <Override PartName="/ppt/charts/chart2.xml" ContentType="application/vnd.openxmlformats-officedocument.drawingml.chart+xml"/>
  <Override PartName="/ppt/theme/theme2.xml" ContentType="application/vnd.openxmlformats-officedocument.theme+xml"/>
  <Override PartName="/ppt/charts/chart5.xml" ContentType="application/vnd.openxmlformats-officedocument.drawingml.chart+xml"/>
  <Override PartName="/ppt/diagrams/drawing3.xml" ContentType="application/vnd.ms-office.drawingml.diagramDrawing+xml"/>
  <Override PartName="/ppt/notesMasters/notesMaster1.xml" ContentType="application/vnd.openxmlformats-officedocument.presentationml.notesMaster+xml"/>
  <Override PartName="/ppt/diagrams/quickStyle2.xml" ContentType="application/vnd.openxmlformats-officedocument.drawingml.diagramStyle+xml"/>
  <Override PartName="/ppt/diagrams/colors2.xml" ContentType="application/vnd.openxmlformats-officedocument.drawingml.diagramColors+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theme/theme1.xml" ContentType="application/vnd.openxmlformats-officedocument.theme+xml"/>
  <Override PartName="/ppt/diagrams/layout2.xml" ContentType="application/vnd.openxmlformats-officedocument.drawingml.diagramLayout+xml"/>
  <Override PartName="/ppt/charts/chart9.xml" ContentType="application/vnd.openxmlformats-officedocument.drawingml.chart+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34"/>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199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1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ustomXml" Target="../customXml/item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'[Chart in Microsoft PowerPoint]Oceania'!$C$12</c:f>
              <c:strCache>
                <c:ptCount val="1"/>
                <c:pt idx="0">
                  <c:v>World</c:v>
                </c:pt>
              </c:strCache>
            </c:strRef>
          </c:tx>
          <c:spPr>
            <a:solidFill>
              <a:srgbClr val="0070C0"/>
            </a:solidFill>
          </c:spPr>
          <c:invertIfNegative val="0"/>
          <c:dLbls>
            <c:dLbl>
              <c:idx val="0"/>
              <c:layout>
                <c:manualLayout>
                  <c:x val="-3.1410737968707975E-3"/>
                  <c:y val="0.15930443684979148"/>
                </c:manualLayout>
              </c:layout>
              <c:spPr/>
              <c:txPr>
                <a:bodyPr rot="-5400000" vert="horz"/>
                <a:lstStyle/>
                <a:p>
                  <a:pPr>
                    <a:defRPr>
                      <a:solidFill>
                        <a:schemeClr val="bg1"/>
                      </a:solidFill>
                    </a:defRPr>
                  </a:pPr>
                  <a:endParaRPr lang="en-US"/>
                </a:p>
              </c:txPr>
              <c:dLblPos val="outEnd"/>
              <c:showLegendKey val="0"/>
              <c:showVal val="1"/>
              <c:showCatName val="0"/>
              <c:showSerName val="0"/>
              <c:showPercent val="0"/>
              <c:showBubbleSize val="0"/>
            </c:dLbl>
            <c:dLbl>
              <c:idx val="1"/>
              <c:layout>
                <c:manualLayout>
                  <c:x val="1.5704750687082843E-3"/>
                  <c:y val="6.9989310609596331E-2"/>
                </c:manualLayout>
              </c:layout>
              <c:spPr/>
              <c:txPr>
                <a:bodyPr rot="-5400000" vert="horz"/>
                <a:lstStyle/>
                <a:p>
                  <a:pPr>
                    <a:defRPr>
                      <a:solidFill>
                        <a:schemeClr val="bg1"/>
                      </a:solidFill>
                    </a:defRPr>
                  </a:pPr>
                  <a:endParaRPr lang="en-US"/>
                </a:p>
              </c:txPr>
              <c:dLblPos val="outEnd"/>
              <c:showLegendKey val="0"/>
              <c:showVal val="1"/>
              <c:showCatName val="0"/>
              <c:showSerName val="0"/>
              <c:showPercent val="0"/>
              <c:showBubbleSize val="0"/>
            </c:dLbl>
            <c:txPr>
              <a:bodyPr rot="-5400000" vert="horz"/>
              <a:lstStyle/>
              <a:p>
                <a:pPr>
                  <a:defRPr/>
                </a:pPr>
                <a:endParaRPr lang="en-US"/>
              </a:p>
            </c:txPr>
            <c:dLblPos val="inBase"/>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PowerPoint]Oceania'!$C$13:$C$14</c:f>
              <c:numCache>
                <c:formatCode>_-* #,##0_-;\-* #,##0_-;_-* "-"??_-;_-@_-</c:formatCode>
                <c:ptCount val="2"/>
                <c:pt idx="0">
                  <c:v>8664300</c:v>
                </c:pt>
                <c:pt idx="1">
                  <c:v>10357134</c:v>
                </c:pt>
              </c:numCache>
            </c:numRef>
          </c:val>
        </c:ser>
        <c:ser>
          <c:idx val="1"/>
          <c:order val="1"/>
          <c:tx>
            <c:strRef>
              <c:f>'[Chart in Microsoft PowerPoint]Oceania'!$D$12</c:f>
              <c:strCache>
                <c:ptCount val="1"/>
              </c:strCache>
            </c:strRef>
          </c:tx>
          <c:spPr>
            <a:noFill/>
          </c:spPr>
          <c:invertIfNegative val="0"/>
          <c:dLbls>
            <c:txPr>
              <a:bodyPr rot="-5400000" vert="horz"/>
              <a:lstStyle/>
              <a:p>
                <a:pPr>
                  <a:defRPr/>
                </a:pPr>
                <a:endParaRPr lang="en-US"/>
              </a:p>
            </c:txPr>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PowerPoint]Oceania'!$D$13:$D$14</c:f>
              <c:numCache>
                <c:formatCode>General</c:formatCode>
                <c:ptCount val="2"/>
              </c:numCache>
            </c:numRef>
          </c:val>
        </c:ser>
        <c:ser>
          <c:idx val="2"/>
          <c:order val="2"/>
          <c:tx>
            <c:strRef>
              <c:f>'[Chart in Microsoft PowerPoint]Oceania'!$E$12</c:f>
              <c:strCache>
                <c:ptCount val="1"/>
                <c:pt idx="0">
                  <c:v>Africa</c:v>
                </c:pt>
              </c:strCache>
            </c:strRef>
          </c:tx>
          <c:spPr>
            <a:solidFill>
              <a:schemeClr val="accent3">
                <a:lumMod val="75000"/>
              </a:schemeClr>
            </a:solidFill>
          </c:spPr>
          <c:invertIfNegative val="0"/>
          <c:dLbls>
            <c:dLbl>
              <c:idx val="0"/>
              <c:layout>
                <c:manualLayout>
                  <c:x val="0"/>
                  <c:y val="-3.8566116137968413E-3"/>
                </c:manualLayout>
              </c:layout>
              <c:dLblPos val="outEnd"/>
              <c:showLegendKey val="0"/>
              <c:showVal val="1"/>
              <c:showCatName val="0"/>
              <c:showSerName val="0"/>
              <c:showPercent val="0"/>
              <c:showBubbleSize val="0"/>
            </c:dLbl>
            <c:dLbl>
              <c:idx val="1"/>
              <c:layout>
                <c:manualLayout>
                  <c:x val="-4.7114252061248524E-3"/>
                  <c:y val="-3.0911910389786364E-3"/>
                </c:manualLayout>
              </c:layout>
              <c:dLblPos val="outEnd"/>
              <c:showLegendKey val="0"/>
              <c:showVal val="1"/>
              <c:showCatName val="0"/>
              <c:showSerName val="0"/>
              <c:showPercent val="0"/>
              <c:showBubbleSize val="0"/>
            </c:dLbl>
            <c:txPr>
              <a:bodyPr rot="-5400000" vert="horz"/>
              <a:lstStyle/>
              <a:p>
                <a:pPr>
                  <a:defRPr/>
                </a:pPr>
                <a:endParaRPr lang="en-US"/>
              </a:p>
            </c:txPr>
            <c:dLblPos val="inBase"/>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PowerPoint]Oceania'!$E$13:$E$14</c:f>
              <c:numCache>
                <c:formatCode>_-* #,##0_-;\-* #,##0_-;_-* "-"??_-;_-@_-</c:formatCode>
                <c:ptCount val="2"/>
                <c:pt idx="0">
                  <c:v>902500</c:v>
                </c:pt>
                <c:pt idx="1">
                  <c:v>1038735</c:v>
                </c:pt>
              </c:numCache>
            </c:numRef>
          </c:val>
        </c:ser>
        <c:ser>
          <c:idx val="3"/>
          <c:order val="3"/>
          <c:tx>
            <c:strRef>
              <c:f>'[Chart in Microsoft PowerPoint]Oceania'!$F$12</c:f>
              <c:strCache>
                <c:ptCount val="1"/>
                <c:pt idx="0">
                  <c:v>Americas</c:v>
                </c:pt>
              </c:strCache>
            </c:strRef>
          </c:tx>
          <c:spPr>
            <a:solidFill>
              <a:schemeClr val="accent4">
                <a:lumMod val="60000"/>
                <a:lumOff val="40000"/>
              </a:schemeClr>
            </a:solidFill>
          </c:spPr>
          <c:invertIfNegative val="0"/>
          <c:dLbls>
            <c:dLbl>
              <c:idx val="0"/>
              <c:layout>
                <c:manualLayout>
                  <c:x val="-1.5704750687082843E-3"/>
                  <c:y val="2.3426326011352764E-3"/>
                </c:manualLayout>
              </c:layout>
              <c:dLblPos val="outEnd"/>
              <c:showLegendKey val="0"/>
              <c:showVal val="1"/>
              <c:showCatName val="0"/>
              <c:showSerName val="0"/>
              <c:showPercent val="0"/>
              <c:showBubbleSize val="0"/>
            </c:dLbl>
            <c:dLbl>
              <c:idx val="1"/>
              <c:layout>
                <c:manualLayout>
                  <c:x val="0"/>
                  <c:y val="8.4571646517416681E-4"/>
                </c:manualLayout>
              </c:layout>
              <c:dLblPos val="outEnd"/>
              <c:showLegendKey val="0"/>
              <c:showVal val="1"/>
              <c:showCatName val="0"/>
              <c:showSerName val="0"/>
              <c:showPercent val="0"/>
              <c:showBubbleSize val="0"/>
            </c:dLbl>
            <c:txPr>
              <a:bodyPr rot="-5400000" vert="horz"/>
              <a:lstStyle/>
              <a:p>
                <a:pPr>
                  <a:defRPr>
                    <a:solidFill>
                      <a:schemeClr val="tx1"/>
                    </a:solidFill>
                  </a:defRPr>
                </a:pPr>
                <a:endParaRPr lang="en-US"/>
              </a:p>
            </c:txPr>
            <c:dLblPos val="inBase"/>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PowerPoint]Oceania'!$F$13:$F$14</c:f>
              <c:numCache>
                <c:formatCode>_-* #,##0_-;\-* #,##0_-;_-* "-"??_-;_-@_-</c:formatCode>
                <c:ptCount val="2"/>
                <c:pt idx="0">
                  <c:v>2690300</c:v>
                </c:pt>
                <c:pt idx="1">
                  <c:v>3780528</c:v>
                </c:pt>
              </c:numCache>
            </c:numRef>
          </c:val>
        </c:ser>
        <c:ser>
          <c:idx val="4"/>
          <c:order val="4"/>
          <c:tx>
            <c:strRef>
              <c:f>'[Chart in Microsoft PowerPoint]Oceania'!$G$12</c:f>
              <c:strCache>
                <c:ptCount val="1"/>
                <c:pt idx="0">
                  <c:v>Asia</c:v>
                </c:pt>
              </c:strCache>
            </c:strRef>
          </c:tx>
          <c:spPr>
            <a:solidFill>
              <a:schemeClr val="accent2"/>
            </a:solidFill>
          </c:spPr>
          <c:invertIfNegative val="0"/>
          <c:dLbls>
            <c:dLbl>
              <c:idx val="0"/>
              <c:layout>
                <c:manualLayout>
                  <c:x val="0"/>
                  <c:y val="3.6616933399578376E-3"/>
                </c:manualLayout>
              </c:layout>
              <c:dLblPos val="outEnd"/>
              <c:showLegendKey val="0"/>
              <c:showVal val="1"/>
              <c:showCatName val="0"/>
              <c:showSerName val="0"/>
              <c:showPercent val="0"/>
              <c:showBubbleSize val="0"/>
            </c:dLbl>
            <c:dLbl>
              <c:idx val="1"/>
              <c:layout>
                <c:manualLayout>
                  <c:x val="1.5704750687082843E-3"/>
                  <c:y val="2.634307422853214E-3"/>
                </c:manualLayout>
              </c:layout>
              <c:dLblPos val="outEnd"/>
              <c:showLegendKey val="0"/>
              <c:showVal val="1"/>
              <c:showCatName val="0"/>
              <c:showSerName val="0"/>
              <c:showPercent val="0"/>
              <c:showBubbleSize val="0"/>
            </c:dLbl>
            <c:txPr>
              <a:bodyPr rot="-5400000" vert="horz"/>
              <a:lstStyle/>
              <a:p>
                <a:pPr>
                  <a:defRPr/>
                </a:pPr>
                <a:endParaRPr lang="en-US"/>
              </a:p>
            </c:txPr>
            <c:dLblPos val="inBase"/>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PowerPoint]Oceania'!$G$13:$G$14</c:f>
              <c:numCache>
                <c:formatCode>_-* #,##0_-;\-* #,##0_-;_-* "-"??_-;_-@_-</c:formatCode>
                <c:ptCount val="2"/>
                <c:pt idx="0">
                  <c:v>3023500</c:v>
                </c:pt>
                <c:pt idx="1">
                  <c:v>3897797</c:v>
                </c:pt>
              </c:numCache>
            </c:numRef>
          </c:val>
        </c:ser>
        <c:ser>
          <c:idx val="5"/>
          <c:order val="5"/>
          <c:tx>
            <c:strRef>
              <c:f>'[Chart in Microsoft PowerPoint]Oceania'!$H$12</c:f>
              <c:strCache>
                <c:ptCount val="1"/>
                <c:pt idx="0">
                  <c:v>Europe</c:v>
                </c:pt>
              </c:strCache>
            </c:strRef>
          </c:tx>
          <c:spPr>
            <a:solidFill>
              <a:srgbClr val="FFC000"/>
            </a:solidFill>
          </c:spPr>
          <c:invertIfNegative val="0"/>
          <c:dLbls>
            <c:dLbl>
              <c:idx val="0"/>
              <c:layout>
                <c:manualLayout>
                  <c:x val="1.5704750687082843E-3"/>
                  <c:y val="2.0395156150414276E-2"/>
                </c:manualLayout>
              </c:layout>
              <c:dLblPos val="outEnd"/>
              <c:showLegendKey val="0"/>
              <c:showVal val="1"/>
              <c:showCatName val="0"/>
              <c:showSerName val="0"/>
              <c:showPercent val="0"/>
              <c:showBubbleSize val="0"/>
            </c:dLbl>
            <c:dLbl>
              <c:idx val="1"/>
              <c:layout>
                <c:manualLayout>
                  <c:x val="0"/>
                  <c:y val="1.0197578075207138E-2"/>
                </c:manualLayout>
              </c:layout>
              <c:dLblPos val="outEnd"/>
              <c:showLegendKey val="0"/>
              <c:showVal val="1"/>
              <c:showCatName val="0"/>
              <c:showSerName val="0"/>
              <c:showPercent val="0"/>
              <c:showBubbleSize val="0"/>
            </c:dLbl>
            <c:txPr>
              <a:bodyPr rot="-5400000" vert="horz"/>
              <a:lstStyle/>
              <a:p>
                <a:pPr>
                  <a:defRPr/>
                </a:pPr>
                <a:endParaRPr lang="en-US"/>
              </a:p>
            </c:txPr>
            <c:dLblPos val="outEnd"/>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PowerPoint]Oceania'!$H$13:$H$14</c:f>
              <c:numCache>
                <c:formatCode>_-* #,##0_-;\-* #,##0_-;_-* "-"??_-;_-@_-</c:formatCode>
                <c:ptCount val="2"/>
                <c:pt idx="0">
                  <c:v>2013600</c:v>
                </c:pt>
                <c:pt idx="1">
                  <c:v>1585348</c:v>
                </c:pt>
              </c:numCache>
            </c:numRef>
          </c:val>
        </c:ser>
        <c:ser>
          <c:idx val="6"/>
          <c:order val="6"/>
          <c:tx>
            <c:strRef>
              <c:f>'[Chart in Microsoft PowerPoint]Oceania'!$I$12</c:f>
              <c:strCache>
                <c:ptCount val="1"/>
                <c:pt idx="0">
                  <c:v>Oceania</c:v>
                </c:pt>
              </c:strCache>
            </c:strRef>
          </c:tx>
          <c:spPr>
            <a:solidFill>
              <a:srgbClr val="FF0000"/>
            </a:solidFill>
          </c:spPr>
          <c:invertIfNegative val="0"/>
          <c:dLbls>
            <c:dLbl>
              <c:idx val="0"/>
              <c:spPr/>
              <c:txPr>
                <a:bodyPr rot="-5400000" vert="horz"/>
                <a:lstStyle/>
                <a:p>
                  <a:pPr>
                    <a:defRPr/>
                  </a:pPr>
                  <a:endParaRPr lang="en-US"/>
                </a:p>
              </c:txPr>
              <c:showLegendKey val="0"/>
              <c:showVal val="1"/>
              <c:showCatName val="0"/>
              <c:showSerName val="0"/>
              <c:showPercent val="0"/>
              <c:showBubbleSize val="0"/>
            </c:dLbl>
            <c:dLbl>
              <c:idx val="1"/>
              <c:spPr/>
              <c:txPr>
                <a:bodyPr rot="-5400000" vert="horz"/>
                <a:lstStyle/>
                <a:p>
                  <a:pPr>
                    <a:defRPr/>
                  </a:pPr>
                  <a:endParaRPr lang="en-US"/>
                </a:p>
              </c:txPr>
              <c:showLegendKey val="0"/>
              <c:showVal val="1"/>
              <c:showCatName val="0"/>
              <c:showSerName val="0"/>
              <c:showPercent val="0"/>
              <c:showBubbleSize val="0"/>
            </c:dLbl>
            <c:showLegendKey val="0"/>
            <c:showVal val="1"/>
            <c:showCatName val="0"/>
            <c:showSerName val="0"/>
            <c:showPercent val="0"/>
            <c:showBubbleSize val="0"/>
            <c:showLeaderLines val="0"/>
          </c:dLbls>
          <c:cat>
            <c:numRef>
              <c:f>'[Chart in Microsoft PowerPoint]Oceania'!$B$13:$B$14</c:f>
              <c:numCache>
                <c:formatCode>General</c:formatCode>
                <c:ptCount val="2"/>
                <c:pt idx="0">
                  <c:v>2000</c:v>
                </c:pt>
                <c:pt idx="1">
                  <c:v>2015</c:v>
                </c:pt>
              </c:numCache>
            </c:numRef>
          </c:cat>
          <c:val>
            <c:numRef>
              <c:f>'[Chart in Microsoft PowerPoint]Oceania'!$I$13:$I$14</c:f>
              <c:numCache>
                <c:formatCode>_-* #,##0_-;\-* #,##0_-;_-* "-"??_-;_-@_-</c:formatCode>
                <c:ptCount val="2"/>
                <c:pt idx="0">
                  <c:v>34400</c:v>
                </c:pt>
                <c:pt idx="1">
                  <c:v>54726</c:v>
                </c:pt>
              </c:numCache>
            </c:numRef>
          </c:val>
        </c:ser>
        <c:dLbls>
          <c:showLegendKey val="0"/>
          <c:showVal val="1"/>
          <c:showCatName val="0"/>
          <c:showSerName val="0"/>
          <c:showPercent val="0"/>
          <c:showBubbleSize val="0"/>
        </c:dLbls>
        <c:gapWidth val="150"/>
        <c:axId val="144868864"/>
        <c:axId val="144870400"/>
      </c:barChart>
      <c:catAx>
        <c:axId val="144868864"/>
        <c:scaling>
          <c:orientation val="minMax"/>
        </c:scaling>
        <c:delete val="0"/>
        <c:axPos val="b"/>
        <c:majorGridlines/>
        <c:numFmt formatCode="General" sourceLinked="1"/>
        <c:majorTickMark val="cross"/>
        <c:minorTickMark val="none"/>
        <c:tickLblPos val="nextTo"/>
        <c:spPr>
          <a:ln w="0"/>
        </c:spPr>
        <c:crossAx val="144870400"/>
        <c:crosses val="autoZero"/>
        <c:auto val="1"/>
        <c:lblAlgn val="ctr"/>
        <c:lblOffset val="100"/>
        <c:noMultiLvlLbl val="0"/>
      </c:catAx>
      <c:valAx>
        <c:axId val="144870400"/>
        <c:scaling>
          <c:orientation val="minMax"/>
          <c:max val="10500000"/>
          <c:min val="0"/>
        </c:scaling>
        <c:delete val="0"/>
        <c:axPos val="l"/>
        <c:numFmt formatCode="_-* #,##0_-;\-* #,##0_-;_-* &quot;-&quot;??_-;_-@_-" sourceLinked="1"/>
        <c:majorTickMark val="out"/>
        <c:minorTickMark val="none"/>
        <c:tickLblPos val="nextTo"/>
        <c:crossAx val="144868864"/>
        <c:crosses val="autoZero"/>
        <c:crossBetween val="between"/>
        <c:majorUnit val="1000000"/>
        <c:dispUnits>
          <c:builtInUnit val="thousands"/>
          <c:dispUnitsLbl>
            <c:layout>
              <c:manualLayout>
                <c:xMode val="edge"/>
                <c:yMode val="edge"/>
                <c:x val="2.5127601099332549E-2"/>
                <c:y val="0.41862965026121257"/>
              </c:manualLayout>
            </c:layout>
          </c:dispUnitsLbl>
        </c:dispUnits>
      </c:valAx>
    </c:plotArea>
    <c:legend>
      <c:legendPos val="r"/>
      <c:layout/>
      <c:overlay val="0"/>
      <c:spPr>
        <a:noFill/>
      </c:sp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barChart>
        <c:barDir val="bar"/>
        <c:grouping val="clustered"/>
        <c:varyColors val="0"/>
        <c:ser>
          <c:idx val="0"/>
          <c:order val="0"/>
          <c:tx>
            <c:strRef>
              <c:f>Sheet1!$B$1</c:f>
              <c:strCache>
                <c:ptCount val="1"/>
                <c:pt idx="0">
                  <c:v>Column2</c:v>
                </c:pt>
              </c:strCache>
            </c:strRef>
          </c:tx>
          <c:invertIfNegative val="0"/>
          <c:cat>
            <c:strRef>
              <c:f>Sheet1!$A$2:$A$11</c:f>
              <c:strCache>
                <c:ptCount val="10"/>
                <c:pt idx="0">
                  <c:v>Well defined question</c:v>
                </c:pt>
                <c:pt idx="1">
                  <c:v>Comprehensive description of alternatives</c:v>
                </c:pt>
                <c:pt idx="2">
                  <c:v>Effectiveness established</c:v>
                </c:pt>
                <c:pt idx="3">
                  <c:v>All costs &amp; consequences identified</c:v>
                </c:pt>
                <c:pt idx="4">
                  <c:v>Costs &amp; consequences measured accurately</c:v>
                </c:pt>
                <c:pt idx="5">
                  <c:v>Costs &amp; consequences valued credibly</c:v>
                </c:pt>
                <c:pt idx="6">
                  <c:v>Adjustment for differential timing</c:v>
                </c:pt>
                <c:pt idx="7">
                  <c:v>Incremental analysis performed</c:v>
                </c:pt>
                <c:pt idx="8">
                  <c:v>Allowance made for uncertainity</c:v>
                </c:pt>
                <c:pt idx="9">
                  <c:v>Presentation &amp; discussion of results</c:v>
                </c:pt>
              </c:strCache>
            </c:strRef>
          </c:cat>
          <c:val>
            <c:numRef>
              <c:f>Sheet1!$B$2:$B$11</c:f>
              <c:numCache>
                <c:formatCode>0%</c:formatCode>
                <c:ptCount val="10"/>
                <c:pt idx="0">
                  <c:v>0.88</c:v>
                </c:pt>
                <c:pt idx="1">
                  <c:v>1</c:v>
                </c:pt>
                <c:pt idx="2">
                  <c:v>0.94</c:v>
                </c:pt>
                <c:pt idx="3">
                  <c:v>0.24</c:v>
                </c:pt>
                <c:pt idx="4">
                  <c:v>0.53</c:v>
                </c:pt>
                <c:pt idx="5">
                  <c:v>0.71</c:v>
                </c:pt>
                <c:pt idx="6">
                  <c:v>0.44</c:v>
                </c:pt>
                <c:pt idx="7">
                  <c:v>0.82</c:v>
                </c:pt>
                <c:pt idx="8">
                  <c:v>0.65</c:v>
                </c:pt>
                <c:pt idx="9">
                  <c:v>0.82</c:v>
                </c:pt>
              </c:numCache>
            </c:numRef>
          </c:val>
        </c:ser>
        <c:dLbls>
          <c:showLegendKey val="0"/>
          <c:showVal val="1"/>
          <c:showCatName val="0"/>
          <c:showSerName val="0"/>
          <c:showPercent val="0"/>
          <c:showBubbleSize val="0"/>
        </c:dLbls>
        <c:gapWidth val="75"/>
        <c:axId val="143637888"/>
        <c:axId val="143639680"/>
      </c:barChart>
      <c:catAx>
        <c:axId val="143637888"/>
        <c:scaling>
          <c:orientation val="minMax"/>
        </c:scaling>
        <c:delete val="0"/>
        <c:axPos val="l"/>
        <c:majorTickMark val="none"/>
        <c:minorTickMark val="none"/>
        <c:tickLblPos val="nextTo"/>
        <c:crossAx val="143639680"/>
        <c:crosses val="autoZero"/>
        <c:auto val="1"/>
        <c:lblAlgn val="ctr"/>
        <c:lblOffset val="100"/>
        <c:noMultiLvlLbl val="0"/>
      </c:catAx>
      <c:valAx>
        <c:axId val="143639680"/>
        <c:scaling>
          <c:orientation val="minMax"/>
          <c:max val="1"/>
        </c:scaling>
        <c:delete val="1"/>
        <c:axPos val="b"/>
        <c:numFmt formatCode="0%" sourceLinked="1"/>
        <c:majorTickMark val="none"/>
        <c:minorTickMark val="none"/>
        <c:tickLblPos val="nextTo"/>
        <c:crossAx val="143637888"/>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barChart>
        <c:barDir val="bar"/>
        <c:grouping val="clustered"/>
        <c:varyColors val="0"/>
        <c:ser>
          <c:idx val="0"/>
          <c:order val="0"/>
          <c:tx>
            <c:strRef>
              <c:f>Sheet1!$B$1</c:f>
              <c:strCache>
                <c:ptCount val="1"/>
                <c:pt idx="0">
                  <c:v>Column2</c:v>
                </c:pt>
              </c:strCache>
            </c:strRef>
          </c:tx>
          <c:invertIfNegative val="0"/>
          <c:dPt>
            <c:idx val="1"/>
            <c:invertIfNegative val="0"/>
            <c:bubble3D val="0"/>
            <c:spPr>
              <a:solidFill>
                <a:schemeClr val="accent5"/>
              </a:solidFill>
            </c:spPr>
          </c:dPt>
          <c:dPt>
            <c:idx val="2"/>
            <c:invertIfNegative val="0"/>
            <c:bubble3D val="0"/>
            <c:spPr>
              <a:solidFill>
                <a:schemeClr val="accent5"/>
              </a:solidFill>
            </c:spPr>
          </c:dPt>
          <c:dLbls>
            <c:dLbl>
              <c:idx val="1"/>
              <c:layout>
                <c:manualLayout>
                  <c:x val="-4.1027832760072255E-2"/>
                  <c:y val="0"/>
                </c:manualLayout>
              </c:layout>
              <c:showLegendKey val="0"/>
              <c:showVal val="1"/>
              <c:showCatName val="0"/>
              <c:showSerName val="0"/>
              <c:showPercent val="0"/>
              <c:showBubbleSize val="0"/>
            </c:dLbl>
            <c:dLbl>
              <c:idx val="2"/>
              <c:layout>
                <c:manualLayout>
                  <c:x val="-5.4703777013429822E-2"/>
                  <c:y val="-4.8914709693123745E-3"/>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strRef>
              <c:f>Sheet1!$A$2:$A$11</c:f>
              <c:strCache>
                <c:ptCount val="10"/>
                <c:pt idx="0">
                  <c:v>Well defined question</c:v>
                </c:pt>
                <c:pt idx="1">
                  <c:v>Comprehensive description of alternatives</c:v>
                </c:pt>
                <c:pt idx="2">
                  <c:v>Effectiveness established</c:v>
                </c:pt>
                <c:pt idx="3">
                  <c:v>All costs &amp; consequences identified</c:v>
                </c:pt>
                <c:pt idx="4">
                  <c:v>Costs &amp; consequences measured accurately</c:v>
                </c:pt>
                <c:pt idx="5">
                  <c:v>Costs &amp; consequences valued credibly</c:v>
                </c:pt>
                <c:pt idx="6">
                  <c:v>Adjustment for differential timing</c:v>
                </c:pt>
                <c:pt idx="7">
                  <c:v>Incremental analysis performed</c:v>
                </c:pt>
                <c:pt idx="8">
                  <c:v>Allowance made for uncertainity</c:v>
                </c:pt>
                <c:pt idx="9">
                  <c:v>Presentation &amp; discussion of results</c:v>
                </c:pt>
              </c:strCache>
            </c:strRef>
          </c:cat>
          <c:val>
            <c:numRef>
              <c:f>Sheet1!$B$2:$B$11</c:f>
              <c:numCache>
                <c:formatCode>0%</c:formatCode>
                <c:ptCount val="10"/>
                <c:pt idx="0">
                  <c:v>0.88</c:v>
                </c:pt>
                <c:pt idx="1">
                  <c:v>1</c:v>
                </c:pt>
                <c:pt idx="2">
                  <c:v>0.94</c:v>
                </c:pt>
                <c:pt idx="3">
                  <c:v>0.24</c:v>
                </c:pt>
                <c:pt idx="4">
                  <c:v>0.53</c:v>
                </c:pt>
                <c:pt idx="5">
                  <c:v>0.71</c:v>
                </c:pt>
                <c:pt idx="6">
                  <c:v>0.44</c:v>
                </c:pt>
                <c:pt idx="7">
                  <c:v>0.82</c:v>
                </c:pt>
                <c:pt idx="8">
                  <c:v>0.65</c:v>
                </c:pt>
                <c:pt idx="9">
                  <c:v>0.82</c:v>
                </c:pt>
              </c:numCache>
            </c:numRef>
          </c:val>
        </c:ser>
        <c:dLbls>
          <c:showLegendKey val="0"/>
          <c:showVal val="1"/>
          <c:showCatName val="0"/>
          <c:showSerName val="0"/>
          <c:showPercent val="0"/>
          <c:showBubbleSize val="0"/>
        </c:dLbls>
        <c:gapWidth val="75"/>
        <c:axId val="186321152"/>
        <c:axId val="186331136"/>
      </c:barChart>
      <c:catAx>
        <c:axId val="186321152"/>
        <c:scaling>
          <c:orientation val="minMax"/>
        </c:scaling>
        <c:delete val="0"/>
        <c:axPos val="l"/>
        <c:majorTickMark val="none"/>
        <c:minorTickMark val="none"/>
        <c:tickLblPos val="nextTo"/>
        <c:crossAx val="186331136"/>
        <c:crosses val="autoZero"/>
        <c:auto val="1"/>
        <c:lblAlgn val="ctr"/>
        <c:lblOffset val="100"/>
        <c:noMultiLvlLbl val="0"/>
      </c:catAx>
      <c:valAx>
        <c:axId val="186331136"/>
        <c:scaling>
          <c:orientation val="minMax"/>
          <c:max val="1"/>
        </c:scaling>
        <c:delete val="1"/>
        <c:axPos val="b"/>
        <c:numFmt formatCode="0%" sourceLinked="1"/>
        <c:majorTickMark val="none"/>
        <c:minorTickMark val="none"/>
        <c:tickLblPos val="nextTo"/>
        <c:crossAx val="186321152"/>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barChart>
        <c:barDir val="bar"/>
        <c:grouping val="clustered"/>
        <c:varyColors val="0"/>
        <c:ser>
          <c:idx val="0"/>
          <c:order val="0"/>
          <c:tx>
            <c:strRef>
              <c:f>Sheet1!$B$1</c:f>
              <c:strCache>
                <c:ptCount val="1"/>
                <c:pt idx="0">
                  <c:v>Column2</c:v>
                </c:pt>
              </c:strCache>
            </c:strRef>
          </c:tx>
          <c:invertIfNegative val="0"/>
          <c:dPt>
            <c:idx val="3"/>
            <c:invertIfNegative val="0"/>
            <c:bubble3D val="0"/>
            <c:spPr>
              <a:solidFill>
                <a:srgbClr val="FF0000"/>
              </a:solidFill>
            </c:spPr>
          </c:dPt>
          <c:dPt>
            <c:idx val="4"/>
            <c:invertIfNegative val="0"/>
            <c:bubble3D val="0"/>
            <c:spPr>
              <a:solidFill>
                <a:srgbClr val="FF0000"/>
              </a:solidFill>
            </c:spPr>
          </c:dPt>
          <c:dPt>
            <c:idx val="6"/>
            <c:invertIfNegative val="0"/>
            <c:bubble3D val="0"/>
            <c:spPr>
              <a:solidFill>
                <a:srgbClr val="FF0000"/>
              </a:solidFill>
            </c:spPr>
          </c:dPt>
          <c:cat>
            <c:strRef>
              <c:f>Sheet1!$A$2:$A$11</c:f>
              <c:strCache>
                <c:ptCount val="10"/>
                <c:pt idx="0">
                  <c:v>Well defined question</c:v>
                </c:pt>
                <c:pt idx="1">
                  <c:v>Comprehensive description of alternatives</c:v>
                </c:pt>
                <c:pt idx="2">
                  <c:v>Effectiveness established</c:v>
                </c:pt>
                <c:pt idx="3">
                  <c:v>All costs &amp; consequences identified</c:v>
                </c:pt>
                <c:pt idx="4">
                  <c:v>Costs &amp; consequences measured accurately</c:v>
                </c:pt>
                <c:pt idx="5">
                  <c:v>Costs &amp; consequences valued credibly</c:v>
                </c:pt>
                <c:pt idx="6">
                  <c:v>Adjustment for differential timing</c:v>
                </c:pt>
                <c:pt idx="7">
                  <c:v>Incremental analysis performed</c:v>
                </c:pt>
                <c:pt idx="8">
                  <c:v>Allowance made for uncertainity</c:v>
                </c:pt>
                <c:pt idx="9">
                  <c:v>Presentation &amp; discussion of results</c:v>
                </c:pt>
              </c:strCache>
            </c:strRef>
          </c:cat>
          <c:val>
            <c:numRef>
              <c:f>Sheet1!$B$2:$B$11</c:f>
              <c:numCache>
                <c:formatCode>0%</c:formatCode>
                <c:ptCount val="10"/>
                <c:pt idx="0">
                  <c:v>0.88</c:v>
                </c:pt>
                <c:pt idx="1">
                  <c:v>1</c:v>
                </c:pt>
                <c:pt idx="2">
                  <c:v>0.94</c:v>
                </c:pt>
                <c:pt idx="3">
                  <c:v>0.24</c:v>
                </c:pt>
                <c:pt idx="4">
                  <c:v>0.53</c:v>
                </c:pt>
                <c:pt idx="5">
                  <c:v>0.71</c:v>
                </c:pt>
                <c:pt idx="6">
                  <c:v>0.44</c:v>
                </c:pt>
                <c:pt idx="7">
                  <c:v>0.82</c:v>
                </c:pt>
                <c:pt idx="8">
                  <c:v>0.65</c:v>
                </c:pt>
                <c:pt idx="9">
                  <c:v>0.82</c:v>
                </c:pt>
              </c:numCache>
            </c:numRef>
          </c:val>
        </c:ser>
        <c:dLbls>
          <c:showLegendKey val="0"/>
          <c:showVal val="1"/>
          <c:showCatName val="0"/>
          <c:showSerName val="0"/>
          <c:showPercent val="0"/>
          <c:showBubbleSize val="0"/>
        </c:dLbls>
        <c:gapWidth val="75"/>
        <c:axId val="186349056"/>
        <c:axId val="186350592"/>
      </c:barChart>
      <c:catAx>
        <c:axId val="186349056"/>
        <c:scaling>
          <c:orientation val="minMax"/>
        </c:scaling>
        <c:delete val="0"/>
        <c:axPos val="l"/>
        <c:majorTickMark val="none"/>
        <c:minorTickMark val="none"/>
        <c:tickLblPos val="nextTo"/>
        <c:crossAx val="186350592"/>
        <c:crosses val="autoZero"/>
        <c:auto val="1"/>
        <c:lblAlgn val="ctr"/>
        <c:lblOffset val="100"/>
        <c:noMultiLvlLbl val="0"/>
      </c:catAx>
      <c:valAx>
        <c:axId val="186350592"/>
        <c:scaling>
          <c:orientation val="minMax"/>
          <c:max val="1"/>
        </c:scaling>
        <c:delete val="1"/>
        <c:axPos val="b"/>
        <c:numFmt formatCode="0%" sourceLinked="1"/>
        <c:majorTickMark val="none"/>
        <c:minorTickMark val="none"/>
        <c:tickLblPos val="nextTo"/>
        <c:crossAx val="186349056"/>
        <c:crosses val="autoZero"/>
        <c:crossBetween val="between"/>
      </c:valAx>
    </c:plotArea>
    <c:plotVisOnly val="1"/>
    <c:dispBlanksAs val="gap"/>
    <c:showDLblsOverMax val="0"/>
  </c:chart>
  <c:txPr>
    <a:bodyPr/>
    <a:lstStyle/>
    <a:p>
      <a:pPr>
        <a:defRPr sz="14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Oceania!$C$15</c:f>
              <c:strCache>
                <c:ptCount val="1"/>
                <c:pt idx="0">
                  <c:v>World</c:v>
                </c:pt>
              </c:strCache>
            </c:strRef>
          </c:tx>
          <c:spPr>
            <a:solidFill>
              <a:srgbClr val="0070C0"/>
            </a:solidFill>
          </c:spPr>
          <c:invertIfNegative val="0"/>
          <c:dLbls>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Oceania!$C$16:$C$17</c:f>
              <c:numCache>
                <c:formatCode>0%</c:formatCode>
                <c:ptCount val="2"/>
                <c:pt idx="0">
                  <c:v>0.18</c:v>
                </c:pt>
                <c:pt idx="1">
                  <c:v>0.19538035386586336</c:v>
                </c:pt>
              </c:numCache>
            </c:numRef>
          </c:val>
        </c:ser>
        <c:ser>
          <c:idx val="1"/>
          <c:order val="1"/>
          <c:tx>
            <c:strRef>
              <c:f>Oceania!$D$15</c:f>
              <c:strCache>
                <c:ptCount val="1"/>
              </c:strCache>
            </c:strRef>
          </c:tx>
          <c:spPr>
            <a:noFill/>
          </c:spPr>
          <c:invertIfNegative val="0"/>
          <c:dLbls>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Oceania!$D$16:$D$17</c:f>
              <c:numCache>
                <c:formatCode>General</c:formatCode>
                <c:ptCount val="2"/>
              </c:numCache>
            </c:numRef>
          </c:val>
        </c:ser>
        <c:ser>
          <c:idx val="2"/>
          <c:order val="2"/>
          <c:tx>
            <c:strRef>
              <c:f>Oceania!$E$15</c:f>
              <c:strCache>
                <c:ptCount val="1"/>
                <c:pt idx="0">
                  <c:v>Africa</c:v>
                </c:pt>
              </c:strCache>
            </c:strRef>
          </c:tx>
          <c:spPr>
            <a:solidFill>
              <a:srgbClr val="00B050"/>
            </a:solidFill>
          </c:spPr>
          <c:invertIfNegative val="0"/>
          <c:dLbls>
            <c:dLbl>
              <c:idx val="0"/>
              <c:layout>
                <c:manualLayout>
                  <c:x val="0"/>
                  <c:y val="0.12746972594008926"/>
                </c:manualLayout>
              </c:layout>
              <c:showLegendKey val="0"/>
              <c:showVal val="1"/>
              <c:showCatName val="0"/>
              <c:showSerName val="0"/>
              <c:showPercent val="0"/>
              <c:showBubbleSize val="0"/>
            </c:dLbl>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Oceania!$E$16:$E$17</c:f>
              <c:numCache>
                <c:formatCode>0%</c:formatCode>
                <c:ptCount val="2"/>
                <c:pt idx="0">
                  <c:v>0.44</c:v>
                </c:pt>
                <c:pt idx="1">
                  <c:v>0.15095290858725763</c:v>
                </c:pt>
              </c:numCache>
            </c:numRef>
          </c:val>
        </c:ser>
        <c:ser>
          <c:idx val="3"/>
          <c:order val="3"/>
          <c:tx>
            <c:strRef>
              <c:f>Oceania!$F$15</c:f>
              <c:strCache>
                <c:ptCount val="1"/>
                <c:pt idx="0">
                  <c:v>Americas</c:v>
                </c:pt>
              </c:strCache>
            </c:strRef>
          </c:tx>
          <c:spPr>
            <a:solidFill>
              <a:schemeClr val="accent4">
                <a:lumMod val="60000"/>
                <a:lumOff val="40000"/>
              </a:schemeClr>
            </a:solidFill>
          </c:spPr>
          <c:invertIfNegative val="0"/>
          <c:dLbls>
            <c:dLbl>
              <c:idx val="1"/>
              <c:layout>
                <c:manualLayout>
                  <c:x val="0"/>
                  <c:y val="0.13766730401529637"/>
                </c:manualLayout>
              </c:layout>
              <c:showLegendKey val="0"/>
              <c:showVal val="1"/>
              <c:showCatName val="0"/>
              <c:showSerName val="0"/>
              <c:showPercent val="0"/>
              <c:showBubbleSize val="0"/>
            </c:dLbl>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Oceania!$F$16:$F$17</c:f>
              <c:numCache>
                <c:formatCode>0%</c:formatCode>
                <c:ptCount val="2"/>
                <c:pt idx="0">
                  <c:v>0.17</c:v>
                </c:pt>
                <c:pt idx="1">
                  <c:v>0.40524402482994459</c:v>
                </c:pt>
              </c:numCache>
            </c:numRef>
          </c:val>
        </c:ser>
        <c:ser>
          <c:idx val="4"/>
          <c:order val="4"/>
          <c:tx>
            <c:strRef>
              <c:f>Oceania!$G$15</c:f>
              <c:strCache>
                <c:ptCount val="1"/>
                <c:pt idx="0">
                  <c:v>Asia</c:v>
                </c:pt>
              </c:strCache>
            </c:strRef>
          </c:tx>
          <c:spPr>
            <a:solidFill>
              <a:schemeClr val="accent2"/>
            </a:solidFill>
          </c:spPr>
          <c:invertIfNegative val="0"/>
          <c:dLbls>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Oceania!$G$16:$G$17</c:f>
              <c:numCache>
                <c:formatCode>0%</c:formatCode>
                <c:ptCount val="2"/>
                <c:pt idx="0">
                  <c:v>0.18</c:v>
                </c:pt>
                <c:pt idx="1">
                  <c:v>0.28916719034231853</c:v>
                </c:pt>
              </c:numCache>
            </c:numRef>
          </c:val>
        </c:ser>
        <c:ser>
          <c:idx val="5"/>
          <c:order val="5"/>
          <c:tx>
            <c:strRef>
              <c:f>Oceania!$H$15</c:f>
              <c:strCache>
                <c:ptCount val="1"/>
                <c:pt idx="0">
                  <c:v>Europe</c:v>
                </c:pt>
              </c:strCache>
            </c:strRef>
          </c:tx>
          <c:spPr>
            <a:solidFill>
              <a:srgbClr val="FFC000"/>
            </a:solidFill>
          </c:spPr>
          <c:invertIfNegative val="0"/>
          <c:dLbls>
            <c:dLbl>
              <c:idx val="1"/>
              <c:layout>
                <c:manualLayout>
                  <c:x val="0"/>
                  <c:y val="0.13766730401529645"/>
                </c:manualLayout>
              </c:layout>
              <c:showLegendKey val="0"/>
              <c:showVal val="1"/>
              <c:showCatName val="0"/>
              <c:showSerName val="0"/>
              <c:showPercent val="0"/>
              <c:showBubbleSize val="0"/>
            </c:dLbl>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Oceania!$H$16:$H$17</c:f>
              <c:numCache>
                <c:formatCode>0%</c:formatCode>
                <c:ptCount val="2"/>
                <c:pt idx="0">
                  <c:v>0.03</c:v>
                </c:pt>
                <c:pt idx="1">
                  <c:v>-0.2126797775129122</c:v>
                </c:pt>
              </c:numCache>
            </c:numRef>
          </c:val>
        </c:ser>
        <c:ser>
          <c:idx val="6"/>
          <c:order val="6"/>
          <c:tx>
            <c:strRef>
              <c:f>Oceania!$I$15</c:f>
              <c:strCache>
                <c:ptCount val="1"/>
                <c:pt idx="0">
                  <c:v>Oceania</c:v>
                </c:pt>
              </c:strCache>
            </c:strRef>
          </c:tx>
          <c:spPr>
            <a:solidFill>
              <a:srgbClr val="FF0000"/>
            </a:solidFill>
          </c:spPr>
          <c:invertIfNegative val="0"/>
          <c:dLbls>
            <c:dLbl>
              <c:idx val="1"/>
              <c:layout>
                <c:manualLayout>
                  <c:x val="0"/>
                  <c:y val="9.6876991714467814E-2"/>
                </c:manualLayout>
              </c:layout>
              <c:showLegendKey val="0"/>
              <c:showVal val="1"/>
              <c:showCatName val="0"/>
              <c:showSerName val="0"/>
              <c:showPercent val="0"/>
              <c:showBubbleSize val="0"/>
            </c:dLbl>
            <c:txPr>
              <a:bodyPr rot="-5400000" vert="horz"/>
              <a:lstStyle/>
              <a:p>
                <a:pPr>
                  <a:defRPr/>
                </a:pPr>
                <a:endParaRPr lang="en-US"/>
              </a:p>
            </c:txPr>
            <c:showLegendKey val="0"/>
            <c:showVal val="1"/>
            <c:showCatName val="0"/>
            <c:showSerName val="0"/>
            <c:showPercent val="0"/>
            <c:showBubbleSize val="0"/>
            <c:showLeaderLines val="0"/>
          </c:dLbls>
          <c:cat>
            <c:strRef>
              <c:f>Oceania!$A$16:$B$17</c:f>
              <c:strCache>
                <c:ptCount val="2"/>
                <c:pt idx="0">
                  <c:v>% change in general population</c:v>
                </c:pt>
                <c:pt idx="1">
                  <c:v>% change in prison population</c:v>
                </c:pt>
              </c:strCache>
            </c:strRef>
          </c:cat>
          <c:val>
            <c:numRef>
              <c:f>Oceania!$I$16:$I$17</c:f>
              <c:numCache>
                <c:formatCode>0%</c:formatCode>
                <c:ptCount val="2"/>
                <c:pt idx="0">
                  <c:v>0.25</c:v>
                </c:pt>
                <c:pt idx="1">
                  <c:v>0.59087209302325583</c:v>
                </c:pt>
              </c:numCache>
            </c:numRef>
          </c:val>
        </c:ser>
        <c:dLbls>
          <c:showLegendKey val="0"/>
          <c:showVal val="1"/>
          <c:showCatName val="0"/>
          <c:showSerName val="0"/>
          <c:showPercent val="0"/>
          <c:showBubbleSize val="0"/>
        </c:dLbls>
        <c:gapWidth val="150"/>
        <c:axId val="185146752"/>
        <c:axId val="185173120"/>
      </c:barChart>
      <c:catAx>
        <c:axId val="185146752"/>
        <c:scaling>
          <c:orientation val="minMax"/>
        </c:scaling>
        <c:delete val="0"/>
        <c:axPos val="b"/>
        <c:majorGridlines/>
        <c:majorTickMark val="cross"/>
        <c:minorTickMark val="none"/>
        <c:tickLblPos val="low"/>
        <c:crossAx val="185173120"/>
        <c:crosses val="autoZero"/>
        <c:auto val="1"/>
        <c:lblAlgn val="ctr"/>
        <c:lblOffset val="500"/>
        <c:noMultiLvlLbl val="0"/>
      </c:catAx>
      <c:valAx>
        <c:axId val="185173120"/>
        <c:scaling>
          <c:orientation val="minMax"/>
          <c:max val="0.60000000000000009"/>
        </c:scaling>
        <c:delete val="0"/>
        <c:axPos val="l"/>
        <c:numFmt formatCode="0%" sourceLinked="1"/>
        <c:majorTickMark val="out"/>
        <c:minorTickMark val="none"/>
        <c:tickLblPos val="nextTo"/>
        <c:crossAx val="185146752"/>
        <c:crosses val="autoZero"/>
        <c:crossBetween val="between"/>
      </c:valAx>
    </c:plotArea>
    <c:legend>
      <c:legendPos val="r"/>
      <c:layout/>
      <c:overlay val="0"/>
      <c:spPr>
        <a:noFill/>
      </c:sp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Average daily prisoner population</a:t>
            </a:r>
          </a:p>
        </c:rich>
      </c:tx>
      <c:layout/>
      <c:overlay val="0"/>
    </c:title>
    <c:autoTitleDeleted val="0"/>
    <c:plotArea>
      <c:layout/>
      <c:lineChart>
        <c:grouping val="standard"/>
        <c:varyColors val="0"/>
        <c:ser>
          <c:idx val="0"/>
          <c:order val="0"/>
          <c:tx>
            <c:strRef>
              <c:f>Oceania!$L$38</c:f>
              <c:strCache>
                <c:ptCount val="1"/>
                <c:pt idx="0">
                  <c:v>Prisoner population</c:v>
                </c:pt>
              </c:strCache>
            </c:strRef>
          </c:tx>
          <c:marker>
            <c:symbol val="diamond"/>
            <c:size val="7"/>
          </c:marker>
          <c:cat>
            <c:numRef>
              <c:f>Oceania!$K$39:$K$47</c:f>
              <c:numCache>
                <c:formatCode>General</c:formatCode>
                <c:ptCount val="9"/>
                <c:pt idx="0">
                  <c:v>2000</c:v>
                </c:pt>
                <c:pt idx="1">
                  <c:v>2002</c:v>
                </c:pt>
                <c:pt idx="2">
                  <c:v>2004</c:v>
                </c:pt>
                <c:pt idx="3">
                  <c:v>2006</c:v>
                </c:pt>
                <c:pt idx="4">
                  <c:v>2008</c:v>
                </c:pt>
                <c:pt idx="5">
                  <c:v>2010</c:v>
                </c:pt>
                <c:pt idx="6">
                  <c:v>2012</c:v>
                </c:pt>
                <c:pt idx="7">
                  <c:v>2014</c:v>
                </c:pt>
                <c:pt idx="8">
                  <c:v>2016</c:v>
                </c:pt>
              </c:numCache>
            </c:numRef>
          </c:cat>
          <c:val>
            <c:numRef>
              <c:f>Oceania!$L$39:$L$47</c:f>
              <c:numCache>
                <c:formatCode>_-* #,##0_-;\-* #,##0_-;_-* "-"??_-;_-@_-</c:formatCode>
                <c:ptCount val="9"/>
                <c:pt idx="0">
                  <c:v>21714</c:v>
                </c:pt>
                <c:pt idx="1">
                  <c:v>22492</c:v>
                </c:pt>
                <c:pt idx="2">
                  <c:v>24171</c:v>
                </c:pt>
                <c:pt idx="3">
                  <c:v>25790</c:v>
                </c:pt>
                <c:pt idx="4">
                  <c:v>27615</c:v>
                </c:pt>
                <c:pt idx="5">
                  <c:v>29700</c:v>
                </c:pt>
                <c:pt idx="6">
                  <c:v>29383</c:v>
                </c:pt>
                <c:pt idx="7">
                  <c:v>33791</c:v>
                </c:pt>
                <c:pt idx="8">
                  <c:v>39152</c:v>
                </c:pt>
              </c:numCache>
            </c:numRef>
          </c:val>
          <c:smooth val="0"/>
        </c:ser>
        <c:dLbls>
          <c:dLblPos val="t"/>
          <c:showLegendKey val="0"/>
          <c:showVal val="1"/>
          <c:showCatName val="0"/>
          <c:showSerName val="0"/>
          <c:showPercent val="0"/>
          <c:showBubbleSize val="0"/>
        </c:dLbls>
        <c:marker val="1"/>
        <c:smooth val="0"/>
        <c:axId val="185182464"/>
        <c:axId val="185294848"/>
      </c:lineChart>
      <c:catAx>
        <c:axId val="185182464"/>
        <c:scaling>
          <c:orientation val="minMax"/>
        </c:scaling>
        <c:delete val="0"/>
        <c:axPos val="b"/>
        <c:numFmt formatCode="General" sourceLinked="1"/>
        <c:majorTickMark val="out"/>
        <c:minorTickMark val="none"/>
        <c:tickLblPos val="low"/>
        <c:crossAx val="185294848"/>
        <c:crossesAt val="20000"/>
        <c:auto val="1"/>
        <c:lblAlgn val="ctr"/>
        <c:lblOffset val="100"/>
        <c:tickLblSkip val="1"/>
        <c:noMultiLvlLbl val="0"/>
      </c:catAx>
      <c:valAx>
        <c:axId val="185294848"/>
        <c:scaling>
          <c:orientation val="minMax"/>
          <c:max val="40000"/>
          <c:min val="20000"/>
        </c:scaling>
        <c:delete val="0"/>
        <c:axPos val="l"/>
        <c:numFmt formatCode="_-* #,##0_-;\-* #,##0_-;_-* &quot;-&quot;??_-;_-@_-" sourceLinked="1"/>
        <c:majorTickMark val="out"/>
        <c:minorTickMark val="none"/>
        <c:tickLblPos val="nextTo"/>
        <c:crossAx val="185182464"/>
        <c:crossesAt val="1"/>
        <c:crossBetween val="between"/>
      </c:valAx>
    </c:plotArea>
    <c:plotVisOnly val="1"/>
    <c:dispBlanksAs val="gap"/>
    <c:showDLblsOverMax val="0"/>
  </c:chart>
  <c:spPr>
    <a:ln>
      <a:solidFill>
        <a:schemeClr val="tx1"/>
      </a:solidFill>
    </a:ln>
  </c:spPr>
  <c:txPr>
    <a:bodyPr/>
    <a:lstStyle/>
    <a:p>
      <a:pPr>
        <a:defRPr sz="12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a:lstStyle/>
          <a:p>
            <a:pPr>
              <a:defRPr/>
            </a:pPr>
            <a:r>
              <a:rPr lang="en-AU"/>
              <a:t>Recidivism in Australia</a:t>
            </a:r>
          </a:p>
        </c:rich>
      </c:tx>
      <c:layout/>
      <c:overlay val="0"/>
    </c:title>
    <c:autoTitleDeleted val="0"/>
    <c:plotArea>
      <c:layout/>
      <c:lineChart>
        <c:grouping val="standard"/>
        <c:varyColors val="0"/>
        <c:ser>
          <c:idx val="0"/>
          <c:order val="0"/>
          <c:tx>
            <c:strRef>
              <c:f>Sheet1!$K$6</c:f>
              <c:strCache>
                <c:ptCount val="1"/>
                <c:pt idx="0">
                  <c:v>Recidivism (within 2 years of release)</c:v>
                </c:pt>
              </c:strCache>
            </c:strRef>
          </c:tx>
          <c:spPr>
            <a:ln>
              <a:solidFill>
                <a:schemeClr val="accent1"/>
              </a:solidFill>
            </a:ln>
          </c:spPr>
          <c:marker>
            <c:spPr>
              <a:solidFill>
                <a:schemeClr val="accent1"/>
              </a:solidFill>
              <a:ln>
                <a:solidFill>
                  <a:schemeClr val="accent1"/>
                </a:solidFill>
              </a:ln>
            </c:spPr>
          </c:marker>
          <c:cat>
            <c:strRef>
              <c:f>Sheet1!$C$7:$C$10</c:f>
              <c:strCache>
                <c:ptCount val="4"/>
                <c:pt idx="0">
                  <c:v>1999 - 2000</c:v>
                </c:pt>
                <c:pt idx="1">
                  <c:v>2004 - 2005</c:v>
                </c:pt>
                <c:pt idx="2">
                  <c:v>2009 - 2010</c:v>
                </c:pt>
                <c:pt idx="3">
                  <c:v>2014 - 2015</c:v>
                </c:pt>
              </c:strCache>
            </c:strRef>
          </c:cat>
          <c:val>
            <c:numRef>
              <c:f>Sheet1!$K$7:$K$10</c:f>
              <c:numCache>
                <c:formatCode>0%</c:formatCode>
                <c:ptCount val="4"/>
                <c:pt idx="0">
                  <c:v>0.33</c:v>
                </c:pt>
                <c:pt idx="1">
                  <c:v>0.45</c:v>
                </c:pt>
                <c:pt idx="2">
                  <c:v>0.44</c:v>
                </c:pt>
                <c:pt idx="3">
                  <c:v>0.51100000000000001</c:v>
                </c:pt>
              </c:numCache>
            </c:numRef>
          </c:val>
          <c:smooth val="0"/>
        </c:ser>
        <c:dLbls>
          <c:dLblPos val="t"/>
          <c:showLegendKey val="0"/>
          <c:showVal val="1"/>
          <c:showCatName val="0"/>
          <c:showSerName val="0"/>
          <c:showPercent val="0"/>
          <c:showBubbleSize val="0"/>
        </c:dLbls>
        <c:marker val="1"/>
        <c:smooth val="0"/>
        <c:axId val="185207424"/>
        <c:axId val="185266560"/>
      </c:lineChart>
      <c:catAx>
        <c:axId val="185207424"/>
        <c:scaling>
          <c:orientation val="minMax"/>
        </c:scaling>
        <c:delete val="0"/>
        <c:axPos val="b"/>
        <c:majorTickMark val="out"/>
        <c:minorTickMark val="none"/>
        <c:tickLblPos val="nextTo"/>
        <c:crossAx val="185266560"/>
        <c:crosses val="autoZero"/>
        <c:auto val="1"/>
        <c:lblAlgn val="ctr"/>
        <c:lblOffset val="100"/>
        <c:noMultiLvlLbl val="0"/>
      </c:catAx>
      <c:valAx>
        <c:axId val="185266560"/>
        <c:scaling>
          <c:orientation val="minMax"/>
        </c:scaling>
        <c:delete val="0"/>
        <c:axPos val="l"/>
        <c:numFmt formatCode="0%" sourceLinked="1"/>
        <c:majorTickMark val="out"/>
        <c:minorTickMark val="none"/>
        <c:tickLblPos val="nextTo"/>
        <c:crossAx val="18520742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39785265357733"/>
          <c:y val="2.7731978347749403E-2"/>
          <c:w val="0.87855182413152422"/>
          <c:h val="0.7604948449256056"/>
        </c:manualLayout>
      </c:layout>
      <c:lineChart>
        <c:grouping val="standard"/>
        <c:varyColors val="0"/>
        <c:ser>
          <c:idx val="0"/>
          <c:order val="0"/>
          <c:tx>
            <c:strRef>
              <c:f>Sheet1!$G$6</c:f>
              <c:strCache>
                <c:ptCount val="1"/>
                <c:pt idx="0">
                  <c:v>Judicial costs </c:v>
                </c:pt>
              </c:strCache>
            </c:strRef>
          </c:tx>
          <c:cat>
            <c:strRef>
              <c:f>Sheet1!$C$7:$C$10</c:f>
              <c:strCache>
                <c:ptCount val="4"/>
                <c:pt idx="0">
                  <c:v>1999 - 2000</c:v>
                </c:pt>
                <c:pt idx="1">
                  <c:v>2004 - 2005</c:v>
                </c:pt>
                <c:pt idx="2">
                  <c:v>2009 - 2010</c:v>
                </c:pt>
                <c:pt idx="3">
                  <c:v>2014 - 2015</c:v>
                </c:pt>
              </c:strCache>
            </c:strRef>
          </c:cat>
          <c:val>
            <c:numRef>
              <c:f>Sheet1!$G$7:$G$10</c:f>
              <c:numCache>
                <c:formatCode>General</c:formatCode>
                <c:ptCount val="4"/>
                <c:pt idx="0">
                  <c:v>6.4</c:v>
                </c:pt>
                <c:pt idx="1">
                  <c:v>8.3000000000000007</c:v>
                </c:pt>
                <c:pt idx="2">
                  <c:v>12.3</c:v>
                </c:pt>
                <c:pt idx="3">
                  <c:v>15.3</c:v>
                </c:pt>
              </c:numCache>
            </c:numRef>
          </c:val>
          <c:smooth val="0"/>
        </c:ser>
        <c:ser>
          <c:idx val="1"/>
          <c:order val="1"/>
          <c:tx>
            <c:strRef>
              <c:f>Sheet1!$H$6</c:f>
              <c:strCache>
                <c:ptCount val="1"/>
                <c:pt idx="0">
                  <c:v>Corrective services costs</c:v>
                </c:pt>
              </c:strCache>
            </c:strRef>
          </c:tx>
          <c:val>
            <c:numRef>
              <c:f>Sheet1!$H$7:$H$10</c:f>
              <c:numCache>
                <c:formatCode>0.0</c:formatCode>
                <c:ptCount val="4"/>
                <c:pt idx="0" formatCode="General">
                  <c:v>1.3</c:v>
                </c:pt>
                <c:pt idx="1">
                  <c:v>2</c:v>
                </c:pt>
                <c:pt idx="2" formatCode="General">
                  <c:v>3.3</c:v>
                </c:pt>
                <c:pt idx="3" formatCode="General">
                  <c:v>3.7</c:v>
                </c:pt>
              </c:numCache>
            </c:numRef>
          </c:val>
          <c:smooth val="0"/>
        </c:ser>
        <c:dLbls>
          <c:dLblPos val="t"/>
          <c:showLegendKey val="0"/>
          <c:showVal val="1"/>
          <c:showCatName val="0"/>
          <c:showSerName val="0"/>
          <c:showPercent val="0"/>
          <c:showBubbleSize val="0"/>
        </c:dLbls>
        <c:marker val="1"/>
        <c:smooth val="0"/>
        <c:axId val="185595392"/>
        <c:axId val="185596928"/>
      </c:lineChart>
      <c:catAx>
        <c:axId val="185595392"/>
        <c:scaling>
          <c:orientation val="minMax"/>
        </c:scaling>
        <c:delete val="0"/>
        <c:axPos val="b"/>
        <c:numFmt formatCode="General" sourceLinked="1"/>
        <c:majorTickMark val="out"/>
        <c:minorTickMark val="none"/>
        <c:tickLblPos val="nextTo"/>
        <c:crossAx val="185596928"/>
        <c:crosses val="autoZero"/>
        <c:auto val="1"/>
        <c:lblAlgn val="ctr"/>
        <c:lblOffset val="100"/>
        <c:noMultiLvlLbl val="0"/>
      </c:catAx>
      <c:valAx>
        <c:axId val="185596928"/>
        <c:scaling>
          <c:orientation val="minMax"/>
          <c:max val="16"/>
        </c:scaling>
        <c:delete val="0"/>
        <c:axPos val="l"/>
        <c:title>
          <c:tx>
            <c:rich>
              <a:bodyPr rot="-5400000" vert="horz"/>
              <a:lstStyle/>
              <a:p>
                <a:pPr>
                  <a:defRPr/>
                </a:pPr>
                <a:r>
                  <a:rPr lang="en-AU"/>
                  <a:t>Costs in Billions</a:t>
                </a:r>
              </a:p>
            </c:rich>
          </c:tx>
          <c:layout/>
          <c:overlay val="0"/>
        </c:title>
        <c:numFmt formatCode="General" sourceLinked="1"/>
        <c:majorTickMark val="out"/>
        <c:minorTickMark val="none"/>
        <c:tickLblPos val="nextTo"/>
        <c:crossAx val="185595392"/>
        <c:crosses val="autoZero"/>
        <c:crossBetween val="between"/>
      </c:valAx>
    </c:plotArea>
    <c:legend>
      <c:legendPos val="b"/>
      <c:layout/>
      <c:overlay val="0"/>
    </c:legend>
    <c:plotVisOnly val="1"/>
    <c:dispBlanksAs val="gap"/>
    <c:showDLblsOverMax val="0"/>
  </c:chart>
  <c:spPr>
    <a:ln>
      <a:noFill/>
    </a:ln>
  </c:spPr>
  <c:txPr>
    <a:bodyPr/>
    <a:lstStyle/>
    <a:p>
      <a:pPr>
        <a:defRPr sz="20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AU"/>
              <a:t>Number of Publications by country</a:t>
            </a:r>
          </a:p>
        </c:rich>
      </c:tx>
      <c:layout/>
      <c:overlay val="0"/>
    </c:title>
    <c:autoTitleDeleted val="0"/>
    <c:plotArea>
      <c:layout/>
      <c:barChart>
        <c:barDir val="bar"/>
        <c:grouping val="clustered"/>
        <c:varyColors val="0"/>
        <c:ser>
          <c:idx val="0"/>
          <c:order val="0"/>
          <c:tx>
            <c:strRef>
              <c:f>Sheet1!$B$19</c:f>
              <c:strCache>
                <c:ptCount val="1"/>
                <c:pt idx="0">
                  <c:v>USA</c:v>
                </c:pt>
              </c:strCache>
            </c:strRef>
          </c:tx>
          <c:invertIfNegative val="0"/>
          <c:dLbls>
            <c:dLbl>
              <c:idx val="0"/>
              <c:layout>
                <c:manualLayout>
                  <c:x val="-0.13663133097762073"/>
                  <c:y val="7.6481835564054471E-3"/>
                </c:manualLayout>
              </c:layout>
              <c:showLegendKey val="0"/>
              <c:showVal val="1"/>
              <c:showCatName val="0"/>
              <c:showSerName val="1"/>
              <c:showPercent val="0"/>
              <c:showBubbleSize val="0"/>
            </c:dLbl>
            <c:dLblPos val="outEnd"/>
            <c:showLegendKey val="0"/>
            <c:showVal val="0"/>
            <c:showCatName val="0"/>
            <c:showSerName val="0"/>
            <c:showPercent val="0"/>
            <c:showBubbleSize val="0"/>
          </c:dLbls>
          <c:cat>
            <c:numRef>
              <c:f>Sheet1!$A$20</c:f>
              <c:numCache>
                <c:formatCode>General</c:formatCode>
                <c:ptCount val="1"/>
              </c:numCache>
            </c:numRef>
          </c:cat>
          <c:val>
            <c:numRef>
              <c:f>Sheet1!$B$20</c:f>
              <c:numCache>
                <c:formatCode>General</c:formatCode>
                <c:ptCount val="1"/>
                <c:pt idx="0">
                  <c:v>13</c:v>
                </c:pt>
              </c:numCache>
            </c:numRef>
          </c:val>
        </c:ser>
        <c:ser>
          <c:idx val="1"/>
          <c:order val="1"/>
          <c:tx>
            <c:strRef>
              <c:f>Sheet1!$C$19</c:f>
              <c:strCache>
                <c:ptCount val="1"/>
                <c:pt idx="0">
                  <c:v>UK</c:v>
                </c:pt>
              </c:strCache>
            </c:strRef>
          </c:tx>
          <c:invertIfNegative val="0"/>
          <c:dLbls>
            <c:dLbl>
              <c:idx val="0"/>
              <c:layout/>
              <c:showLegendKey val="0"/>
              <c:showVal val="1"/>
              <c:showCatName val="0"/>
              <c:showSerName val="1"/>
              <c:showPercent val="0"/>
              <c:showBubbleSize val="0"/>
            </c:dLbl>
            <c:dLblPos val="outEnd"/>
            <c:showLegendKey val="0"/>
            <c:showVal val="0"/>
            <c:showCatName val="0"/>
            <c:showSerName val="0"/>
            <c:showPercent val="0"/>
            <c:showBubbleSize val="0"/>
          </c:dLbls>
          <c:cat>
            <c:numRef>
              <c:f>Sheet1!$A$20</c:f>
              <c:numCache>
                <c:formatCode>General</c:formatCode>
                <c:ptCount val="1"/>
              </c:numCache>
            </c:numRef>
          </c:cat>
          <c:val>
            <c:numRef>
              <c:f>Sheet1!$C$20</c:f>
              <c:numCache>
                <c:formatCode>General</c:formatCode>
                <c:ptCount val="1"/>
                <c:pt idx="0">
                  <c:v>1</c:v>
                </c:pt>
              </c:numCache>
            </c:numRef>
          </c:val>
        </c:ser>
        <c:ser>
          <c:idx val="2"/>
          <c:order val="2"/>
          <c:tx>
            <c:strRef>
              <c:f>Sheet1!$D$19</c:f>
              <c:strCache>
                <c:ptCount val="1"/>
                <c:pt idx="0">
                  <c:v>AUS</c:v>
                </c:pt>
              </c:strCache>
            </c:strRef>
          </c:tx>
          <c:invertIfNegative val="0"/>
          <c:dLbls>
            <c:dLbl>
              <c:idx val="0"/>
              <c:layout/>
              <c:showLegendKey val="0"/>
              <c:showVal val="1"/>
              <c:showCatName val="0"/>
              <c:showSerName val="1"/>
              <c:showPercent val="0"/>
              <c:showBubbleSize val="0"/>
            </c:dLbl>
            <c:dLblPos val="outEnd"/>
            <c:showLegendKey val="0"/>
            <c:showVal val="0"/>
            <c:showCatName val="0"/>
            <c:showSerName val="0"/>
            <c:showPercent val="0"/>
            <c:showBubbleSize val="0"/>
          </c:dLbls>
          <c:cat>
            <c:numRef>
              <c:f>Sheet1!$A$20</c:f>
              <c:numCache>
                <c:formatCode>General</c:formatCode>
                <c:ptCount val="1"/>
              </c:numCache>
            </c:numRef>
          </c:cat>
          <c:val>
            <c:numRef>
              <c:f>Sheet1!$D$20</c:f>
              <c:numCache>
                <c:formatCode>General</c:formatCode>
                <c:ptCount val="1"/>
                <c:pt idx="0">
                  <c:v>3</c:v>
                </c:pt>
              </c:numCache>
            </c:numRef>
          </c:val>
        </c:ser>
        <c:dLbls>
          <c:dLblPos val="outEnd"/>
          <c:showLegendKey val="0"/>
          <c:showVal val="1"/>
          <c:showCatName val="0"/>
          <c:showSerName val="0"/>
          <c:showPercent val="0"/>
          <c:showBubbleSize val="0"/>
        </c:dLbls>
        <c:gapWidth val="150"/>
        <c:axId val="185867264"/>
        <c:axId val="185869056"/>
      </c:barChart>
      <c:catAx>
        <c:axId val="185867264"/>
        <c:scaling>
          <c:orientation val="minMax"/>
        </c:scaling>
        <c:delete val="0"/>
        <c:axPos val="l"/>
        <c:numFmt formatCode="General" sourceLinked="1"/>
        <c:majorTickMark val="none"/>
        <c:minorTickMark val="none"/>
        <c:tickLblPos val="nextTo"/>
        <c:crossAx val="185869056"/>
        <c:crosses val="autoZero"/>
        <c:auto val="1"/>
        <c:lblAlgn val="ctr"/>
        <c:lblOffset val="100"/>
        <c:noMultiLvlLbl val="0"/>
      </c:catAx>
      <c:valAx>
        <c:axId val="185869056"/>
        <c:scaling>
          <c:orientation val="minMax"/>
        </c:scaling>
        <c:delete val="0"/>
        <c:axPos val="b"/>
        <c:numFmt formatCode="General" sourceLinked="1"/>
        <c:majorTickMark val="none"/>
        <c:minorTickMark val="none"/>
        <c:tickLblPos val="nextTo"/>
        <c:crossAx val="185867264"/>
        <c:crosses val="autoZero"/>
        <c:crossBetween val="between"/>
        <c:majorUnit val="1"/>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tx2"/>
              </a:solidFill>
            </c:spPr>
          </c:dPt>
          <c:dLbls>
            <c:dLbl>
              <c:idx val="0"/>
              <c:layout>
                <c:manualLayout>
                  <c:x val="-3.5927078061285374E-2"/>
                  <c:y val="-0.1210893648632739"/>
                </c:manualLayout>
              </c:layout>
              <c:dLblPos val="bestFit"/>
              <c:showLegendKey val="0"/>
              <c:showVal val="1"/>
              <c:showCatName val="1"/>
              <c:showSerName val="0"/>
              <c:showPercent val="0"/>
              <c:showBubbleSize val="0"/>
            </c:dLbl>
            <c:dLbl>
              <c:idx val="1"/>
              <c:layout>
                <c:manualLayout>
                  <c:x val="1.9596588033428383E-2"/>
                  <c:y val="-4.4750417449470767E-2"/>
                </c:manualLayout>
              </c:layout>
              <c:dLblPos val="bestFit"/>
              <c:showLegendKey val="0"/>
              <c:showVal val="1"/>
              <c:showCatName val="1"/>
              <c:showSerName val="0"/>
              <c:showPercent val="0"/>
              <c:showBubbleSize val="0"/>
            </c:dLbl>
            <c:dLbl>
              <c:idx val="2"/>
              <c:layout>
                <c:manualLayout>
                  <c:x val="3.7560127064071074E-2"/>
                  <c:y val="-6.3177059928664639E-2"/>
                </c:manualLayout>
              </c:layout>
              <c:dLblPos val="bestFit"/>
              <c:showLegendKey val="0"/>
              <c:showVal val="1"/>
              <c:showCatName val="1"/>
              <c:showSerName val="0"/>
              <c:showPercent val="0"/>
              <c:showBubbleSize val="0"/>
            </c:dLbl>
            <c:dLbl>
              <c:idx val="3"/>
              <c:layout>
                <c:manualLayout>
                  <c:x val="7.6753303130927833E-2"/>
                  <c:y val="7.8875978954244582E-3"/>
                </c:manualLayout>
              </c:layout>
              <c:dLblPos val="bestFit"/>
              <c:showLegendKey val="0"/>
              <c:showVal val="1"/>
              <c:showCatName val="1"/>
              <c:showSerName val="0"/>
              <c:showPercent val="0"/>
              <c:showBubbleSize val="0"/>
            </c:dLbl>
            <c:txPr>
              <a:bodyPr/>
              <a:lstStyle/>
              <a:p>
                <a:pPr>
                  <a:defRPr sz="1800"/>
                </a:pPr>
                <a:endParaRPr lang="en-US"/>
              </a:p>
            </c:txPr>
            <c:dLblPos val="outEnd"/>
            <c:showLegendKey val="0"/>
            <c:showVal val="1"/>
            <c:showCatName val="1"/>
            <c:showSerName val="0"/>
            <c:showPercent val="0"/>
            <c:showBubbleSize val="0"/>
            <c:showLeaderLines val="1"/>
            <c:leaderLines>
              <c:spPr>
                <a:ln w="25400">
                  <a:solidFill>
                    <a:schemeClr val="tx1"/>
                  </a:solidFill>
                  <a:headEnd type="none"/>
                  <a:tailEnd type="none"/>
                </a:ln>
              </c:spPr>
            </c:leaderLines>
          </c:dLbls>
          <c:cat>
            <c:strRef>
              <c:f>Sheet1!$A$2:$A$5</c:f>
              <c:strCache>
                <c:ptCount val="4"/>
                <c:pt idx="0">
                  <c:v>Substance Abuse</c:v>
                </c:pt>
                <c:pt idx="1">
                  <c:v>Sexual Abuse</c:v>
                </c:pt>
                <c:pt idx="2">
                  <c:v>Violence</c:v>
                </c:pt>
                <c:pt idx="3">
                  <c:v>Personality disorder</c:v>
                </c:pt>
              </c:strCache>
            </c:strRef>
          </c:cat>
          <c:val>
            <c:numRef>
              <c:f>Sheet1!$B$2:$B$5</c:f>
              <c:numCache>
                <c:formatCode>General</c:formatCode>
                <c:ptCount val="4"/>
                <c:pt idx="0">
                  <c:v>12</c:v>
                </c:pt>
                <c:pt idx="1">
                  <c:v>1</c:v>
                </c:pt>
                <c:pt idx="2">
                  <c:v>3</c:v>
                </c:pt>
                <c:pt idx="3">
                  <c:v>1</c:v>
                </c:pt>
              </c:numCache>
            </c:numRef>
          </c:val>
        </c:ser>
        <c:dLbls>
          <c:showLegendKey val="0"/>
          <c:showVal val="1"/>
          <c:showCatName val="1"/>
          <c:showSerName val="0"/>
          <c:showPercent val="0"/>
          <c:showBubbleSize val="0"/>
          <c:showLeaderLines val="1"/>
        </c:dLbls>
        <c:firstSliceAng val="158"/>
      </c:pieChart>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1"/>
          <c:showCatName val="1"/>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dLbls>
            <c:dLbl>
              <c:idx val="0"/>
              <c:layout>
                <c:manualLayout>
                  <c:x val="-6.0438243487349139E-3"/>
                  <c:y val="-0.38216212307979891"/>
                </c:manualLayout>
              </c:layout>
              <c:dLblPos val="ctr"/>
              <c:showLegendKey val="0"/>
              <c:showVal val="1"/>
              <c:showCatName val="0"/>
              <c:showSerName val="0"/>
              <c:showPercent val="0"/>
              <c:showBubbleSize val="0"/>
            </c:dLbl>
            <c:dLbl>
              <c:idx val="1"/>
              <c:layout>
                <c:manualLayout>
                  <c:x val="-2.777726343163517E-3"/>
                  <c:y val="-0.33162364675529882"/>
                </c:manualLayout>
              </c:layout>
              <c:dLblPos val="ctr"/>
              <c:showLegendKey val="0"/>
              <c:showVal val="1"/>
              <c:showCatName val="0"/>
              <c:showSerName val="0"/>
              <c:showPercent val="0"/>
              <c:showBubbleSize val="0"/>
            </c:dLbl>
            <c:dLbl>
              <c:idx val="2"/>
              <c:layout>
                <c:manualLayout>
                  <c:x val="0"/>
                  <c:y val="-0.38216212307979891"/>
                </c:manualLayout>
              </c:layout>
              <c:dLblPos val="ctr"/>
              <c:showLegendKey val="0"/>
              <c:showVal val="1"/>
              <c:showCatName val="0"/>
              <c:showSerName val="0"/>
              <c:showPercent val="0"/>
              <c:showBubbleSize val="0"/>
            </c:dLbl>
            <c:dLbl>
              <c:idx val="3"/>
              <c:layout>
                <c:manualLayout>
                  <c:x val="-1.0185067526415994E-16"/>
                  <c:y val="-4.8136482939632547E-2"/>
                </c:manualLayout>
              </c:layout>
              <c:dLblPos val="ctr"/>
              <c:showLegendKey val="0"/>
              <c:showVal val="1"/>
              <c:showCatName val="0"/>
              <c:showSerName val="0"/>
              <c:showPercent val="0"/>
              <c:showBubbleSize val="0"/>
            </c:dLbl>
            <c:dLblPos val="inEnd"/>
            <c:showLegendKey val="0"/>
            <c:showVal val="1"/>
            <c:showCatName val="0"/>
            <c:showSerName val="0"/>
            <c:showPercent val="0"/>
            <c:showBubbleSize val="0"/>
            <c:showLeaderLines val="0"/>
          </c:dLbls>
          <c:cat>
            <c:multiLvlStrRef>
              <c:f>Sheet3!$D$25:$G$26</c:f>
              <c:multiLvlStrCache>
                <c:ptCount val="4"/>
                <c:lvl>
                  <c:pt idx="1">
                    <c:v>Men</c:v>
                  </c:pt>
                  <c:pt idx="2">
                    <c:v>Men &amp; Women</c:v>
                  </c:pt>
                  <c:pt idx="3">
                    <c:v>Women</c:v>
                  </c:pt>
                </c:lvl>
                <c:lvl>
                  <c:pt idx="0">
                    <c:v>Juveniles</c:v>
                  </c:pt>
                  <c:pt idx="1">
                    <c:v>Adults</c:v>
                  </c:pt>
                </c:lvl>
              </c:multiLvlStrCache>
            </c:multiLvlStrRef>
          </c:cat>
          <c:val>
            <c:numRef>
              <c:f>Sheet3!$D$27:$G$27</c:f>
              <c:numCache>
                <c:formatCode>General</c:formatCode>
                <c:ptCount val="4"/>
                <c:pt idx="0">
                  <c:v>6</c:v>
                </c:pt>
                <c:pt idx="1">
                  <c:v>5</c:v>
                </c:pt>
                <c:pt idx="2">
                  <c:v>6</c:v>
                </c:pt>
                <c:pt idx="3">
                  <c:v>0</c:v>
                </c:pt>
              </c:numCache>
            </c:numRef>
          </c:val>
        </c:ser>
        <c:dLbls>
          <c:showLegendKey val="0"/>
          <c:showVal val="1"/>
          <c:showCatName val="0"/>
          <c:showSerName val="0"/>
          <c:showPercent val="0"/>
          <c:showBubbleSize val="0"/>
        </c:dLbls>
        <c:gapWidth val="150"/>
        <c:overlap val="100"/>
        <c:axId val="185918976"/>
        <c:axId val="185920512"/>
      </c:barChart>
      <c:catAx>
        <c:axId val="185918976"/>
        <c:scaling>
          <c:orientation val="minMax"/>
        </c:scaling>
        <c:delete val="0"/>
        <c:axPos val="b"/>
        <c:majorTickMark val="out"/>
        <c:minorTickMark val="none"/>
        <c:tickLblPos val="nextTo"/>
        <c:crossAx val="185920512"/>
        <c:crosses val="autoZero"/>
        <c:auto val="1"/>
        <c:lblAlgn val="ctr"/>
        <c:lblOffset val="100"/>
        <c:noMultiLvlLbl val="0"/>
      </c:catAx>
      <c:valAx>
        <c:axId val="185920512"/>
        <c:scaling>
          <c:orientation val="minMax"/>
        </c:scaling>
        <c:delete val="0"/>
        <c:axPos val="l"/>
        <c:title>
          <c:tx>
            <c:rich>
              <a:bodyPr rot="-5400000" vert="horz"/>
              <a:lstStyle/>
              <a:p>
                <a:pPr>
                  <a:defRPr/>
                </a:pPr>
                <a:r>
                  <a:rPr lang="en-AU"/>
                  <a:t>Number of Publications</a:t>
                </a:r>
              </a:p>
            </c:rich>
          </c:tx>
          <c:layout/>
          <c:overlay val="0"/>
        </c:title>
        <c:numFmt formatCode="General" sourceLinked="1"/>
        <c:majorTickMark val="out"/>
        <c:minorTickMark val="none"/>
        <c:tickLblPos val="nextTo"/>
        <c:crossAx val="1859189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iagrams/_rels/data1.xml.rels><?xml version="1.0" encoding="UTF-8" standalone="yes"?>
<Relationships xmlns="http://schemas.openxmlformats.org/package/2006/relationships"><Relationship Id="rId1" Type="http://schemas.openxmlformats.org/officeDocument/2006/relationships/image" Target="../media/image6.jpg"/></Relationships>
</file>

<file path=ppt/diagrams/_rels/drawing1.xml.rels><?xml version="1.0" encoding="UTF-8" standalone="yes"?>
<Relationships xmlns="http://schemas.openxmlformats.org/package/2006/relationships"><Relationship Id="rId1" Type="http://schemas.openxmlformats.org/officeDocument/2006/relationships/image" Target="../media/image6.jp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E1A78D-04E5-4B5A-9A4A-606A5DF98FF5}" type="doc">
      <dgm:prSet loTypeId="urn:microsoft.com/office/officeart/2009/layout/CircleArrowProcess" loCatId="cycle" qsTypeId="urn:microsoft.com/office/officeart/2005/8/quickstyle/simple1" qsCatId="simple" csTypeId="urn:microsoft.com/office/officeart/2005/8/colors/accent2_2" csCatId="accent2" phldr="1"/>
      <dgm:spPr/>
      <dgm:t>
        <a:bodyPr/>
        <a:lstStyle/>
        <a:p>
          <a:endParaRPr lang="en-AU"/>
        </a:p>
      </dgm:t>
    </dgm:pt>
    <dgm:pt modelId="{EBBD96BF-6E8F-41BF-829F-CA61C977488D}">
      <dgm:prSet phldrT="[Text]"/>
      <dgm:spPr/>
      <dgm:t>
        <a:bodyPr/>
        <a:lstStyle/>
        <a:p>
          <a:r>
            <a:rPr lang="en-AU" dirty="0" smtClean="0"/>
            <a:t>Nothing works</a:t>
          </a:r>
          <a:endParaRPr lang="en-AU" dirty="0"/>
        </a:p>
      </dgm:t>
    </dgm:pt>
    <dgm:pt modelId="{180A6459-F2F6-4817-94BC-0D79735C770E}" type="parTrans" cxnId="{46C13901-5A99-4728-B429-04603757EB92}">
      <dgm:prSet/>
      <dgm:spPr/>
      <dgm:t>
        <a:bodyPr/>
        <a:lstStyle/>
        <a:p>
          <a:endParaRPr lang="en-AU"/>
        </a:p>
      </dgm:t>
    </dgm:pt>
    <dgm:pt modelId="{F3F04821-1BBF-4339-85D5-2F49C2574DB1}" type="sibTrans" cxnId="{46C13901-5A99-4728-B429-04603757EB92}">
      <dgm:prSet/>
      <dgm:spPr/>
      <dgm:t>
        <a:bodyPr/>
        <a:lstStyle/>
        <a:p>
          <a:endParaRPr lang="en-AU"/>
        </a:p>
      </dgm:t>
    </dgm:pt>
    <dgm:pt modelId="{4F1EA443-F671-4CB3-85BA-35BA5ACD1D85}">
      <dgm:prSet phldrT="[Text]"/>
      <dgm:spPr/>
      <dgm:t>
        <a:bodyPr/>
        <a:lstStyle/>
        <a:p>
          <a:r>
            <a:rPr lang="en-AU" dirty="0" smtClean="0"/>
            <a:t>What works</a:t>
          </a:r>
          <a:endParaRPr lang="en-AU" dirty="0"/>
        </a:p>
      </dgm:t>
    </dgm:pt>
    <dgm:pt modelId="{80708662-67B2-4EDC-BB51-4B5CB6C8CFB0}" type="parTrans" cxnId="{132C8DA0-CAA6-45D8-A819-1D489626F0AF}">
      <dgm:prSet/>
      <dgm:spPr/>
      <dgm:t>
        <a:bodyPr/>
        <a:lstStyle/>
        <a:p>
          <a:endParaRPr lang="en-AU"/>
        </a:p>
      </dgm:t>
    </dgm:pt>
    <dgm:pt modelId="{0230ACE9-2E01-40E9-B7B2-227252E5504D}" type="sibTrans" cxnId="{132C8DA0-CAA6-45D8-A819-1D489626F0AF}">
      <dgm:prSet/>
      <dgm:spPr/>
      <dgm:t>
        <a:bodyPr/>
        <a:lstStyle/>
        <a:p>
          <a:endParaRPr lang="en-AU"/>
        </a:p>
      </dgm:t>
    </dgm:pt>
    <dgm:pt modelId="{7834C792-6F6A-41D7-86F0-34E82CECBAA0}">
      <dgm:prSet phldrT="[Text]"/>
      <dgm:spPr>
        <a:blipFill dpi="0" rotWithShape="0">
          <a:blip xmlns:r="http://schemas.openxmlformats.org/officeDocument/2006/relationships" r:embed="rId1">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a:blipFill>
      </dgm:spPr>
      <dgm:t>
        <a:bodyPr/>
        <a:lstStyle/>
        <a:p>
          <a:r>
            <a:rPr lang="en-AU" dirty="0" smtClean="0"/>
            <a:t>What is cost effective</a:t>
          </a:r>
          <a:endParaRPr lang="en-AU" dirty="0"/>
        </a:p>
      </dgm:t>
    </dgm:pt>
    <dgm:pt modelId="{D4E9BB16-99EB-43F0-A883-B6BD7ED24E79}" type="parTrans" cxnId="{C177C18F-D47A-487D-8A1C-014E7FD48598}">
      <dgm:prSet/>
      <dgm:spPr/>
      <dgm:t>
        <a:bodyPr/>
        <a:lstStyle/>
        <a:p>
          <a:endParaRPr lang="en-AU"/>
        </a:p>
      </dgm:t>
    </dgm:pt>
    <dgm:pt modelId="{80739CF1-0D8E-4E44-AB3F-E5D724B13DD8}" type="sibTrans" cxnId="{C177C18F-D47A-487D-8A1C-014E7FD48598}">
      <dgm:prSet/>
      <dgm:spPr/>
      <dgm:t>
        <a:bodyPr/>
        <a:lstStyle/>
        <a:p>
          <a:endParaRPr lang="en-AU"/>
        </a:p>
      </dgm:t>
    </dgm:pt>
    <dgm:pt modelId="{44DE34E2-3419-4C19-BA78-DE4517FAECDC}" type="pres">
      <dgm:prSet presAssocID="{A7E1A78D-04E5-4B5A-9A4A-606A5DF98FF5}" presName="Name0" presStyleCnt="0">
        <dgm:presLayoutVars>
          <dgm:chMax val="7"/>
          <dgm:chPref val="7"/>
          <dgm:dir/>
          <dgm:animLvl val="lvl"/>
        </dgm:presLayoutVars>
      </dgm:prSet>
      <dgm:spPr/>
      <dgm:t>
        <a:bodyPr/>
        <a:lstStyle/>
        <a:p>
          <a:endParaRPr lang="en-AU"/>
        </a:p>
      </dgm:t>
    </dgm:pt>
    <dgm:pt modelId="{5956A1F5-8C95-4087-8483-BF9656111EBE}" type="pres">
      <dgm:prSet presAssocID="{EBBD96BF-6E8F-41BF-829F-CA61C977488D}" presName="Accent1" presStyleCnt="0"/>
      <dgm:spPr/>
      <dgm:t>
        <a:bodyPr/>
        <a:lstStyle/>
        <a:p>
          <a:endParaRPr lang="en-AU"/>
        </a:p>
      </dgm:t>
    </dgm:pt>
    <dgm:pt modelId="{7CCD815B-0CBD-4876-A4BA-DAB1F5131120}" type="pres">
      <dgm:prSet presAssocID="{EBBD96BF-6E8F-41BF-829F-CA61C977488D}" presName="Accent" presStyleLbl="node1" presStyleIdx="0" presStyleCnt="3"/>
      <dgm:spPr/>
      <dgm:t>
        <a:bodyPr/>
        <a:lstStyle/>
        <a:p>
          <a:endParaRPr lang="en-AU"/>
        </a:p>
      </dgm:t>
    </dgm:pt>
    <dgm:pt modelId="{3E7CBD33-C552-4EF3-9854-70ADA0F73557}" type="pres">
      <dgm:prSet presAssocID="{EBBD96BF-6E8F-41BF-829F-CA61C977488D}" presName="Parent1" presStyleLbl="revTx" presStyleIdx="0" presStyleCnt="3">
        <dgm:presLayoutVars>
          <dgm:chMax val="1"/>
          <dgm:chPref val="1"/>
          <dgm:bulletEnabled val="1"/>
        </dgm:presLayoutVars>
      </dgm:prSet>
      <dgm:spPr/>
      <dgm:t>
        <a:bodyPr/>
        <a:lstStyle/>
        <a:p>
          <a:endParaRPr lang="en-AU"/>
        </a:p>
      </dgm:t>
    </dgm:pt>
    <dgm:pt modelId="{028B9BF9-AD09-4F45-93E2-E15E88F13C62}" type="pres">
      <dgm:prSet presAssocID="{4F1EA443-F671-4CB3-85BA-35BA5ACD1D85}" presName="Accent2" presStyleCnt="0"/>
      <dgm:spPr/>
      <dgm:t>
        <a:bodyPr/>
        <a:lstStyle/>
        <a:p>
          <a:endParaRPr lang="en-AU"/>
        </a:p>
      </dgm:t>
    </dgm:pt>
    <dgm:pt modelId="{912B4547-A2CF-4071-A1D1-F2163C67AFEF}" type="pres">
      <dgm:prSet presAssocID="{4F1EA443-F671-4CB3-85BA-35BA5ACD1D85}" presName="Accent" presStyleLbl="node1" presStyleIdx="1" presStyleCnt="3"/>
      <dgm:spPr/>
      <dgm:t>
        <a:bodyPr/>
        <a:lstStyle/>
        <a:p>
          <a:endParaRPr lang="en-AU"/>
        </a:p>
      </dgm:t>
    </dgm:pt>
    <dgm:pt modelId="{C9B03F73-9EF4-4BD4-AD65-17FC64DB03A4}" type="pres">
      <dgm:prSet presAssocID="{4F1EA443-F671-4CB3-85BA-35BA5ACD1D85}" presName="Parent2" presStyleLbl="revTx" presStyleIdx="1" presStyleCnt="3">
        <dgm:presLayoutVars>
          <dgm:chMax val="1"/>
          <dgm:chPref val="1"/>
          <dgm:bulletEnabled val="1"/>
        </dgm:presLayoutVars>
      </dgm:prSet>
      <dgm:spPr/>
      <dgm:t>
        <a:bodyPr/>
        <a:lstStyle/>
        <a:p>
          <a:endParaRPr lang="en-AU"/>
        </a:p>
      </dgm:t>
    </dgm:pt>
    <dgm:pt modelId="{A3C7BC1F-AC85-40EB-AD2B-2AE9A409B9F2}" type="pres">
      <dgm:prSet presAssocID="{7834C792-6F6A-41D7-86F0-34E82CECBAA0}" presName="Accent3" presStyleCnt="0"/>
      <dgm:spPr/>
      <dgm:t>
        <a:bodyPr/>
        <a:lstStyle/>
        <a:p>
          <a:endParaRPr lang="en-AU"/>
        </a:p>
      </dgm:t>
    </dgm:pt>
    <dgm:pt modelId="{727B46C4-E3F9-4286-AA09-F3550E62D78F}" type="pres">
      <dgm:prSet presAssocID="{7834C792-6F6A-41D7-86F0-34E82CECBAA0}" presName="Accent" presStyleLbl="node1" presStyleIdx="2" presStyleCnt="3"/>
      <dgm:spPr>
        <a:ln>
          <a:prstDash val="sysDash"/>
        </a:ln>
      </dgm:spPr>
      <dgm:t>
        <a:bodyPr/>
        <a:lstStyle/>
        <a:p>
          <a:endParaRPr lang="en-AU"/>
        </a:p>
      </dgm:t>
    </dgm:pt>
    <dgm:pt modelId="{25F4582B-ED83-472C-9FF8-A2C17131BBFE}" type="pres">
      <dgm:prSet presAssocID="{7834C792-6F6A-41D7-86F0-34E82CECBAA0}" presName="Parent3" presStyleLbl="revTx" presStyleIdx="2" presStyleCnt="3" custScaleX="79107" custScaleY="121915">
        <dgm:presLayoutVars>
          <dgm:chMax val="1"/>
          <dgm:chPref val="1"/>
          <dgm:bulletEnabled val="1"/>
        </dgm:presLayoutVars>
      </dgm:prSet>
      <dgm:spPr/>
      <dgm:t>
        <a:bodyPr/>
        <a:lstStyle/>
        <a:p>
          <a:endParaRPr lang="en-AU"/>
        </a:p>
      </dgm:t>
    </dgm:pt>
  </dgm:ptLst>
  <dgm:cxnLst>
    <dgm:cxn modelId="{80C28126-D94A-457D-B66B-D29DABD90597}" type="presOf" srcId="{4F1EA443-F671-4CB3-85BA-35BA5ACD1D85}" destId="{C9B03F73-9EF4-4BD4-AD65-17FC64DB03A4}" srcOrd="0" destOrd="0" presId="urn:microsoft.com/office/officeart/2009/layout/CircleArrowProcess"/>
    <dgm:cxn modelId="{E8A9D2E7-6D41-409A-82A4-EAF3CE2DFDCA}" type="presOf" srcId="{7834C792-6F6A-41D7-86F0-34E82CECBAA0}" destId="{25F4582B-ED83-472C-9FF8-A2C17131BBFE}" srcOrd="0" destOrd="0" presId="urn:microsoft.com/office/officeart/2009/layout/CircleArrowProcess"/>
    <dgm:cxn modelId="{46C13901-5A99-4728-B429-04603757EB92}" srcId="{A7E1A78D-04E5-4B5A-9A4A-606A5DF98FF5}" destId="{EBBD96BF-6E8F-41BF-829F-CA61C977488D}" srcOrd="0" destOrd="0" parTransId="{180A6459-F2F6-4817-94BC-0D79735C770E}" sibTransId="{F3F04821-1BBF-4339-85D5-2F49C2574DB1}"/>
    <dgm:cxn modelId="{C177C18F-D47A-487D-8A1C-014E7FD48598}" srcId="{A7E1A78D-04E5-4B5A-9A4A-606A5DF98FF5}" destId="{7834C792-6F6A-41D7-86F0-34E82CECBAA0}" srcOrd="2" destOrd="0" parTransId="{D4E9BB16-99EB-43F0-A883-B6BD7ED24E79}" sibTransId="{80739CF1-0D8E-4E44-AB3F-E5D724B13DD8}"/>
    <dgm:cxn modelId="{132C8DA0-CAA6-45D8-A819-1D489626F0AF}" srcId="{A7E1A78D-04E5-4B5A-9A4A-606A5DF98FF5}" destId="{4F1EA443-F671-4CB3-85BA-35BA5ACD1D85}" srcOrd="1" destOrd="0" parTransId="{80708662-67B2-4EDC-BB51-4B5CB6C8CFB0}" sibTransId="{0230ACE9-2E01-40E9-B7B2-227252E5504D}"/>
    <dgm:cxn modelId="{413E9684-345E-4891-8DF2-E245B3A9B070}" type="presOf" srcId="{A7E1A78D-04E5-4B5A-9A4A-606A5DF98FF5}" destId="{44DE34E2-3419-4C19-BA78-DE4517FAECDC}" srcOrd="0" destOrd="0" presId="urn:microsoft.com/office/officeart/2009/layout/CircleArrowProcess"/>
    <dgm:cxn modelId="{CB9AA9B4-9CF9-4DAD-A21D-ACABE32770CC}" type="presOf" srcId="{EBBD96BF-6E8F-41BF-829F-CA61C977488D}" destId="{3E7CBD33-C552-4EF3-9854-70ADA0F73557}" srcOrd="0" destOrd="0" presId="urn:microsoft.com/office/officeart/2009/layout/CircleArrowProcess"/>
    <dgm:cxn modelId="{2FB6413C-612D-4FF0-835E-D55CF1038B10}" type="presParOf" srcId="{44DE34E2-3419-4C19-BA78-DE4517FAECDC}" destId="{5956A1F5-8C95-4087-8483-BF9656111EBE}" srcOrd="0" destOrd="0" presId="urn:microsoft.com/office/officeart/2009/layout/CircleArrowProcess"/>
    <dgm:cxn modelId="{3E6CA01B-6DCB-42EB-A38C-FCCD81731FF9}" type="presParOf" srcId="{5956A1F5-8C95-4087-8483-BF9656111EBE}" destId="{7CCD815B-0CBD-4876-A4BA-DAB1F5131120}" srcOrd="0" destOrd="0" presId="urn:microsoft.com/office/officeart/2009/layout/CircleArrowProcess"/>
    <dgm:cxn modelId="{EF4BBC8F-4668-4EAB-B28B-4E63E22C5F5F}" type="presParOf" srcId="{44DE34E2-3419-4C19-BA78-DE4517FAECDC}" destId="{3E7CBD33-C552-4EF3-9854-70ADA0F73557}" srcOrd="1" destOrd="0" presId="urn:microsoft.com/office/officeart/2009/layout/CircleArrowProcess"/>
    <dgm:cxn modelId="{718AD067-EB2E-4446-8660-F02C6B6F2B60}" type="presParOf" srcId="{44DE34E2-3419-4C19-BA78-DE4517FAECDC}" destId="{028B9BF9-AD09-4F45-93E2-E15E88F13C62}" srcOrd="2" destOrd="0" presId="urn:microsoft.com/office/officeart/2009/layout/CircleArrowProcess"/>
    <dgm:cxn modelId="{C503B99B-99C7-451B-8F76-E12FE8D5AED5}" type="presParOf" srcId="{028B9BF9-AD09-4F45-93E2-E15E88F13C62}" destId="{912B4547-A2CF-4071-A1D1-F2163C67AFEF}" srcOrd="0" destOrd="0" presId="urn:microsoft.com/office/officeart/2009/layout/CircleArrowProcess"/>
    <dgm:cxn modelId="{7CC1AF86-7818-405B-9AB1-8FFD417A9BD6}" type="presParOf" srcId="{44DE34E2-3419-4C19-BA78-DE4517FAECDC}" destId="{C9B03F73-9EF4-4BD4-AD65-17FC64DB03A4}" srcOrd="3" destOrd="0" presId="urn:microsoft.com/office/officeart/2009/layout/CircleArrowProcess"/>
    <dgm:cxn modelId="{99880C5C-5E41-409D-86E2-2FB15FDF50DF}" type="presParOf" srcId="{44DE34E2-3419-4C19-BA78-DE4517FAECDC}" destId="{A3C7BC1F-AC85-40EB-AD2B-2AE9A409B9F2}" srcOrd="4" destOrd="0" presId="urn:microsoft.com/office/officeart/2009/layout/CircleArrowProcess"/>
    <dgm:cxn modelId="{69F70E08-D356-4DB6-ACCD-C430FAEBC2C6}" type="presParOf" srcId="{A3C7BC1F-AC85-40EB-AD2B-2AE9A409B9F2}" destId="{727B46C4-E3F9-4286-AA09-F3550E62D78F}" srcOrd="0" destOrd="0" presId="urn:microsoft.com/office/officeart/2009/layout/CircleArrowProcess"/>
    <dgm:cxn modelId="{8AA3D1BB-FFA4-442B-940D-03656ADD86D3}" type="presParOf" srcId="{44DE34E2-3419-4C19-BA78-DE4517FAECDC}" destId="{25F4582B-ED83-472C-9FF8-A2C17131BBFE}"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C1B77B-9668-44B1-B9FB-8A838A8734FF}"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lang="en-AU"/>
        </a:p>
      </dgm:t>
    </dgm:pt>
    <dgm:pt modelId="{C463B0FA-EE5E-42FD-9BB1-25AA4C7CC1E2}">
      <dgm:prSet phldrT="[Text]"/>
      <dgm:spPr/>
      <dgm:t>
        <a:bodyPr/>
        <a:lstStyle/>
        <a:p>
          <a:r>
            <a:rPr lang="en-AU" dirty="0" smtClean="0"/>
            <a:t>10 Major headings</a:t>
          </a:r>
          <a:endParaRPr lang="en-AU" dirty="0"/>
        </a:p>
      </dgm:t>
    </dgm:pt>
    <dgm:pt modelId="{3C19386D-4875-442F-BE35-AC0738869CF7}" type="parTrans" cxnId="{8C229C89-6BA2-456F-AC65-137EF0A48C31}">
      <dgm:prSet/>
      <dgm:spPr/>
      <dgm:t>
        <a:bodyPr/>
        <a:lstStyle/>
        <a:p>
          <a:endParaRPr lang="en-AU"/>
        </a:p>
      </dgm:t>
    </dgm:pt>
    <dgm:pt modelId="{41BA8FD8-1752-4C36-90E6-8280E5B5F69F}" type="sibTrans" cxnId="{8C229C89-6BA2-456F-AC65-137EF0A48C31}">
      <dgm:prSet/>
      <dgm:spPr/>
      <dgm:t>
        <a:bodyPr/>
        <a:lstStyle/>
        <a:p>
          <a:endParaRPr lang="en-AU"/>
        </a:p>
      </dgm:t>
    </dgm:pt>
    <dgm:pt modelId="{8952463B-F601-45C4-9A3B-B133F8BCD2A1}">
      <dgm:prSet phldrT="[Text]"/>
      <dgm:spPr/>
      <dgm:t>
        <a:bodyPr/>
        <a:lstStyle/>
        <a:p>
          <a:r>
            <a:rPr lang="en-AU" dirty="0" smtClean="0"/>
            <a:t>33 Item checklist</a:t>
          </a:r>
          <a:endParaRPr lang="en-AU" dirty="0"/>
        </a:p>
      </dgm:t>
    </dgm:pt>
    <dgm:pt modelId="{56AEF31D-BBD3-43C7-958F-EC0A65A176B1}" type="parTrans" cxnId="{0B1E5FB4-6908-4F4A-805E-3C9EB40FD7BD}">
      <dgm:prSet/>
      <dgm:spPr/>
      <dgm:t>
        <a:bodyPr/>
        <a:lstStyle/>
        <a:p>
          <a:endParaRPr lang="en-AU"/>
        </a:p>
      </dgm:t>
    </dgm:pt>
    <dgm:pt modelId="{5CF8A2E9-E771-46C3-93C1-9D191E4A02D6}" type="sibTrans" cxnId="{0B1E5FB4-6908-4F4A-805E-3C9EB40FD7BD}">
      <dgm:prSet/>
      <dgm:spPr/>
      <dgm:t>
        <a:bodyPr/>
        <a:lstStyle/>
        <a:p>
          <a:endParaRPr lang="en-AU"/>
        </a:p>
      </dgm:t>
    </dgm:pt>
    <dgm:pt modelId="{85FCA2D0-AD97-4882-908B-98381BDFE88D}">
      <dgm:prSet phldrT="[Text]"/>
      <dgm:spPr/>
      <dgm:t>
        <a:bodyPr/>
        <a:lstStyle/>
        <a:p>
          <a:r>
            <a:rPr lang="en-AU" dirty="0" smtClean="0"/>
            <a:t>Criteria (Yes, No, Not applicable, Not sure)</a:t>
          </a:r>
          <a:endParaRPr lang="en-AU" dirty="0"/>
        </a:p>
      </dgm:t>
    </dgm:pt>
    <dgm:pt modelId="{61CA4D5F-A80B-457B-A095-B4958A705F9D}" type="parTrans" cxnId="{28F8BA0E-4597-45D6-9A0A-FA6E97E91826}">
      <dgm:prSet/>
      <dgm:spPr/>
      <dgm:t>
        <a:bodyPr/>
        <a:lstStyle/>
        <a:p>
          <a:endParaRPr lang="en-AU"/>
        </a:p>
      </dgm:t>
    </dgm:pt>
    <dgm:pt modelId="{F3D8D795-6A96-4D0B-BF43-CACF5C09852E}" type="sibTrans" cxnId="{28F8BA0E-4597-45D6-9A0A-FA6E97E91826}">
      <dgm:prSet/>
      <dgm:spPr/>
      <dgm:t>
        <a:bodyPr/>
        <a:lstStyle/>
        <a:p>
          <a:endParaRPr lang="en-AU"/>
        </a:p>
      </dgm:t>
    </dgm:pt>
    <dgm:pt modelId="{F7A2AD60-3A00-4E4C-AF90-6DA113D15F56}">
      <dgm:prSet phldrT="[Text]"/>
      <dgm:spPr/>
      <dgm:t>
        <a:bodyPr/>
        <a:lstStyle/>
        <a:p>
          <a:r>
            <a:rPr lang="en-AU" dirty="0" smtClean="0"/>
            <a:t>Score (% number of Yes scores out of ‘all applicable’</a:t>
          </a:r>
          <a:endParaRPr lang="en-AU" dirty="0"/>
        </a:p>
      </dgm:t>
    </dgm:pt>
    <dgm:pt modelId="{BB5B098F-D5C9-42F6-8EB5-F15878BA775A}" type="parTrans" cxnId="{ED715162-5F66-4D97-977E-4C96AAA86FD7}">
      <dgm:prSet/>
      <dgm:spPr/>
      <dgm:t>
        <a:bodyPr/>
        <a:lstStyle/>
        <a:p>
          <a:endParaRPr lang="en-AU"/>
        </a:p>
      </dgm:t>
    </dgm:pt>
    <dgm:pt modelId="{342E98C1-1C5D-440D-B093-7A084A8ECB38}" type="sibTrans" cxnId="{ED715162-5F66-4D97-977E-4C96AAA86FD7}">
      <dgm:prSet/>
      <dgm:spPr/>
      <dgm:t>
        <a:bodyPr/>
        <a:lstStyle/>
        <a:p>
          <a:endParaRPr lang="en-AU"/>
        </a:p>
      </dgm:t>
    </dgm:pt>
    <dgm:pt modelId="{89A00E8C-6A2E-4297-B9B0-A55B84CAE20D}" type="pres">
      <dgm:prSet presAssocID="{BDC1B77B-9668-44B1-B9FB-8A838A8734FF}" presName="outerComposite" presStyleCnt="0">
        <dgm:presLayoutVars>
          <dgm:chMax val="5"/>
          <dgm:dir/>
          <dgm:resizeHandles val="exact"/>
        </dgm:presLayoutVars>
      </dgm:prSet>
      <dgm:spPr/>
      <dgm:t>
        <a:bodyPr/>
        <a:lstStyle/>
        <a:p>
          <a:endParaRPr lang="en-AU"/>
        </a:p>
      </dgm:t>
    </dgm:pt>
    <dgm:pt modelId="{5A229E02-DF7E-4794-932E-7E99C1B4E393}" type="pres">
      <dgm:prSet presAssocID="{BDC1B77B-9668-44B1-B9FB-8A838A8734FF}" presName="dummyMaxCanvas" presStyleCnt="0">
        <dgm:presLayoutVars/>
      </dgm:prSet>
      <dgm:spPr/>
    </dgm:pt>
    <dgm:pt modelId="{75C682CB-900C-420C-97F4-4AC3C904B6A0}" type="pres">
      <dgm:prSet presAssocID="{BDC1B77B-9668-44B1-B9FB-8A838A8734FF}" presName="FourNodes_1" presStyleLbl="node1" presStyleIdx="0" presStyleCnt="4">
        <dgm:presLayoutVars>
          <dgm:bulletEnabled val="1"/>
        </dgm:presLayoutVars>
      </dgm:prSet>
      <dgm:spPr/>
      <dgm:t>
        <a:bodyPr/>
        <a:lstStyle/>
        <a:p>
          <a:endParaRPr lang="en-AU"/>
        </a:p>
      </dgm:t>
    </dgm:pt>
    <dgm:pt modelId="{B0CB70AD-A88E-452C-8361-FCAB2CC56EC9}" type="pres">
      <dgm:prSet presAssocID="{BDC1B77B-9668-44B1-B9FB-8A838A8734FF}" presName="FourNodes_2" presStyleLbl="node1" presStyleIdx="1" presStyleCnt="4">
        <dgm:presLayoutVars>
          <dgm:bulletEnabled val="1"/>
        </dgm:presLayoutVars>
      </dgm:prSet>
      <dgm:spPr/>
      <dgm:t>
        <a:bodyPr/>
        <a:lstStyle/>
        <a:p>
          <a:endParaRPr lang="en-AU"/>
        </a:p>
      </dgm:t>
    </dgm:pt>
    <dgm:pt modelId="{66666FE3-7FC7-47EE-AE53-4AA7C9A09356}" type="pres">
      <dgm:prSet presAssocID="{BDC1B77B-9668-44B1-B9FB-8A838A8734FF}" presName="FourNodes_3" presStyleLbl="node1" presStyleIdx="2" presStyleCnt="4">
        <dgm:presLayoutVars>
          <dgm:bulletEnabled val="1"/>
        </dgm:presLayoutVars>
      </dgm:prSet>
      <dgm:spPr/>
      <dgm:t>
        <a:bodyPr/>
        <a:lstStyle/>
        <a:p>
          <a:endParaRPr lang="en-AU"/>
        </a:p>
      </dgm:t>
    </dgm:pt>
    <dgm:pt modelId="{792EA110-B56E-4FE8-91C8-5F9C5071BBB2}" type="pres">
      <dgm:prSet presAssocID="{BDC1B77B-9668-44B1-B9FB-8A838A8734FF}" presName="FourNodes_4" presStyleLbl="node1" presStyleIdx="3" presStyleCnt="4">
        <dgm:presLayoutVars>
          <dgm:bulletEnabled val="1"/>
        </dgm:presLayoutVars>
      </dgm:prSet>
      <dgm:spPr/>
      <dgm:t>
        <a:bodyPr/>
        <a:lstStyle/>
        <a:p>
          <a:endParaRPr lang="en-AU"/>
        </a:p>
      </dgm:t>
    </dgm:pt>
    <dgm:pt modelId="{5DE7C58E-41AA-4FC7-8A46-FF70EA6389D7}" type="pres">
      <dgm:prSet presAssocID="{BDC1B77B-9668-44B1-B9FB-8A838A8734FF}" presName="FourConn_1-2" presStyleLbl="fgAccFollowNode1" presStyleIdx="0" presStyleCnt="3">
        <dgm:presLayoutVars>
          <dgm:bulletEnabled val="1"/>
        </dgm:presLayoutVars>
      </dgm:prSet>
      <dgm:spPr/>
      <dgm:t>
        <a:bodyPr/>
        <a:lstStyle/>
        <a:p>
          <a:endParaRPr lang="en-AU"/>
        </a:p>
      </dgm:t>
    </dgm:pt>
    <dgm:pt modelId="{AC8C74DC-CE72-4D01-A920-5C66E50C419B}" type="pres">
      <dgm:prSet presAssocID="{BDC1B77B-9668-44B1-B9FB-8A838A8734FF}" presName="FourConn_2-3" presStyleLbl="fgAccFollowNode1" presStyleIdx="1" presStyleCnt="3">
        <dgm:presLayoutVars>
          <dgm:bulletEnabled val="1"/>
        </dgm:presLayoutVars>
      </dgm:prSet>
      <dgm:spPr/>
      <dgm:t>
        <a:bodyPr/>
        <a:lstStyle/>
        <a:p>
          <a:endParaRPr lang="en-AU"/>
        </a:p>
      </dgm:t>
    </dgm:pt>
    <dgm:pt modelId="{2C3ED0E4-3835-420B-A783-9847C0DD91F1}" type="pres">
      <dgm:prSet presAssocID="{BDC1B77B-9668-44B1-B9FB-8A838A8734FF}" presName="FourConn_3-4" presStyleLbl="fgAccFollowNode1" presStyleIdx="2" presStyleCnt="3">
        <dgm:presLayoutVars>
          <dgm:bulletEnabled val="1"/>
        </dgm:presLayoutVars>
      </dgm:prSet>
      <dgm:spPr/>
      <dgm:t>
        <a:bodyPr/>
        <a:lstStyle/>
        <a:p>
          <a:endParaRPr lang="en-AU"/>
        </a:p>
      </dgm:t>
    </dgm:pt>
    <dgm:pt modelId="{1C1365C4-9324-473F-B215-E1632C798658}" type="pres">
      <dgm:prSet presAssocID="{BDC1B77B-9668-44B1-B9FB-8A838A8734FF}" presName="FourNodes_1_text" presStyleLbl="node1" presStyleIdx="3" presStyleCnt="4">
        <dgm:presLayoutVars>
          <dgm:bulletEnabled val="1"/>
        </dgm:presLayoutVars>
      </dgm:prSet>
      <dgm:spPr/>
      <dgm:t>
        <a:bodyPr/>
        <a:lstStyle/>
        <a:p>
          <a:endParaRPr lang="en-AU"/>
        </a:p>
      </dgm:t>
    </dgm:pt>
    <dgm:pt modelId="{D6726C98-ED50-4D10-B740-47A4AD7191F2}" type="pres">
      <dgm:prSet presAssocID="{BDC1B77B-9668-44B1-B9FB-8A838A8734FF}" presName="FourNodes_2_text" presStyleLbl="node1" presStyleIdx="3" presStyleCnt="4">
        <dgm:presLayoutVars>
          <dgm:bulletEnabled val="1"/>
        </dgm:presLayoutVars>
      </dgm:prSet>
      <dgm:spPr/>
      <dgm:t>
        <a:bodyPr/>
        <a:lstStyle/>
        <a:p>
          <a:endParaRPr lang="en-AU"/>
        </a:p>
      </dgm:t>
    </dgm:pt>
    <dgm:pt modelId="{71D90118-AC1F-47CE-B6E5-134A9CE7D06B}" type="pres">
      <dgm:prSet presAssocID="{BDC1B77B-9668-44B1-B9FB-8A838A8734FF}" presName="FourNodes_3_text" presStyleLbl="node1" presStyleIdx="3" presStyleCnt="4">
        <dgm:presLayoutVars>
          <dgm:bulletEnabled val="1"/>
        </dgm:presLayoutVars>
      </dgm:prSet>
      <dgm:spPr/>
      <dgm:t>
        <a:bodyPr/>
        <a:lstStyle/>
        <a:p>
          <a:endParaRPr lang="en-AU"/>
        </a:p>
      </dgm:t>
    </dgm:pt>
    <dgm:pt modelId="{E52E8B1F-81BD-4C5F-A465-D5E9FE637E63}" type="pres">
      <dgm:prSet presAssocID="{BDC1B77B-9668-44B1-B9FB-8A838A8734FF}" presName="FourNodes_4_text" presStyleLbl="node1" presStyleIdx="3" presStyleCnt="4">
        <dgm:presLayoutVars>
          <dgm:bulletEnabled val="1"/>
        </dgm:presLayoutVars>
      </dgm:prSet>
      <dgm:spPr/>
      <dgm:t>
        <a:bodyPr/>
        <a:lstStyle/>
        <a:p>
          <a:endParaRPr lang="en-AU"/>
        </a:p>
      </dgm:t>
    </dgm:pt>
  </dgm:ptLst>
  <dgm:cxnLst>
    <dgm:cxn modelId="{19AD2232-93EF-43A5-942A-81E676EB79F6}" type="presOf" srcId="{41BA8FD8-1752-4C36-90E6-8280E5B5F69F}" destId="{5DE7C58E-41AA-4FC7-8A46-FF70EA6389D7}" srcOrd="0" destOrd="0" presId="urn:microsoft.com/office/officeart/2005/8/layout/vProcess5"/>
    <dgm:cxn modelId="{8C229C89-6BA2-456F-AC65-137EF0A48C31}" srcId="{BDC1B77B-9668-44B1-B9FB-8A838A8734FF}" destId="{C463B0FA-EE5E-42FD-9BB1-25AA4C7CC1E2}" srcOrd="0" destOrd="0" parTransId="{3C19386D-4875-442F-BE35-AC0738869CF7}" sibTransId="{41BA8FD8-1752-4C36-90E6-8280E5B5F69F}"/>
    <dgm:cxn modelId="{C78BE178-DD8E-445F-A2BB-8CF6AA014DD5}" type="presOf" srcId="{F3D8D795-6A96-4D0B-BF43-CACF5C09852E}" destId="{2C3ED0E4-3835-420B-A783-9847C0DD91F1}" srcOrd="0" destOrd="0" presId="urn:microsoft.com/office/officeart/2005/8/layout/vProcess5"/>
    <dgm:cxn modelId="{CF9C4034-0C34-4F83-A2FA-0FF8F238C093}" type="presOf" srcId="{F7A2AD60-3A00-4E4C-AF90-6DA113D15F56}" destId="{E52E8B1F-81BD-4C5F-A465-D5E9FE637E63}" srcOrd="1" destOrd="0" presId="urn:microsoft.com/office/officeart/2005/8/layout/vProcess5"/>
    <dgm:cxn modelId="{28F8BA0E-4597-45D6-9A0A-FA6E97E91826}" srcId="{BDC1B77B-9668-44B1-B9FB-8A838A8734FF}" destId="{85FCA2D0-AD97-4882-908B-98381BDFE88D}" srcOrd="2" destOrd="0" parTransId="{61CA4D5F-A80B-457B-A095-B4958A705F9D}" sibTransId="{F3D8D795-6A96-4D0B-BF43-CACF5C09852E}"/>
    <dgm:cxn modelId="{EA38C900-E8E4-4683-A6AE-FC4952A19BFA}" type="presOf" srcId="{C463B0FA-EE5E-42FD-9BB1-25AA4C7CC1E2}" destId="{75C682CB-900C-420C-97F4-4AC3C904B6A0}" srcOrd="0" destOrd="0" presId="urn:microsoft.com/office/officeart/2005/8/layout/vProcess5"/>
    <dgm:cxn modelId="{CB6C9402-1AAC-4129-B714-6A30FFA9D9C3}" type="presOf" srcId="{8952463B-F601-45C4-9A3B-B133F8BCD2A1}" destId="{D6726C98-ED50-4D10-B740-47A4AD7191F2}" srcOrd="1" destOrd="0" presId="urn:microsoft.com/office/officeart/2005/8/layout/vProcess5"/>
    <dgm:cxn modelId="{45F4B37F-FB9B-4FC0-8857-D771FEFF0336}" type="presOf" srcId="{BDC1B77B-9668-44B1-B9FB-8A838A8734FF}" destId="{89A00E8C-6A2E-4297-B9B0-A55B84CAE20D}" srcOrd="0" destOrd="0" presId="urn:microsoft.com/office/officeart/2005/8/layout/vProcess5"/>
    <dgm:cxn modelId="{0B1E5FB4-6908-4F4A-805E-3C9EB40FD7BD}" srcId="{BDC1B77B-9668-44B1-B9FB-8A838A8734FF}" destId="{8952463B-F601-45C4-9A3B-B133F8BCD2A1}" srcOrd="1" destOrd="0" parTransId="{56AEF31D-BBD3-43C7-958F-EC0A65A176B1}" sibTransId="{5CF8A2E9-E771-46C3-93C1-9D191E4A02D6}"/>
    <dgm:cxn modelId="{FC161A1D-B8A7-48B6-9C44-4F888EBA0477}" type="presOf" srcId="{85FCA2D0-AD97-4882-908B-98381BDFE88D}" destId="{71D90118-AC1F-47CE-B6E5-134A9CE7D06B}" srcOrd="1" destOrd="0" presId="urn:microsoft.com/office/officeart/2005/8/layout/vProcess5"/>
    <dgm:cxn modelId="{B93EA62D-D148-4FC9-B3C3-BC4DF141E48A}" type="presOf" srcId="{C463B0FA-EE5E-42FD-9BB1-25AA4C7CC1E2}" destId="{1C1365C4-9324-473F-B215-E1632C798658}" srcOrd="1" destOrd="0" presId="urn:microsoft.com/office/officeart/2005/8/layout/vProcess5"/>
    <dgm:cxn modelId="{D7D2FC7F-54D5-4043-B725-A0EBE478D83B}" type="presOf" srcId="{F7A2AD60-3A00-4E4C-AF90-6DA113D15F56}" destId="{792EA110-B56E-4FE8-91C8-5F9C5071BBB2}" srcOrd="0" destOrd="0" presId="urn:microsoft.com/office/officeart/2005/8/layout/vProcess5"/>
    <dgm:cxn modelId="{181EB19F-1D2B-4384-B3C1-F40A8BE27A7F}" type="presOf" srcId="{5CF8A2E9-E771-46C3-93C1-9D191E4A02D6}" destId="{AC8C74DC-CE72-4D01-A920-5C66E50C419B}" srcOrd="0" destOrd="0" presId="urn:microsoft.com/office/officeart/2005/8/layout/vProcess5"/>
    <dgm:cxn modelId="{6F985BC6-00C6-485A-9CF2-77CC0DBB441F}" type="presOf" srcId="{8952463B-F601-45C4-9A3B-B133F8BCD2A1}" destId="{B0CB70AD-A88E-452C-8361-FCAB2CC56EC9}" srcOrd="0" destOrd="0" presId="urn:microsoft.com/office/officeart/2005/8/layout/vProcess5"/>
    <dgm:cxn modelId="{4091E24F-E061-47D3-A787-3C5924A1F945}" type="presOf" srcId="{85FCA2D0-AD97-4882-908B-98381BDFE88D}" destId="{66666FE3-7FC7-47EE-AE53-4AA7C9A09356}" srcOrd="0" destOrd="0" presId="urn:microsoft.com/office/officeart/2005/8/layout/vProcess5"/>
    <dgm:cxn modelId="{ED715162-5F66-4D97-977E-4C96AAA86FD7}" srcId="{BDC1B77B-9668-44B1-B9FB-8A838A8734FF}" destId="{F7A2AD60-3A00-4E4C-AF90-6DA113D15F56}" srcOrd="3" destOrd="0" parTransId="{BB5B098F-D5C9-42F6-8EB5-F15878BA775A}" sibTransId="{342E98C1-1C5D-440D-B093-7A084A8ECB38}"/>
    <dgm:cxn modelId="{D321570F-49B2-47D7-B007-09C2AD72899C}" type="presParOf" srcId="{89A00E8C-6A2E-4297-B9B0-A55B84CAE20D}" destId="{5A229E02-DF7E-4794-932E-7E99C1B4E393}" srcOrd="0" destOrd="0" presId="urn:microsoft.com/office/officeart/2005/8/layout/vProcess5"/>
    <dgm:cxn modelId="{1768C721-BF90-42EF-9155-90074C4663D3}" type="presParOf" srcId="{89A00E8C-6A2E-4297-B9B0-A55B84CAE20D}" destId="{75C682CB-900C-420C-97F4-4AC3C904B6A0}" srcOrd="1" destOrd="0" presId="urn:microsoft.com/office/officeart/2005/8/layout/vProcess5"/>
    <dgm:cxn modelId="{7D0ED51B-D64F-421F-B658-3703B3A70A14}" type="presParOf" srcId="{89A00E8C-6A2E-4297-B9B0-A55B84CAE20D}" destId="{B0CB70AD-A88E-452C-8361-FCAB2CC56EC9}" srcOrd="2" destOrd="0" presId="urn:microsoft.com/office/officeart/2005/8/layout/vProcess5"/>
    <dgm:cxn modelId="{16D9F24F-8A17-492E-9E44-6771C98A0BE6}" type="presParOf" srcId="{89A00E8C-6A2E-4297-B9B0-A55B84CAE20D}" destId="{66666FE3-7FC7-47EE-AE53-4AA7C9A09356}" srcOrd="3" destOrd="0" presId="urn:microsoft.com/office/officeart/2005/8/layout/vProcess5"/>
    <dgm:cxn modelId="{CF34DDCC-3B6F-4EA0-9DBC-1645301782EE}" type="presParOf" srcId="{89A00E8C-6A2E-4297-B9B0-A55B84CAE20D}" destId="{792EA110-B56E-4FE8-91C8-5F9C5071BBB2}" srcOrd="4" destOrd="0" presId="urn:microsoft.com/office/officeart/2005/8/layout/vProcess5"/>
    <dgm:cxn modelId="{4DB063DC-1FE4-4AF7-8B86-40FC9AF81FE7}" type="presParOf" srcId="{89A00E8C-6A2E-4297-B9B0-A55B84CAE20D}" destId="{5DE7C58E-41AA-4FC7-8A46-FF70EA6389D7}" srcOrd="5" destOrd="0" presId="urn:microsoft.com/office/officeart/2005/8/layout/vProcess5"/>
    <dgm:cxn modelId="{A89318B4-FD61-4DD6-829D-6DC545786630}" type="presParOf" srcId="{89A00E8C-6A2E-4297-B9B0-A55B84CAE20D}" destId="{AC8C74DC-CE72-4D01-A920-5C66E50C419B}" srcOrd="6" destOrd="0" presId="urn:microsoft.com/office/officeart/2005/8/layout/vProcess5"/>
    <dgm:cxn modelId="{B7CB8302-2BB6-45D3-B594-767C9A16885E}" type="presParOf" srcId="{89A00E8C-6A2E-4297-B9B0-A55B84CAE20D}" destId="{2C3ED0E4-3835-420B-A783-9847C0DD91F1}" srcOrd="7" destOrd="0" presId="urn:microsoft.com/office/officeart/2005/8/layout/vProcess5"/>
    <dgm:cxn modelId="{48122E68-D758-4997-82DD-98EB950BB263}" type="presParOf" srcId="{89A00E8C-6A2E-4297-B9B0-A55B84CAE20D}" destId="{1C1365C4-9324-473F-B215-E1632C798658}" srcOrd="8" destOrd="0" presId="urn:microsoft.com/office/officeart/2005/8/layout/vProcess5"/>
    <dgm:cxn modelId="{B9CA7614-F299-4071-84C2-B7D5623FAD47}" type="presParOf" srcId="{89A00E8C-6A2E-4297-B9B0-A55B84CAE20D}" destId="{D6726C98-ED50-4D10-B740-47A4AD7191F2}" srcOrd="9" destOrd="0" presId="urn:microsoft.com/office/officeart/2005/8/layout/vProcess5"/>
    <dgm:cxn modelId="{182871B7-5300-49EC-AFBF-4AED04134040}" type="presParOf" srcId="{89A00E8C-6A2E-4297-B9B0-A55B84CAE20D}" destId="{71D90118-AC1F-47CE-B6E5-134A9CE7D06B}" srcOrd="10" destOrd="0" presId="urn:microsoft.com/office/officeart/2005/8/layout/vProcess5"/>
    <dgm:cxn modelId="{7C0B7785-1FE6-4694-8FBC-74BB0056CFDB}" type="presParOf" srcId="{89A00E8C-6A2E-4297-B9B0-A55B84CAE20D}" destId="{E52E8B1F-81BD-4C5F-A465-D5E9FE637E63}"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7EE73D-1B3C-4A82-B07B-4C2A701EA23F}" type="doc">
      <dgm:prSet loTypeId="urn:microsoft.com/office/officeart/2005/8/layout/pyramid3" loCatId="pyramid" qsTypeId="urn:microsoft.com/office/officeart/2005/8/quickstyle/simple1" qsCatId="simple" csTypeId="urn:microsoft.com/office/officeart/2005/8/colors/accent5_5" csCatId="accent5" phldr="1"/>
      <dgm:spPr/>
    </dgm:pt>
    <dgm:pt modelId="{B777F3A2-D4D3-43CD-8FFB-DABBB6746FA5}">
      <dgm:prSet phldrT="[Text]" custT="1"/>
      <dgm:spPr>
        <a:solidFill>
          <a:schemeClr val="tx2">
            <a:alpha val="90000"/>
          </a:schemeClr>
        </a:solidFill>
      </dgm:spPr>
      <dgm:t>
        <a:bodyPr/>
        <a:lstStyle/>
        <a:p>
          <a:r>
            <a:rPr lang="en-AU" sz="1600" smtClean="0"/>
            <a:t>Billions Spent</a:t>
          </a:r>
          <a:endParaRPr lang="en-AU" sz="1600" dirty="0"/>
        </a:p>
      </dgm:t>
    </dgm:pt>
    <dgm:pt modelId="{9E3E6EE9-429A-41BF-826C-790275957CA5}" type="parTrans" cxnId="{C7571CFB-371F-4EA4-9659-72E6584544FC}">
      <dgm:prSet/>
      <dgm:spPr/>
      <dgm:t>
        <a:bodyPr/>
        <a:lstStyle/>
        <a:p>
          <a:endParaRPr lang="en-AU" sz="1600">
            <a:solidFill>
              <a:schemeClr val="tx1"/>
            </a:solidFill>
          </a:endParaRPr>
        </a:p>
      </dgm:t>
    </dgm:pt>
    <dgm:pt modelId="{9BCF460B-C72D-4F42-A8D7-79BD7C52D13A}" type="sibTrans" cxnId="{C7571CFB-371F-4EA4-9659-72E6584544FC}">
      <dgm:prSet/>
      <dgm:spPr/>
      <dgm:t>
        <a:bodyPr/>
        <a:lstStyle/>
        <a:p>
          <a:endParaRPr lang="en-AU" sz="1600">
            <a:solidFill>
              <a:schemeClr val="tx1"/>
            </a:solidFill>
          </a:endParaRPr>
        </a:p>
      </dgm:t>
    </dgm:pt>
    <dgm:pt modelId="{97419318-8D46-481A-A078-D00C74C7FAEF}">
      <dgm:prSet phldrT="[Text]" custT="1"/>
      <dgm:spPr>
        <a:solidFill>
          <a:schemeClr val="accent1">
            <a:alpha val="76667"/>
          </a:schemeClr>
        </a:solidFill>
      </dgm:spPr>
      <dgm:t>
        <a:bodyPr/>
        <a:lstStyle/>
        <a:p>
          <a:r>
            <a:rPr lang="en-AU" sz="1600" dirty="0" smtClean="0"/>
            <a:t>Many programs</a:t>
          </a:r>
          <a:endParaRPr lang="en-AU" sz="1600" dirty="0"/>
        </a:p>
      </dgm:t>
    </dgm:pt>
    <dgm:pt modelId="{F42E73B3-03B4-4972-BFE5-64C179622842}" type="parTrans" cxnId="{14F9BB53-30C3-4F5F-95D5-26CE942F25CA}">
      <dgm:prSet/>
      <dgm:spPr/>
      <dgm:t>
        <a:bodyPr/>
        <a:lstStyle/>
        <a:p>
          <a:endParaRPr lang="en-AU" sz="1600">
            <a:solidFill>
              <a:schemeClr val="tx1"/>
            </a:solidFill>
          </a:endParaRPr>
        </a:p>
      </dgm:t>
    </dgm:pt>
    <dgm:pt modelId="{68B36DCC-7236-4D1B-B608-C105169C6B89}" type="sibTrans" cxnId="{14F9BB53-30C3-4F5F-95D5-26CE942F25CA}">
      <dgm:prSet/>
      <dgm:spPr/>
      <dgm:t>
        <a:bodyPr/>
        <a:lstStyle/>
        <a:p>
          <a:endParaRPr lang="en-AU" sz="1600">
            <a:solidFill>
              <a:schemeClr val="tx1"/>
            </a:solidFill>
          </a:endParaRPr>
        </a:p>
      </dgm:t>
    </dgm:pt>
    <dgm:pt modelId="{576411A2-83AC-42DF-9614-AF837F8F2761}">
      <dgm:prSet phldrT="[Text]" custT="1"/>
      <dgm:spPr>
        <a:solidFill>
          <a:schemeClr val="accent1">
            <a:lumMod val="60000"/>
            <a:lumOff val="40000"/>
          </a:schemeClr>
        </a:solidFill>
      </dgm:spPr>
      <dgm:t>
        <a:bodyPr/>
        <a:lstStyle/>
        <a:p>
          <a:r>
            <a:rPr lang="en-AU" sz="1600" dirty="0" smtClean="0"/>
            <a:t>Program Effectiveness established</a:t>
          </a:r>
        </a:p>
      </dgm:t>
    </dgm:pt>
    <dgm:pt modelId="{D2349633-0A21-402A-B59F-8C2D42843A59}" type="parTrans" cxnId="{3CBBB16E-EC75-4C95-BF8F-8CB7BE7D156D}">
      <dgm:prSet/>
      <dgm:spPr/>
      <dgm:t>
        <a:bodyPr/>
        <a:lstStyle/>
        <a:p>
          <a:endParaRPr lang="en-AU" sz="1600">
            <a:solidFill>
              <a:schemeClr val="tx1"/>
            </a:solidFill>
          </a:endParaRPr>
        </a:p>
      </dgm:t>
    </dgm:pt>
    <dgm:pt modelId="{BF76CDD2-BE7F-4F9A-907D-F0F70C65A741}" type="sibTrans" cxnId="{3CBBB16E-EC75-4C95-BF8F-8CB7BE7D156D}">
      <dgm:prSet/>
      <dgm:spPr/>
      <dgm:t>
        <a:bodyPr/>
        <a:lstStyle/>
        <a:p>
          <a:endParaRPr lang="en-AU" sz="1600">
            <a:solidFill>
              <a:schemeClr val="tx1"/>
            </a:solidFill>
          </a:endParaRPr>
        </a:p>
      </dgm:t>
    </dgm:pt>
    <dgm:pt modelId="{3C0118F4-9B17-4C67-B755-A379FAAF0C48}">
      <dgm:prSet phldrT="[Text]" custT="1"/>
      <dgm:spPr>
        <a:solidFill>
          <a:schemeClr val="tx2">
            <a:lumMod val="40000"/>
            <a:lumOff val="60000"/>
            <a:alpha val="50000"/>
          </a:schemeClr>
        </a:solidFill>
      </dgm:spPr>
      <dgm:t>
        <a:bodyPr/>
        <a:lstStyle/>
        <a:p>
          <a:r>
            <a:rPr lang="en-AU" sz="1600" smtClean="0"/>
            <a:t>Economic Evaluations</a:t>
          </a:r>
          <a:endParaRPr lang="en-AU" sz="1600" dirty="0" smtClean="0"/>
        </a:p>
      </dgm:t>
    </dgm:pt>
    <dgm:pt modelId="{01C28BD5-38F4-466C-ADB7-9452C44FB57F}" type="parTrans" cxnId="{879D0B29-5C52-4915-B164-652482DE00E1}">
      <dgm:prSet/>
      <dgm:spPr/>
      <dgm:t>
        <a:bodyPr/>
        <a:lstStyle/>
        <a:p>
          <a:endParaRPr lang="en-AU" sz="1600">
            <a:solidFill>
              <a:schemeClr val="tx1"/>
            </a:solidFill>
          </a:endParaRPr>
        </a:p>
      </dgm:t>
    </dgm:pt>
    <dgm:pt modelId="{6DA8B505-B5D4-48D7-9FEA-3C1125BE453D}" type="sibTrans" cxnId="{879D0B29-5C52-4915-B164-652482DE00E1}">
      <dgm:prSet/>
      <dgm:spPr/>
      <dgm:t>
        <a:bodyPr/>
        <a:lstStyle/>
        <a:p>
          <a:endParaRPr lang="en-AU" sz="1600">
            <a:solidFill>
              <a:schemeClr val="tx1"/>
            </a:solidFill>
          </a:endParaRPr>
        </a:p>
      </dgm:t>
    </dgm:pt>
    <dgm:pt modelId="{14B93244-8B5B-47C1-8228-73BA806991C8}" type="pres">
      <dgm:prSet presAssocID="{917EE73D-1B3C-4A82-B07B-4C2A701EA23F}" presName="Name0" presStyleCnt="0">
        <dgm:presLayoutVars>
          <dgm:dir/>
          <dgm:animLvl val="lvl"/>
          <dgm:resizeHandles val="exact"/>
        </dgm:presLayoutVars>
      </dgm:prSet>
      <dgm:spPr/>
    </dgm:pt>
    <dgm:pt modelId="{89ADE63D-7D02-4518-ACE1-6685C63DEE05}" type="pres">
      <dgm:prSet presAssocID="{B777F3A2-D4D3-43CD-8FFB-DABBB6746FA5}" presName="Name8" presStyleCnt="0"/>
      <dgm:spPr/>
    </dgm:pt>
    <dgm:pt modelId="{59C94FC8-1AAE-47A7-B471-480F1BC0428E}" type="pres">
      <dgm:prSet presAssocID="{B777F3A2-D4D3-43CD-8FFB-DABBB6746FA5}" presName="level" presStyleLbl="node1" presStyleIdx="0" presStyleCnt="4">
        <dgm:presLayoutVars>
          <dgm:chMax val="1"/>
          <dgm:bulletEnabled val="1"/>
        </dgm:presLayoutVars>
      </dgm:prSet>
      <dgm:spPr/>
      <dgm:t>
        <a:bodyPr/>
        <a:lstStyle/>
        <a:p>
          <a:endParaRPr lang="en-AU"/>
        </a:p>
      </dgm:t>
    </dgm:pt>
    <dgm:pt modelId="{0450F17A-BAE6-483F-957D-BC1D63242FA9}" type="pres">
      <dgm:prSet presAssocID="{B777F3A2-D4D3-43CD-8FFB-DABBB6746FA5}" presName="levelTx" presStyleLbl="revTx" presStyleIdx="0" presStyleCnt="0">
        <dgm:presLayoutVars>
          <dgm:chMax val="1"/>
          <dgm:bulletEnabled val="1"/>
        </dgm:presLayoutVars>
      </dgm:prSet>
      <dgm:spPr/>
      <dgm:t>
        <a:bodyPr/>
        <a:lstStyle/>
        <a:p>
          <a:endParaRPr lang="en-AU"/>
        </a:p>
      </dgm:t>
    </dgm:pt>
    <dgm:pt modelId="{E104747F-B29A-47EB-849B-831936F47A8A}" type="pres">
      <dgm:prSet presAssocID="{97419318-8D46-481A-A078-D00C74C7FAEF}" presName="Name8" presStyleCnt="0"/>
      <dgm:spPr/>
    </dgm:pt>
    <dgm:pt modelId="{09CD9B80-F667-442B-8624-9ACB82D3AB84}" type="pres">
      <dgm:prSet presAssocID="{97419318-8D46-481A-A078-D00C74C7FAEF}" presName="level" presStyleLbl="node1" presStyleIdx="1" presStyleCnt="4">
        <dgm:presLayoutVars>
          <dgm:chMax val="1"/>
          <dgm:bulletEnabled val="1"/>
        </dgm:presLayoutVars>
      </dgm:prSet>
      <dgm:spPr/>
      <dgm:t>
        <a:bodyPr/>
        <a:lstStyle/>
        <a:p>
          <a:endParaRPr lang="en-AU"/>
        </a:p>
      </dgm:t>
    </dgm:pt>
    <dgm:pt modelId="{C3014EC0-6CAF-43ED-9733-E15D958C36C6}" type="pres">
      <dgm:prSet presAssocID="{97419318-8D46-481A-A078-D00C74C7FAEF}" presName="levelTx" presStyleLbl="revTx" presStyleIdx="0" presStyleCnt="0">
        <dgm:presLayoutVars>
          <dgm:chMax val="1"/>
          <dgm:bulletEnabled val="1"/>
        </dgm:presLayoutVars>
      </dgm:prSet>
      <dgm:spPr/>
      <dgm:t>
        <a:bodyPr/>
        <a:lstStyle/>
        <a:p>
          <a:endParaRPr lang="en-AU"/>
        </a:p>
      </dgm:t>
    </dgm:pt>
    <dgm:pt modelId="{BDCC8C90-8FAF-44EB-BAF2-CE6EBACDAE25}" type="pres">
      <dgm:prSet presAssocID="{576411A2-83AC-42DF-9614-AF837F8F2761}" presName="Name8" presStyleCnt="0"/>
      <dgm:spPr/>
    </dgm:pt>
    <dgm:pt modelId="{44028BA3-E023-4DFF-8E8C-00A6B1207214}" type="pres">
      <dgm:prSet presAssocID="{576411A2-83AC-42DF-9614-AF837F8F2761}" presName="level" presStyleLbl="node1" presStyleIdx="2" presStyleCnt="4">
        <dgm:presLayoutVars>
          <dgm:chMax val="1"/>
          <dgm:bulletEnabled val="1"/>
        </dgm:presLayoutVars>
      </dgm:prSet>
      <dgm:spPr/>
      <dgm:t>
        <a:bodyPr/>
        <a:lstStyle/>
        <a:p>
          <a:endParaRPr lang="en-AU"/>
        </a:p>
      </dgm:t>
    </dgm:pt>
    <dgm:pt modelId="{2BD1BB1F-E23A-42CD-92B6-CA305ED539C4}" type="pres">
      <dgm:prSet presAssocID="{576411A2-83AC-42DF-9614-AF837F8F2761}" presName="levelTx" presStyleLbl="revTx" presStyleIdx="0" presStyleCnt="0">
        <dgm:presLayoutVars>
          <dgm:chMax val="1"/>
          <dgm:bulletEnabled val="1"/>
        </dgm:presLayoutVars>
      </dgm:prSet>
      <dgm:spPr/>
      <dgm:t>
        <a:bodyPr/>
        <a:lstStyle/>
        <a:p>
          <a:endParaRPr lang="en-AU"/>
        </a:p>
      </dgm:t>
    </dgm:pt>
    <dgm:pt modelId="{62C2B7AC-996E-469A-9883-EDC4A563BE6D}" type="pres">
      <dgm:prSet presAssocID="{3C0118F4-9B17-4C67-B755-A379FAAF0C48}" presName="Name8" presStyleCnt="0"/>
      <dgm:spPr/>
    </dgm:pt>
    <dgm:pt modelId="{DEB5294F-DF1D-44E8-A1FC-DD06A0390F11}" type="pres">
      <dgm:prSet presAssocID="{3C0118F4-9B17-4C67-B755-A379FAAF0C48}" presName="level" presStyleLbl="node1" presStyleIdx="3" presStyleCnt="4">
        <dgm:presLayoutVars>
          <dgm:chMax val="1"/>
          <dgm:bulletEnabled val="1"/>
        </dgm:presLayoutVars>
      </dgm:prSet>
      <dgm:spPr/>
      <dgm:t>
        <a:bodyPr/>
        <a:lstStyle/>
        <a:p>
          <a:endParaRPr lang="en-AU"/>
        </a:p>
      </dgm:t>
    </dgm:pt>
    <dgm:pt modelId="{C84E940F-C94A-42A2-BE6D-5FADEFB2DE26}" type="pres">
      <dgm:prSet presAssocID="{3C0118F4-9B17-4C67-B755-A379FAAF0C48}" presName="levelTx" presStyleLbl="revTx" presStyleIdx="0" presStyleCnt="0">
        <dgm:presLayoutVars>
          <dgm:chMax val="1"/>
          <dgm:bulletEnabled val="1"/>
        </dgm:presLayoutVars>
      </dgm:prSet>
      <dgm:spPr/>
      <dgm:t>
        <a:bodyPr/>
        <a:lstStyle/>
        <a:p>
          <a:endParaRPr lang="en-AU"/>
        </a:p>
      </dgm:t>
    </dgm:pt>
  </dgm:ptLst>
  <dgm:cxnLst>
    <dgm:cxn modelId="{39E4BD36-DF65-46A5-BB63-B397DF594AA8}" type="presOf" srcId="{3C0118F4-9B17-4C67-B755-A379FAAF0C48}" destId="{DEB5294F-DF1D-44E8-A1FC-DD06A0390F11}" srcOrd="0" destOrd="0" presId="urn:microsoft.com/office/officeart/2005/8/layout/pyramid3"/>
    <dgm:cxn modelId="{6CF269C9-B0A6-4619-8CE1-38166E97A08F}" type="presOf" srcId="{576411A2-83AC-42DF-9614-AF837F8F2761}" destId="{44028BA3-E023-4DFF-8E8C-00A6B1207214}" srcOrd="0" destOrd="0" presId="urn:microsoft.com/office/officeart/2005/8/layout/pyramid3"/>
    <dgm:cxn modelId="{6C62716C-5AE2-4839-A875-BFD6FAB0CC8B}" type="presOf" srcId="{97419318-8D46-481A-A078-D00C74C7FAEF}" destId="{09CD9B80-F667-442B-8624-9ACB82D3AB84}" srcOrd="0" destOrd="0" presId="urn:microsoft.com/office/officeart/2005/8/layout/pyramid3"/>
    <dgm:cxn modelId="{858CE345-37C0-4E88-96E4-9716A1A84876}" type="presOf" srcId="{917EE73D-1B3C-4A82-B07B-4C2A701EA23F}" destId="{14B93244-8B5B-47C1-8228-73BA806991C8}" srcOrd="0" destOrd="0" presId="urn:microsoft.com/office/officeart/2005/8/layout/pyramid3"/>
    <dgm:cxn modelId="{1A20C0E4-EA90-4FB2-8EAE-4C2C6A9B0054}" type="presOf" srcId="{576411A2-83AC-42DF-9614-AF837F8F2761}" destId="{2BD1BB1F-E23A-42CD-92B6-CA305ED539C4}" srcOrd="1" destOrd="0" presId="urn:microsoft.com/office/officeart/2005/8/layout/pyramid3"/>
    <dgm:cxn modelId="{3CBBB16E-EC75-4C95-BF8F-8CB7BE7D156D}" srcId="{917EE73D-1B3C-4A82-B07B-4C2A701EA23F}" destId="{576411A2-83AC-42DF-9614-AF837F8F2761}" srcOrd="2" destOrd="0" parTransId="{D2349633-0A21-402A-B59F-8C2D42843A59}" sibTransId="{BF76CDD2-BE7F-4F9A-907D-F0F70C65A741}"/>
    <dgm:cxn modelId="{C7571CFB-371F-4EA4-9659-72E6584544FC}" srcId="{917EE73D-1B3C-4A82-B07B-4C2A701EA23F}" destId="{B777F3A2-D4D3-43CD-8FFB-DABBB6746FA5}" srcOrd="0" destOrd="0" parTransId="{9E3E6EE9-429A-41BF-826C-790275957CA5}" sibTransId="{9BCF460B-C72D-4F42-A8D7-79BD7C52D13A}"/>
    <dgm:cxn modelId="{14F9BB53-30C3-4F5F-95D5-26CE942F25CA}" srcId="{917EE73D-1B3C-4A82-B07B-4C2A701EA23F}" destId="{97419318-8D46-481A-A078-D00C74C7FAEF}" srcOrd="1" destOrd="0" parTransId="{F42E73B3-03B4-4972-BFE5-64C179622842}" sibTransId="{68B36DCC-7236-4D1B-B608-C105169C6B89}"/>
    <dgm:cxn modelId="{C01E1D80-DB02-4A53-8BCB-016FB9E2F34B}" type="presOf" srcId="{3C0118F4-9B17-4C67-B755-A379FAAF0C48}" destId="{C84E940F-C94A-42A2-BE6D-5FADEFB2DE26}" srcOrd="1" destOrd="0" presId="urn:microsoft.com/office/officeart/2005/8/layout/pyramid3"/>
    <dgm:cxn modelId="{7D8398A5-83E4-4112-8169-8CA950D2133D}" type="presOf" srcId="{97419318-8D46-481A-A078-D00C74C7FAEF}" destId="{C3014EC0-6CAF-43ED-9733-E15D958C36C6}" srcOrd="1" destOrd="0" presId="urn:microsoft.com/office/officeart/2005/8/layout/pyramid3"/>
    <dgm:cxn modelId="{2F028366-0D13-4D9C-8D56-08DDB7497BA2}" type="presOf" srcId="{B777F3A2-D4D3-43CD-8FFB-DABBB6746FA5}" destId="{59C94FC8-1AAE-47A7-B471-480F1BC0428E}" srcOrd="0" destOrd="0" presId="urn:microsoft.com/office/officeart/2005/8/layout/pyramid3"/>
    <dgm:cxn modelId="{44A0625C-73F2-4B06-8FBE-E19FD072DDBD}" type="presOf" srcId="{B777F3A2-D4D3-43CD-8FFB-DABBB6746FA5}" destId="{0450F17A-BAE6-483F-957D-BC1D63242FA9}" srcOrd="1" destOrd="0" presId="urn:microsoft.com/office/officeart/2005/8/layout/pyramid3"/>
    <dgm:cxn modelId="{879D0B29-5C52-4915-B164-652482DE00E1}" srcId="{917EE73D-1B3C-4A82-B07B-4C2A701EA23F}" destId="{3C0118F4-9B17-4C67-B755-A379FAAF0C48}" srcOrd="3" destOrd="0" parTransId="{01C28BD5-38F4-466C-ADB7-9452C44FB57F}" sibTransId="{6DA8B505-B5D4-48D7-9FEA-3C1125BE453D}"/>
    <dgm:cxn modelId="{85CF0E6B-7828-4BDB-8CFB-2EF291A29322}" type="presParOf" srcId="{14B93244-8B5B-47C1-8228-73BA806991C8}" destId="{89ADE63D-7D02-4518-ACE1-6685C63DEE05}" srcOrd="0" destOrd="0" presId="urn:microsoft.com/office/officeart/2005/8/layout/pyramid3"/>
    <dgm:cxn modelId="{36AFBFA7-26E9-4C51-9E46-29B0C7BA750D}" type="presParOf" srcId="{89ADE63D-7D02-4518-ACE1-6685C63DEE05}" destId="{59C94FC8-1AAE-47A7-B471-480F1BC0428E}" srcOrd="0" destOrd="0" presId="urn:microsoft.com/office/officeart/2005/8/layout/pyramid3"/>
    <dgm:cxn modelId="{AAA992CA-DE4B-4770-A4DD-217FAEF528CF}" type="presParOf" srcId="{89ADE63D-7D02-4518-ACE1-6685C63DEE05}" destId="{0450F17A-BAE6-483F-957D-BC1D63242FA9}" srcOrd="1" destOrd="0" presId="urn:microsoft.com/office/officeart/2005/8/layout/pyramid3"/>
    <dgm:cxn modelId="{318C1005-4E40-41A1-9B59-11218549DBC9}" type="presParOf" srcId="{14B93244-8B5B-47C1-8228-73BA806991C8}" destId="{E104747F-B29A-47EB-849B-831936F47A8A}" srcOrd="1" destOrd="0" presId="urn:microsoft.com/office/officeart/2005/8/layout/pyramid3"/>
    <dgm:cxn modelId="{859156D5-9996-4140-B9D2-9C7382416E80}" type="presParOf" srcId="{E104747F-B29A-47EB-849B-831936F47A8A}" destId="{09CD9B80-F667-442B-8624-9ACB82D3AB84}" srcOrd="0" destOrd="0" presId="urn:microsoft.com/office/officeart/2005/8/layout/pyramid3"/>
    <dgm:cxn modelId="{BD388683-97D6-4CAB-B427-11C0F02D4DD9}" type="presParOf" srcId="{E104747F-B29A-47EB-849B-831936F47A8A}" destId="{C3014EC0-6CAF-43ED-9733-E15D958C36C6}" srcOrd="1" destOrd="0" presId="urn:microsoft.com/office/officeart/2005/8/layout/pyramid3"/>
    <dgm:cxn modelId="{31814669-704B-4DB5-889B-BE86E963060F}" type="presParOf" srcId="{14B93244-8B5B-47C1-8228-73BA806991C8}" destId="{BDCC8C90-8FAF-44EB-BAF2-CE6EBACDAE25}" srcOrd="2" destOrd="0" presId="urn:microsoft.com/office/officeart/2005/8/layout/pyramid3"/>
    <dgm:cxn modelId="{CB0C50F4-9082-44CD-947D-A0686124D01C}" type="presParOf" srcId="{BDCC8C90-8FAF-44EB-BAF2-CE6EBACDAE25}" destId="{44028BA3-E023-4DFF-8E8C-00A6B1207214}" srcOrd="0" destOrd="0" presId="urn:microsoft.com/office/officeart/2005/8/layout/pyramid3"/>
    <dgm:cxn modelId="{42635C8B-008F-4FCD-BCE6-566EA820B3A2}" type="presParOf" srcId="{BDCC8C90-8FAF-44EB-BAF2-CE6EBACDAE25}" destId="{2BD1BB1F-E23A-42CD-92B6-CA305ED539C4}" srcOrd="1" destOrd="0" presId="urn:microsoft.com/office/officeart/2005/8/layout/pyramid3"/>
    <dgm:cxn modelId="{B783ACBE-940E-435E-B3CF-C6EE5E330881}" type="presParOf" srcId="{14B93244-8B5B-47C1-8228-73BA806991C8}" destId="{62C2B7AC-996E-469A-9883-EDC4A563BE6D}" srcOrd="3" destOrd="0" presId="urn:microsoft.com/office/officeart/2005/8/layout/pyramid3"/>
    <dgm:cxn modelId="{D80A4C22-B96B-4B11-A034-88299A1BA0E9}" type="presParOf" srcId="{62C2B7AC-996E-469A-9883-EDC4A563BE6D}" destId="{DEB5294F-DF1D-44E8-A1FC-DD06A0390F11}" srcOrd="0" destOrd="0" presId="urn:microsoft.com/office/officeart/2005/8/layout/pyramid3"/>
    <dgm:cxn modelId="{8285643C-3319-445D-B724-F0C9709AF505}" type="presParOf" srcId="{62C2B7AC-996E-469A-9883-EDC4A563BE6D}" destId="{C84E940F-C94A-42A2-BE6D-5FADEFB2DE26}" srcOrd="1" destOrd="0" presId="urn:microsoft.com/office/officeart/2005/8/layout/pyramid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CD815B-0CBD-4876-A4BA-DAB1F5131120}">
      <dsp:nvSpPr>
        <dsp:cNvPr id="0" name=""/>
        <dsp:cNvSpPr/>
      </dsp:nvSpPr>
      <dsp:spPr>
        <a:xfrm>
          <a:off x="2320831" y="0"/>
          <a:ext cx="2599453" cy="2599848"/>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7CBD33-C552-4EF3-9854-70ADA0F73557}">
      <dsp:nvSpPr>
        <dsp:cNvPr id="0" name=""/>
        <dsp:cNvSpPr/>
      </dsp:nvSpPr>
      <dsp:spPr>
        <a:xfrm>
          <a:off x="2895396" y="938624"/>
          <a:ext cx="1444466" cy="722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AU" sz="2100" kern="1200" dirty="0" smtClean="0"/>
            <a:t>Nothing works</a:t>
          </a:r>
          <a:endParaRPr lang="en-AU" sz="2100" kern="1200" dirty="0"/>
        </a:p>
      </dsp:txBody>
      <dsp:txXfrm>
        <a:off x="2895396" y="938624"/>
        <a:ext cx="1444466" cy="722060"/>
      </dsp:txXfrm>
    </dsp:sp>
    <dsp:sp modelId="{912B4547-A2CF-4071-A1D1-F2163C67AFEF}">
      <dsp:nvSpPr>
        <dsp:cNvPr id="0" name=""/>
        <dsp:cNvSpPr/>
      </dsp:nvSpPr>
      <dsp:spPr>
        <a:xfrm>
          <a:off x="1598842" y="1493805"/>
          <a:ext cx="2599453" cy="2599848"/>
        </a:xfrm>
        <a:prstGeom prst="leftCircularArrow">
          <a:avLst>
            <a:gd name="adj1" fmla="val 10980"/>
            <a:gd name="adj2" fmla="val 1142322"/>
            <a:gd name="adj3" fmla="val 6300000"/>
            <a:gd name="adj4" fmla="val 18900000"/>
            <a:gd name="adj5" fmla="val 125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B03F73-9EF4-4BD4-AD65-17FC64DB03A4}">
      <dsp:nvSpPr>
        <dsp:cNvPr id="0" name=""/>
        <dsp:cNvSpPr/>
      </dsp:nvSpPr>
      <dsp:spPr>
        <a:xfrm>
          <a:off x="2176336" y="2441071"/>
          <a:ext cx="1444466" cy="722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AU" sz="2100" kern="1200" dirty="0" smtClean="0"/>
            <a:t>What works</a:t>
          </a:r>
          <a:endParaRPr lang="en-AU" sz="2100" kern="1200" dirty="0"/>
        </a:p>
      </dsp:txBody>
      <dsp:txXfrm>
        <a:off x="2176336" y="2441071"/>
        <a:ext cx="1444466" cy="722060"/>
      </dsp:txXfrm>
    </dsp:sp>
    <dsp:sp modelId="{727B46C4-E3F9-4286-AA09-F3550E62D78F}">
      <dsp:nvSpPr>
        <dsp:cNvPr id="0" name=""/>
        <dsp:cNvSpPr/>
      </dsp:nvSpPr>
      <dsp:spPr>
        <a:xfrm>
          <a:off x="2505844" y="3166371"/>
          <a:ext cx="2233333" cy="2234228"/>
        </a:xfrm>
        <a:prstGeom prst="blockArc">
          <a:avLst>
            <a:gd name="adj1" fmla="val 13500000"/>
            <a:gd name="adj2" fmla="val 10800000"/>
            <a:gd name="adj3" fmla="val 12740"/>
          </a:avLst>
        </a:prstGeom>
        <a:solidFill>
          <a:schemeClr val="accent2">
            <a:hueOff val="0"/>
            <a:satOff val="0"/>
            <a:lumOff val="0"/>
            <a:alphaOff val="0"/>
          </a:schemeClr>
        </a:solidFill>
        <a:ln w="25400" cap="flat" cmpd="sng" algn="ctr">
          <a:solidFill>
            <a:scrgbClr r="0" g="0" b="0"/>
          </a:solidFill>
          <a:prstDash val="sysDash"/>
        </a:ln>
        <a:effectLst/>
      </dsp:spPr>
      <dsp:style>
        <a:lnRef idx="2">
          <a:scrgbClr r="0" g="0" b="0"/>
        </a:lnRef>
        <a:fillRef idx="1">
          <a:scrgbClr r="0" g="0" b="0"/>
        </a:fillRef>
        <a:effectRef idx="0">
          <a:scrgbClr r="0" g="0" b="0"/>
        </a:effectRef>
        <a:fontRef idx="minor">
          <a:schemeClr val="lt1"/>
        </a:fontRef>
      </dsp:style>
    </dsp:sp>
    <dsp:sp modelId="{25F4582B-ED83-472C-9FF8-A2C17131BBFE}">
      <dsp:nvSpPr>
        <dsp:cNvPr id="0" name=""/>
        <dsp:cNvSpPr/>
      </dsp:nvSpPr>
      <dsp:spPr>
        <a:xfrm>
          <a:off x="3049709" y="3866558"/>
          <a:ext cx="1142673" cy="880299"/>
        </a:xfrm>
        <a:prstGeom prst="rect">
          <a:avLst/>
        </a:prstGeom>
        <a:blipFill dpi="0" rotWithShape="0">
          <a:blip xmlns:r="http://schemas.openxmlformats.org/officeDocument/2006/relationships" r:embed="rId1">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a:blipFill>
        <a:ln>
          <a:noFill/>
        </a:ln>
        <a:effectLst/>
      </dsp:spPr>
      <dsp:style>
        <a:lnRef idx="0">
          <a:scrgbClr r="0" g="0" b="0"/>
        </a:lnRef>
        <a:fillRef idx="0">
          <a:scrgbClr r="0" g="0" b="0"/>
        </a:fillRef>
        <a:effectRef idx="0">
          <a:scrgbClr r="0" g="0" b="0"/>
        </a:effectRef>
        <a:fontRef idx="minor"/>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AU" sz="2100" kern="1200" dirty="0" smtClean="0"/>
            <a:t>What is cost effective</a:t>
          </a:r>
          <a:endParaRPr lang="en-AU" sz="2100" kern="1200" dirty="0"/>
        </a:p>
      </dsp:txBody>
      <dsp:txXfrm>
        <a:off x="3049709" y="3866558"/>
        <a:ext cx="1142673" cy="880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682CB-900C-420C-97F4-4AC3C904B6A0}">
      <dsp:nvSpPr>
        <dsp:cNvPr id="0" name=""/>
        <dsp:cNvSpPr/>
      </dsp:nvSpPr>
      <dsp:spPr>
        <a:xfrm>
          <a:off x="0" y="0"/>
          <a:ext cx="5760640" cy="7287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AU" sz="2000" kern="1200" dirty="0" smtClean="0"/>
            <a:t>10 Major headings</a:t>
          </a:r>
          <a:endParaRPr lang="en-AU" sz="2000" kern="1200" dirty="0"/>
        </a:p>
      </dsp:txBody>
      <dsp:txXfrm>
        <a:off x="21343" y="21343"/>
        <a:ext cx="4912717" cy="686034"/>
      </dsp:txXfrm>
    </dsp:sp>
    <dsp:sp modelId="{B0CB70AD-A88E-452C-8361-FCAB2CC56EC9}">
      <dsp:nvSpPr>
        <dsp:cNvPr id="0" name=""/>
        <dsp:cNvSpPr/>
      </dsp:nvSpPr>
      <dsp:spPr>
        <a:xfrm>
          <a:off x="482453" y="861215"/>
          <a:ext cx="5760640" cy="7287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AU" sz="2000" kern="1200" dirty="0" smtClean="0"/>
            <a:t>33 Item checklist</a:t>
          </a:r>
          <a:endParaRPr lang="en-AU" sz="2000" kern="1200" dirty="0"/>
        </a:p>
      </dsp:txBody>
      <dsp:txXfrm>
        <a:off x="503796" y="882558"/>
        <a:ext cx="4761831" cy="686034"/>
      </dsp:txXfrm>
    </dsp:sp>
    <dsp:sp modelId="{66666FE3-7FC7-47EE-AE53-4AA7C9A09356}">
      <dsp:nvSpPr>
        <dsp:cNvPr id="0" name=""/>
        <dsp:cNvSpPr/>
      </dsp:nvSpPr>
      <dsp:spPr>
        <a:xfrm>
          <a:off x="957706" y="1722431"/>
          <a:ext cx="5760640" cy="7287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AU" sz="2000" kern="1200" dirty="0" smtClean="0"/>
            <a:t>Criteria (Yes, No, Not applicable, Not sure)</a:t>
          </a:r>
          <a:endParaRPr lang="en-AU" sz="2000" kern="1200" dirty="0"/>
        </a:p>
      </dsp:txBody>
      <dsp:txXfrm>
        <a:off x="979049" y="1743774"/>
        <a:ext cx="4769032" cy="686034"/>
      </dsp:txXfrm>
    </dsp:sp>
    <dsp:sp modelId="{792EA110-B56E-4FE8-91C8-5F9C5071BBB2}">
      <dsp:nvSpPr>
        <dsp:cNvPr id="0" name=""/>
        <dsp:cNvSpPr/>
      </dsp:nvSpPr>
      <dsp:spPr>
        <a:xfrm>
          <a:off x="1440159" y="2583647"/>
          <a:ext cx="5760640" cy="728720"/>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AU" sz="2000" kern="1200" dirty="0" smtClean="0"/>
            <a:t>Score (% number of Yes scores out of ‘all applicable’</a:t>
          </a:r>
          <a:endParaRPr lang="en-AU" sz="2000" kern="1200" dirty="0"/>
        </a:p>
      </dsp:txBody>
      <dsp:txXfrm>
        <a:off x="1461502" y="2604990"/>
        <a:ext cx="4761831" cy="686034"/>
      </dsp:txXfrm>
    </dsp:sp>
    <dsp:sp modelId="{5DE7C58E-41AA-4FC7-8A46-FF70EA6389D7}">
      <dsp:nvSpPr>
        <dsp:cNvPr id="0" name=""/>
        <dsp:cNvSpPr/>
      </dsp:nvSpPr>
      <dsp:spPr>
        <a:xfrm>
          <a:off x="5286971" y="558134"/>
          <a:ext cx="473668" cy="473668"/>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AU" sz="2200" kern="1200"/>
        </a:p>
      </dsp:txBody>
      <dsp:txXfrm>
        <a:off x="5393546" y="558134"/>
        <a:ext cx="260518" cy="356435"/>
      </dsp:txXfrm>
    </dsp:sp>
    <dsp:sp modelId="{AC8C74DC-CE72-4D01-A920-5C66E50C419B}">
      <dsp:nvSpPr>
        <dsp:cNvPr id="0" name=""/>
        <dsp:cNvSpPr/>
      </dsp:nvSpPr>
      <dsp:spPr>
        <a:xfrm>
          <a:off x="5769424" y="1419349"/>
          <a:ext cx="473668" cy="473668"/>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AU" sz="2200" kern="1200"/>
        </a:p>
      </dsp:txBody>
      <dsp:txXfrm>
        <a:off x="5875999" y="1419349"/>
        <a:ext cx="260518" cy="356435"/>
      </dsp:txXfrm>
    </dsp:sp>
    <dsp:sp modelId="{2C3ED0E4-3835-420B-A783-9847C0DD91F1}">
      <dsp:nvSpPr>
        <dsp:cNvPr id="0" name=""/>
        <dsp:cNvSpPr/>
      </dsp:nvSpPr>
      <dsp:spPr>
        <a:xfrm>
          <a:off x="6244677" y="2280565"/>
          <a:ext cx="473668" cy="473668"/>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en-AU" sz="2200" kern="1200"/>
        </a:p>
      </dsp:txBody>
      <dsp:txXfrm>
        <a:off x="6351252" y="2280565"/>
        <a:ext cx="260518" cy="3564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C94FC8-1AAE-47A7-B471-480F1BC0428E}">
      <dsp:nvSpPr>
        <dsp:cNvPr id="0" name=""/>
        <dsp:cNvSpPr/>
      </dsp:nvSpPr>
      <dsp:spPr>
        <a:xfrm rot="10800000">
          <a:off x="0" y="0"/>
          <a:ext cx="5475312" cy="969063"/>
        </a:xfrm>
        <a:prstGeom prst="trapezoid">
          <a:avLst>
            <a:gd name="adj" fmla="val 70626"/>
          </a:avLst>
        </a:prstGeom>
        <a:solidFill>
          <a:schemeClr val="tx2">
            <a:alpha val="9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AU" sz="1600" kern="1200" smtClean="0"/>
            <a:t>Billions Spent</a:t>
          </a:r>
          <a:endParaRPr lang="en-AU" sz="1600" kern="1200" dirty="0"/>
        </a:p>
      </dsp:txBody>
      <dsp:txXfrm rot="-10800000">
        <a:off x="958179" y="0"/>
        <a:ext cx="3558952" cy="969063"/>
      </dsp:txXfrm>
    </dsp:sp>
    <dsp:sp modelId="{09CD9B80-F667-442B-8624-9ACB82D3AB84}">
      <dsp:nvSpPr>
        <dsp:cNvPr id="0" name=""/>
        <dsp:cNvSpPr/>
      </dsp:nvSpPr>
      <dsp:spPr>
        <a:xfrm rot="10800000">
          <a:off x="684413" y="969063"/>
          <a:ext cx="4106484" cy="969063"/>
        </a:xfrm>
        <a:prstGeom prst="trapezoid">
          <a:avLst>
            <a:gd name="adj" fmla="val 70626"/>
          </a:avLst>
        </a:prstGeom>
        <a:solidFill>
          <a:schemeClr val="accent1">
            <a:alpha val="7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AU" sz="1600" kern="1200" dirty="0" smtClean="0"/>
            <a:t>Many programs</a:t>
          </a:r>
          <a:endParaRPr lang="en-AU" sz="1600" kern="1200" dirty="0"/>
        </a:p>
      </dsp:txBody>
      <dsp:txXfrm rot="-10800000">
        <a:off x="1403048" y="969063"/>
        <a:ext cx="2669214" cy="969063"/>
      </dsp:txXfrm>
    </dsp:sp>
    <dsp:sp modelId="{44028BA3-E023-4DFF-8E8C-00A6B1207214}">
      <dsp:nvSpPr>
        <dsp:cNvPr id="0" name=""/>
        <dsp:cNvSpPr/>
      </dsp:nvSpPr>
      <dsp:spPr>
        <a:xfrm rot="10800000">
          <a:off x="1368828" y="1938126"/>
          <a:ext cx="2737656" cy="969063"/>
        </a:xfrm>
        <a:prstGeom prst="trapezoid">
          <a:avLst>
            <a:gd name="adj" fmla="val 70626"/>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AU" sz="1600" kern="1200" dirty="0" smtClean="0"/>
            <a:t>Program Effectiveness established</a:t>
          </a:r>
        </a:p>
      </dsp:txBody>
      <dsp:txXfrm rot="-10800000">
        <a:off x="1847917" y="1938126"/>
        <a:ext cx="1779476" cy="969063"/>
      </dsp:txXfrm>
    </dsp:sp>
    <dsp:sp modelId="{DEB5294F-DF1D-44E8-A1FC-DD06A0390F11}">
      <dsp:nvSpPr>
        <dsp:cNvPr id="0" name=""/>
        <dsp:cNvSpPr/>
      </dsp:nvSpPr>
      <dsp:spPr>
        <a:xfrm rot="10800000">
          <a:off x="2053242" y="2907189"/>
          <a:ext cx="1368828" cy="969063"/>
        </a:xfrm>
        <a:prstGeom prst="trapezoid">
          <a:avLst>
            <a:gd name="adj" fmla="val 70626"/>
          </a:avLst>
        </a:prstGeom>
        <a:solidFill>
          <a:schemeClr val="tx2">
            <a:lumMod val="40000"/>
            <a:lumOff val="60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AU" sz="1600" kern="1200" smtClean="0"/>
            <a:t>Economic Evaluations</a:t>
          </a:r>
          <a:endParaRPr lang="en-AU" sz="1600" kern="1200" dirty="0" smtClean="0"/>
        </a:p>
      </dsp:txBody>
      <dsp:txXfrm rot="-10800000">
        <a:off x="2053242" y="2907189"/>
        <a:ext cx="1368828" cy="969063"/>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63032" y="0"/>
            <a:ext cx="2955290" cy="495935"/>
          </a:xfrm>
          <a:prstGeom prst="rect">
            <a:avLst/>
          </a:prstGeom>
        </p:spPr>
        <p:txBody>
          <a:bodyPr vert="horz" lIns="91440" tIns="45720" rIns="91440" bIns="45720" rtlCol="0"/>
          <a:lstStyle>
            <a:lvl1pPr algn="r">
              <a:defRPr sz="1200"/>
            </a:lvl1pPr>
          </a:lstStyle>
          <a:p>
            <a:fld id="{F623E3AB-8F2D-4C77-A3F2-56178A366024}" type="datetimeFigureOut">
              <a:rPr lang="en-AU" smtClean="0"/>
              <a:t>13/02/2017</a:t>
            </a:fld>
            <a:endParaRPr lang="en-AU"/>
          </a:p>
        </p:txBody>
      </p:sp>
      <p:sp>
        <p:nvSpPr>
          <p:cNvPr id="4" name="Slide Image Placeholder 3"/>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1990" y="4711383"/>
            <a:ext cx="5455920" cy="446341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21044"/>
            <a:ext cx="2955290" cy="49593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63032" y="9421044"/>
            <a:ext cx="2955290" cy="495935"/>
          </a:xfrm>
          <a:prstGeom prst="rect">
            <a:avLst/>
          </a:prstGeom>
        </p:spPr>
        <p:txBody>
          <a:bodyPr vert="horz" lIns="91440" tIns="45720" rIns="91440" bIns="45720" rtlCol="0" anchor="b"/>
          <a:lstStyle>
            <a:lvl1pPr algn="r">
              <a:defRPr sz="1200"/>
            </a:lvl1pPr>
          </a:lstStyle>
          <a:p>
            <a:fld id="{7CAA3E1C-A89D-48F3-B4F3-011E5476ACB4}" type="slidenum">
              <a:rPr lang="en-AU" smtClean="0"/>
              <a:t>‹#›</a:t>
            </a:fld>
            <a:endParaRPr lang="en-AU"/>
          </a:p>
        </p:txBody>
      </p:sp>
    </p:spTree>
    <p:extLst>
      <p:ext uri="{BB962C8B-B14F-4D97-AF65-F5344CB8AC3E}">
        <p14:creationId xmlns:p14="http://schemas.microsoft.com/office/powerpoint/2010/main" val="913560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6DD55D15-9B28-A748-81C9-D6F71FD6C19B}"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876149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3613" y="714375"/>
            <a:ext cx="4959350" cy="3719513"/>
          </a:xfrm>
        </p:spPr>
      </p:sp>
      <p:sp>
        <p:nvSpPr>
          <p:cNvPr id="3" name="Notes Placeholder 2"/>
          <p:cNvSpPr>
            <a:spLocks noGrp="1"/>
          </p:cNvSpPr>
          <p:nvPr>
            <p:ph type="body" idx="1"/>
          </p:nvPr>
        </p:nvSpPr>
        <p:spPr/>
        <p:txBody>
          <a:bodyPr/>
          <a:lstStyle/>
          <a:p>
            <a:pPr marL="400050" lvl="1"/>
            <a:r>
              <a:rPr lang="en-AU" dirty="0" smtClean="0"/>
              <a:t>1. 	a)</a:t>
            </a:r>
            <a:r>
              <a:rPr lang="en-AU" dirty="0"/>
              <a:t> To assess the scope and quality of economic evaluation studies of </a:t>
            </a:r>
            <a:r>
              <a:rPr lang="en-AU" dirty="0" smtClean="0"/>
              <a:t> 	offender </a:t>
            </a:r>
            <a:r>
              <a:rPr lang="en-AU" dirty="0"/>
              <a:t>treatment programs. </a:t>
            </a:r>
          </a:p>
          <a:p>
            <a:pPr marL="400050" lvl="1"/>
            <a:r>
              <a:rPr lang="en-AU" dirty="0"/>
              <a:t>	</a:t>
            </a:r>
            <a:r>
              <a:rPr lang="en-AU" dirty="0" smtClean="0"/>
              <a:t>b) To </a:t>
            </a:r>
            <a:r>
              <a:rPr lang="en-AU" dirty="0"/>
              <a:t>assess the cost effectiveness of offender treatment programs </a:t>
            </a:r>
            <a:r>
              <a:rPr lang="en-AU" dirty="0" smtClean="0"/>
              <a:t>	from </a:t>
            </a:r>
            <a:r>
              <a:rPr lang="en-AU" dirty="0"/>
              <a:t>the results of identified studies. </a:t>
            </a:r>
            <a:endParaRPr lang="en-AU" dirty="0" smtClean="0"/>
          </a:p>
          <a:p>
            <a:pPr marL="400050" lvl="1"/>
            <a:r>
              <a:rPr lang="en-AU" dirty="0" smtClean="0"/>
              <a:t>2. 	a)To </a:t>
            </a:r>
            <a:r>
              <a:rPr lang="en-AU" dirty="0"/>
              <a:t>determine the cost-effectiveness of SSRIs compared to placebo </a:t>
            </a:r>
            <a:r>
              <a:rPr lang="en-AU" dirty="0" smtClean="0"/>
              <a:t>	in improving </a:t>
            </a:r>
            <a:r>
              <a:rPr lang="en-AU" dirty="0"/>
              <a:t>the quality of life of impulsive, repeat-violent community </a:t>
            </a:r>
            <a:r>
              <a:rPr lang="en-AU" dirty="0" smtClean="0"/>
              <a:t>	offenders</a:t>
            </a:r>
            <a:r>
              <a:rPr lang="en-AU" dirty="0"/>
              <a:t>. </a:t>
            </a:r>
          </a:p>
          <a:p>
            <a:pPr marL="400050" lvl="1"/>
            <a:r>
              <a:rPr lang="en-AU" dirty="0" smtClean="0"/>
              <a:t>	b) To </a:t>
            </a:r>
            <a:r>
              <a:rPr lang="en-AU" dirty="0"/>
              <a:t>determine the cost-effectiveness of SSRIs compared to placebo </a:t>
            </a:r>
            <a:r>
              <a:rPr lang="en-AU" dirty="0" smtClean="0"/>
              <a:t>	in </a:t>
            </a:r>
            <a:r>
              <a:rPr lang="en-AU" dirty="0"/>
              <a:t>reducing recidivism in impulsive, repeat-violent offenders.</a:t>
            </a:r>
          </a:p>
          <a:p>
            <a:pPr marL="400050" lvl="1" indent="0">
              <a:buNone/>
            </a:pPr>
            <a:r>
              <a:rPr lang="en-AU" dirty="0"/>
              <a:t> </a:t>
            </a:r>
            <a:endParaRPr lang="en-AU" b="1" dirty="0"/>
          </a:p>
          <a:p>
            <a:pPr marL="400050" lvl="1"/>
            <a:r>
              <a:rPr lang="en-AU" dirty="0" smtClean="0"/>
              <a:t>3. 	a)To </a:t>
            </a:r>
            <a:r>
              <a:rPr lang="en-AU" dirty="0"/>
              <a:t>assess the characteristics of treatment programs for impulsive </a:t>
            </a:r>
            <a:r>
              <a:rPr lang="en-AU" dirty="0" smtClean="0"/>
              <a:t>	violent </a:t>
            </a:r>
            <a:r>
              <a:rPr lang="en-AU" dirty="0"/>
              <a:t>offenders that could influence the uptake and support choices </a:t>
            </a:r>
            <a:r>
              <a:rPr lang="en-AU" dirty="0" smtClean="0"/>
              <a:t>	of </a:t>
            </a:r>
            <a:r>
              <a:rPr lang="en-AU" dirty="0"/>
              <a:t>offenders and society respectively. </a:t>
            </a:r>
          </a:p>
          <a:p>
            <a:pPr marL="400050" lvl="1"/>
            <a:r>
              <a:rPr lang="en-AU" dirty="0" smtClean="0"/>
              <a:t>	b) To </a:t>
            </a:r>
            <a:r>
              <a:rPr lang="en-AU" dirty="0"/>
              <a:t>quantify the preferences for and assess trade-offs between </a:t>
            </a:r>
            <a:r>
              <a:rPr lang="en-AU" dirty="0" smtClean="0"/>
              <a:t>	characteristics </a:t>
            </a:r>
            <a:r>
              <a:rPr lang="en-AU" dirty="0"/>
              <a:t>of treatment programs for impulsive violent offenders.</a:t>
            </a:r>
          </a:p>
          <a:p>
            <a:pPr marL="400050" lvl="1"/>
            <a:r>
              <a:rPr lang="en-AU" dirty="0" smtClean="0"/>
              <a:t>4. 	a) </a:t>
            </a:r>
            <a:r>
              <a:rPr lang="en-AU" dirty="0"/>
              <a:t>To estimate the societal and offenders’ average willingness to pay </a:t>
            </a:r>
            <a:r>
              <a:rPr lang="en-AU" dirty="0" smtClean="0"/>
              <a:t>	for </a:t>
            </a:r>
            <a:r>
              <a:rPr lang="en-AU" dirty="0"/>
              <a:t>the treatment of repeat violent offenders using an SSRI. </a:t>
            </a:r>
          </a:p>
          <a:p>
            <a:pPr marL="400050" lvl="1"/>
            <a:r>
              <a:rPr lang="en-AU" dirty="0" smtClean="0"/>
              <a:t>	b) To </a:t>
            </a:r>
            <a:r>
              <a:rPr lang="en-AU" dirty="0"/>
              <a:t>elicit the factors affecting societal and offenders willingness to </a:t>
            </a:r>
            <a:r>
              <a:rPr lang="en-AU" dirty="0" smtClean="0"/>
              <a:t>	pay </a:t>
            </a:r>
            <a:r>
              <a:rPr lang="en-AU" dirty="0"/>
              <a:t>for offender treatment programs.</a:t>
            </a:r>
          </a:p>
          <a:p>
            <a:pPr marL="400050" lvl="1"/>
            <a:endParaRPr lang="en-AU" dirty="0"/>
          </a:p>
        </p:txBody>
      </p:sp>
      <p:sp>
        <p:nvSpPr>
          <p:cNvPr id="4" name="Slide Number Placeholder 3"/>
          <p:cNvSpPr>
            <a:spLocks noGrp="1"/>
          </p:cNvSpPr>
          <p:nvPr>
            <p:ph type="sldNum" sz="quarter" idx="10"/>
          </p:nvPr>
        </p:nvSpPr>
        <p:spPr/>
        <p:txBody>
          <a:bodyPr/>
          <a:lstStyle/>
          <a:p>
            <a:fld id="{D5339E12-C06F-4C75-8BEE-D64C783D6321}" type="slidenum">
              <a:rPr lang="en-AU" smtClean="0">
                <a:solidFill>
                  <a:prstClr val="black"/>
                </a:solidFill>
              </a:rPr>
              <a:pPr/>
              <a:t>13</a:t>
            </a:fld>
            <a:endParaRPr lang="en-AU">
              <a:solidFill>
                <a:prstClr val="black"/>
              </a:solidFill>
            </a:endParaRPr>
          </a:p>
        </p:txBody>
      </p:sp>
    </p:spTree>
    <p:extLst>
      <p:ext uri="{BB962C8B-B14F-4D97-AF65-F5344CB8AC3E}">
        <p14:creationId xmlns:p14="http://schemas.microsoft.com/office/powerpoint/2010/main" val="37802064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black">
    <p:bg>
      <p:bgPr>
        <a:solidFill>
          <a:srgbClr val="2D2D2D"/>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77118" y="4176293"/>
            <a:ext cx="7167850" cy="1296144"/>
          </a:xfrm>
          <a:prstGeom prst="rect">
            <a:avLst/>
          </a:prstGeom>
        </p:spPr>
        <p:txBody>
          <a:bodyPr lIns="0" tIns="0" rIns="0" bIns="0"/>
          <a:lstStyle>
            <a:lvl1pPr algn="l">
              <a:defRPr sz="3800" baseline="0">
                <a:solidFill>
                  <a:schemeClr val="bg1"/>
                </a:solidFill>
                <a:latin typeface="+mn-lt"/>
              </a:defRPr>
            </a:lvl1pPr>
          </a:lstStyle>
          <a:p>
            <a:r>
              <a:rPr lang="en-US" dirty="0" smtClean="0"/>
              <a:t>Presentation title goes here </a:t>
            </a:r>
            <a:br>
              <a:rPr lang="en-US" dirty="0" smtClean="0"/>
            </a:br>
            <a:r>
              <a:rPr lang="en-US" dirty="0" smtClean="0"/>
              <a:t>and can go over two lines</a:t>
            </a:r>
            <a:endParaRPr lang="en-AU" dirty="0"/>
          </a:p>
        </p:txBody>
      </p:sp>
      <p:sp>
        <p:nvSpPr>
          <p:cNvPr id="13" name="Content Placeholder 12"/>
          <p:cNvSpPr>
            <a:spLocks noGrp="1"/>
          </p:cNvSpPr>
          <p:nvPr>
            <p:ph sz="quarter" idx="10" hasCustomPrompt="1"/>
          </p:nvPr>
        </p:nvSpPr>
        <p:spPr>
          <a:xfrm>
            <a:off x="1077118" y="5454295"/>
            <a:ext cx="7167850" cy="288032"/>
          </a:xfrm>
          <a:prstGeom prst="rect">
            <a:avLst/>
          </a:prstGeom>
        </p:spPr>
        <p:txBody>
          <a:bodyPr vert="horz" lIns="0" tIns="0" rIns="0" bIns="0"/>
          <a:lstStyle>
            <a:lvl1pPr marL="0" indent="0">
              <a:buNone/>
              <a:defRPr sz="2000" b="1" baseline="0">
                <a:solidFill>
                  <a:srgbClr val="BD9C55"/>
                </a:solidFill>
              </a:defRPr>
            </a:lvl1pPr>
          </a:lstStyle>
          <a:p>
            <a:pPr lvl="0"/>
            <a:r>
              <a:rPr lang="en-AU" dirty="0" smtClean="0"/>
              <a:t>Author name and date</a:t>
            </a:r>
            <a:endParaRPr lang="en-US" dirty="0"/>
          </a:p>
        </p:txBody>
      </p:sp>
      <p:pic>
        <p:nvPicPr>
          <p:cNvPr id="5" name="Picture 4" descr="Kirby_Templates_PPT.pdf"/>
          <p:cNvPicPr>
            <a:picLocks noChangeAspect="1"/>
          </p:cNvPicPr>
          <p:nvPr userDrawn="1"/>
        </p:nvPicPr>
        <p:blipFill rotWithShape="1">
          <a:blip r:embed="rId2">
            <a:extLst>
              <a:ext uri="{28A0092B-C50C-407E-A947-70E740481C1C}">
                <a14:useLocalDpi xmlns:a14="http://schemas.microsoft.com/office/drawing/2010/main" val="0"/>
              </a:ext>
            </a:extLst>
          </a:blip>
          <a:srcRect r="54301" b="60454"/>
          <a:stretch/>
        </p:blipFill>
        <p:spPr>
          <a:xfrm>
            <a:off x="0" y="0"/>
            <a:ext cx="4178710" cy="2712065"/>
          </a:xfrm>
          <a:prstGeom prst="rect">
            <a:avLst/>
          </a:prstGeom>
        </p:spPr>
      </p:pic>
    </p:spTree>
    <p:extLst>
      <p:ext uri="{BB962C8B-B14F-4D97-AF65-F5344CB8AC3E}">
        <p14:creationId xmlns:p14="http://schemas.microsoft.com/office/powerpoint/2010/main" val="365586557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vider - Gold">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077118" y="2583967"/>
            <a:ext cx="7067128" cy="1692468"/>
          </a:xfrm>
          <a:prstGeom prst="rect">
            <a:avLst/>
          </a:prstGeom>
        </p:spPr>
        <p:txBody>
          <a:bodyPr lIns="0" tIns="0" rIns="0" bIns="0"/>
          <a:lstStyle>
            <a:lvl1pPr algn="l">
              <a:defRPr sz="4800" baseline="0">
                <a:solidFill>
                  <a:schemeClr val="tx1"/>
                </a:solidFill>
                <a:latin typeface="+mn-lt"/>
              </a:defRPr>
            </a:lvl1pPr>
          </a:lstStyle>
          <a:p>
            <a:r>
              <a:rPr lang="en-US" dirty="0" smtClean="0"/>
              <a:t>Divider title goes </a:t>
            </a:r>
            <a:br>
              <a:rPr lang="en-US" dirty="0" smtClean="0"/>
            </a:br>
            <a:r>
              <a:rPr lang="en-US" dirty="0" smtClean="0"/>
              <a:t>here over two lines</a:t>
            </a:r>
            <a:endParaRPr lang="en-AU" dirty="0"/>
          </a:p>
        </p:txBody>
      </p:sp>
      <p:sp>
        <p:nvSpPr>
          <p:cNvPr id="2" name="Footer Placeholder 1"/>
          <p:cNvSpPr>
            <a:spLocks noGrp="1"/>
          </p:cNvSpPr>
          <p:nvPr>
            <p:ph type="ftr" sz="quarter" idx="10"/>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
        <p:nvSpPr>
          <p:cNvPr id="3" name="Slide Number Placeholder 2"/>
          <p:cNvSpPr>
            <a:spLocks noGrp="1"/>
          </p:cNvSpPr>
          <p:nvPr>
            <p:ph type="sldNum" sz="quarter" idx="11"/>
          </p:nvPr>
        </p:nvSpPr>
        <p:spPr>
          <a:xfrm>
            <a:off x="-3507088" y="6525344"/>
            <a:ext cx="668065" cy="251748"/>
          </a:xfrm>
        </p:spPr>
        <p:txBody>
          <a:body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101635369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77118" y="4176293"/>
            <a:ext cx="7167850" cy="1296144"/>
          </a:xfrm>
          <a:prstGeom prst="rect">
            <a:avLst/>
          </a:prstGeom>
        </p:spPr>
        <p:txBody>
          <a:bodyPr lIns="0" tIns="0" rIns="0" bIns="0"/>
          <a:lstStyle>
            <a:lvl1pPr algn="l">
              <a:defRPr sz="3800" baseline="0">
                <a:solidFill>
                  <a:srgbClr val="000000"/>
                </a:solidFill>
                <a:latin typeface="+mn-lt"/>
              </a:defRPr>
            </a:lvl1pPr>
          </a:lstStyle>
          <a:p>
            <a:r>
              <a:rPr lang="en-US" dirty="0" smtClean="0"/>
              <a:t>Presentation title goes here </a:t>
            </a:r>
            <a:br>
              <a:rPr lang="en-US" dirty="0" smtClean="0"/>
            </a:br>
            <a:r>
              <a:rPr lang="en-US" dirty="0" smtClean="0"/>
              <a:t>and can go over two lines</a:t>
            </a:r>
            <a:endParaRPr lang="en-AU" dirty="0"/>
          </a:p>
        </p:txBody>
      </p:sp>
      <p:sp>
        <p:nvSpPr>
          <p:cNvPr id="13" name="Content Placeholder 12"/>
          <p:cNvSpPr>
            <a:spLocks noGrp="1"/>
          </p:cNvSpPr>
          <p:nvPr>
            <p:ph sz="quarter" idx="10" hasCustomPrompt="1"/>
          </p:nvPr>
        </p:nvSpPr>
        <p:spPr>
          <a:xfrm>
            <a:off x="1077118" y="5454295"/>
            <a:ext cx="7167850" cy="288032"/>
          </a:xfrm>
          <a:prstGeom prst="rect">
            <a:avLst/>
          </a:prstGeom>
        </p:spPr>
        <p:txBody>
          <a:bodyPr vert="horz" lIns="0" tIns="0" rIns="0" bIns="0"/>
          <a:lstStyle>
            <a:lvl1pPr marL="0" indent="0">
              <a:buNone/>
              <a:defRPr sz="2000" b="1" baseline="0">
                <a:solidFill>
                  <a:srgbClr val="BD9C55"/>
                </a:solidFill>
              </a:defRPr>
            </a:lvl1pPr>
          </a:lstStyle>
          <a:p>
            <a:pPr lvl="0"/>
            <a:r>
              <a:rPr lang="en-AU" dirty="0" smtClean="0"/>
              <a:t>Author name and date</a:t>
            </a:r>
            <a:endParaRPr lang="en-US" dirty="0"/>
          </a:p>
        </p:txBody>
      </p:sp>
      <p:pic>
        <p:nvPicPr>
          <p:cNvPr id="4" name="Picture 3" descr="Kirby_Templates_PPT.pdf"/>
          <p:cNvPicPr>
            <a:picLocks noChangeAspect="1"/>
          </p:cNvPicPr>
          <p:nvPr userDrawn="1"/>
        </p:nvPicPr>
        <p:blipFill rotWithShape="1">
          <a:blip r:embed="rId2">
            <a:extLst>
              <a:ext uri="{28A0092B-C50C-407E-A947-70E740481C1C}">
                <a14:useLocalDpi xmlns:a14="http://schemas.microsoft.com/office/drawing/2010/main" val="0"/>
              </a:ext>
            </a:extLst>
          </a:blip>
          <a:srcRect r="54301" b="60095"/>
          <a:stretch/>
        </p:blipFill>
        <p:spPr>
          <a:xfrm>
            <a:off x="0" y="0"/>
            <a:ext cx="4178710" cy="2736645"/>
          </a:xfrm>
          <a:prstGeom prst="rect">
            <a:avLst/>
          </a:prstGeom>
        </p:spPr>
      </p:pic>
    </p:spTree>
    <p:extLst>
      <p:ext uri="{BB962C8B-B14F-4D97-AF65-F5344CB8AC3E}">
        <p14:creationId xmlns:p14="http://schemas.microsoft.com/office/powerpoint/2010/main" val="73622066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pics - Gold">
    <p:spTree>
      <p:nvGrpSpPr>
        <p:cNvPr id="1" name=""/>
        <p:cNvGrpSpPr/>
        <p:nvPr/>
      </p:nvGrpSpPr>
      <p:grpSpPr>
        <a:xfrm>
          <a:off x="0" y="0"/>
          <a:ext cx="0" cy="0"/>
          <a:chOff x="0" y="0"/>
          <a:chExt cx="0" cy="0"/>
        </a:xfrm>
      </p:grpSpPr>
      <p:sp>
        <p:nvSpPr>
          <p:cNvPr id="7" name="Text Placeholder 4"/>
          <p:cNvSpPr>
            <a:spLocks noGrp="1"/>
          </p:cNvSpPr>
          <p:nvPr>
            <p:ph type="body" sz="quarter" idx="10" hasCustomPrompt="1"/>
          </p:nvPr>
        </p:nvSpPr>
        <p:spPr>
          <a:xfrm>
            <a:off x="518864" y="934763"/>
            <a:ext cx="5688012" cy="864096"/>
          </a:xfrm>
          <a:prstGeom prst="rect">
            <a:avLst/>
          </a:prstGeom>
        </p:spPr>
        <p:txBody>
          <a:bodyPr lIns="0" tIns="0" rIns="0" bIns="0"/>
          <a:lstStyle>
            <a:lvl1pPr>
              <a:buNone/>
              <a:defRPr sz="5000" b="1" baseline="0">
                <a:solidFill>
                  <a:schemeClr val="tx1"/>
                </a:solidFill>
                <a:latin typeface="+mn-lt"/>
              </a:defRPr>
            </a:lvl1pPr>
          </a:lstStyle>
          <a:p>
            <a:pPr lvl="0"/>
            <a:r>
              <a:rPr lang="en-US" dirty="0" smtClean="0"/>
              <a:t>Topics</a:t>
            </a:r>
          </a:p>
        </p:txBody>
      </p:sp>
      <p:sp>
        <p:nvSpPr>
          <p:cNvPr id="8" name="Text Placeholder 6"/>
          <p:cNvSpPr>
            <a:spLocks noGrp="1"/>
          </p:cNvSpPr>
          <p:nvPr>
            <p:ph type="body" sz="quarter" idx="11" hasCustomPrompt="1"/>
          </p:nvPr>
        </p:nvSpPr>
        <p:spPr>
          <a:xfrm>
            <a:off x="518864" y="1921104"/>
            <a:ext cx="7882160" cy="4345880"/>
          </a:xfrm>
          <a:prstGeom prst="rect">
            <a:avLst/>
          </a:prstGeom>
        </p:spPr>
        <p:txBody>
          <a:bodyPr lIns="0" tIns="0" rIns="0" bIns="0"/>
          <a:lstStyle>
            <a:lvl1pPr>
              <a:lnSpc>
                <a:spcPct val="110000"/>
              </a:lnSpc>
              <a:buNone/>
              <a:defRPr sz="3000">
                <a:solidFill>
                  <a:schemeClr val="bg2">
                    <a:lumMod val="40000"/>
                    <a:lumOff val="60000"/>
                  </a:schemeClr>
                </a:solidFill>
                <a:latin typeface="+mn-lt"/>
              </a:defRPr>
            </a:lvl1pPr>
          </a:lstStyle>
          <a:p>
            <a:pPr lvl="0"/>
            <a:r>
              <a:rPr lang="en-US" dirty="0" smtClean="0"/>
              <a:t>Topic A</a:t>
            </a:r>
          </a:p>
        </p:txBody>
      </p:sp>
      <p:sp>
        <p:nvSpPr>
          <p:cNvPr id="2" name="Footer Placeholder 1"/>
          <p:cNvSpPr>
            <a:spLocks noGrp="1"/>
          </p:cNvSpPr>
          <p:nvPr>
            <p:ph type="ftr" sz="quarter" idx="12"/>
          </p:nvPr>
        </p:nvSpPr>
        <p:spPr/>
        <p:txBody>
          <a:bodyPr/>
          <a:lstStyle/>
          <a:p>
            <a:r>
              <a:rPr lang="en-US" dirty="0" smtClean="0">
                <a:solidFill>
                  <a:prstClr val="white">
                    <a:lumMod val="65000"/>
                  </a:prstClr>
                </a:solidFill>
              </a:rPr>
              <a:t>Presentation Title  //  edit 'Header &amp; Footer' to change or remove </a:t>
            </a:r>
          </a:p>
        </p:txBody>
      </p:sp>
      <p:sp>
        <p:nvSpPr>
          <p:cNvPr id="3" name="Slide Number Placeholder 2"/>
          <p:cNvSpPr>
            <a:spLocks noGrp="1"/>
          </p:cNvSpPr>
          <p:nvPr>
            <p:ph type="sldNum" sz="quarter" idx="13"/>
          </p:nvPr>
        </p:nvSpPr>
        <p:spPr>
          <a:xfrm>
            <a:off x="-3372617" y="6525344"/>
            <a:ext cx="668065" cy="251748"/>
          </a:xfrm>
        </p:spPr>
        <p:txBody>
          <a:bodyPr/>
          <a:lstStyle>
            <a:lvl1pPr>
              <a:defRPr b="0">
                <a:solidFill>
                  <a:schemeClr val="bg2"/>
                </a:solidFill>
              </a:defRPr>
            </a:lvl1pPr>
          </a:lstStyle>
          <a:p>
            <a:fld id="{8C385F23-470B-B540-9492-8220B9E90E81}" type="slidenum">
              <a:rPr lang="en-US" smtClean="0">
                <a:solidFill>
                  <a:srgbClr val="EEECE1"/>
                </a:solidFill>
              </a:rPr>
              <a:pPr/>
              <a:t>‹#›</a:t>
            </a:fld>
            <a:endParaRPr lang="en-US" dirty="0">
              <a:solidFill>
                <a:srgbClr val="EEECE1"/>
              </a:solidFill>
            </a:endParaRPr>
          </a:p>
        </p:txBody>
      </p:sp>
    </p:spTree>
    <p:extLst>
      <p:ext uri="{BB962C8B-B14F-4D97-AF65-F5344CB8AC3E}">
        <p14:creationId xmlns:p14="http://schemas.microsoft.com/office/powerpoint/2010/main" val="36011208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pics - White">
    <p:spTree>
      <p:nvGrpSpPr>
        <p:cNvPr id="1" name=""/>
        <p:cNvGrpSpPr/>
        <p:nvPr/>
      </p:nvGrpSpPr>
      <p:grpSpPr>
        <a:xfrm>
          <a:off x="0" y="0"/>
          <a:ext cx="0" cy="0"/>
          <a:chOff x="0" y="0"/>
          <a:chExt cx="0" cy="0"/>
        </a:xfrm>
      </p:grpSpPr>
      <p:sp>
        <p:nvSpPr>
          <p:cNvPr id="7" name="Text Placeholder 4"/>
          <p:cNvSpPr>
            <a:spLocks noGrp="1"/>
          </p:cNvSpPr>
          <p:nvPr>
            <p:ph type="body" sz="quarter" idx="10" hasCustomPrompt="1"/>
          </p:nvPr>
        </p:nvSpPr>
        <p:spPr>
          <a:xfrm>
            <a:off x="518864" y="934763"/>
            <a:ext cx="5688012" cy="864096"/>
          </a:xfrm>
          <a:prstGeom prst="rect">
            <a:avLst/>
          </a:prstGeom>
        </p:spPr>
        <p:txBody>
          <a:bodyPr lIns="0" tIns="0" rIns="0" bIns="0"/>
          <a:lstStyle>
            <a:lvl1pPr>
              <a:buNone/>
              <a:defRPr sz="5000" b="1" baseline="0">
                <a:solidFill>
                  <a:schemeClr val="tx1"/>
                </a:solidFill>
                <a:latin typeface="+mn-lt"/>
              </a:defRPr>
            </a:lvl1pPr>
          </a:lstStyle>
          <a:p>
            <a:pPr lvl="0"/>
            <a:r>
              <a:rPr lang="en-US" dirty="0" smtClean="0"/>
              <a:t>Topics</a:t>
            </a:r>
          </a:p>
        </p:txBody>
      </p:sp>
      <p:sp>
        <p:nvSpPr>
          <p:cNvPr id="8" name="Text Placeholder 6"/>
          <p:cNvSpPr>
            <a:spLocks noGrp="1"/>
          </p:cNvSpPr>
          <p:nvPr>
            <p:ph type="body" sz="quarter" idx="11" hasCustomPrompt="1"/>
          </p:nvPr>
        </p:nvSpPr>
        <p:spPr>
          <a:xfrm>
            <a:off x="518864" y="1921104"/>
            <a:ext cx="7882160" cy="4345880"/>
          </a:xfrm>
          <a:prstGeom prst="rect">
            <a:avLst/>
          </a:prstGeom>
        </p:spPr>
        <p:txBody>
          <a:bodyPr lIns="0" tIns="0" rIns="0" bIns="0"/>
          <a:lstStyle>
            <a:lvl1pPr>
              <a:lnSpc>
                <a:spcPct val="110000"/>
              </a:lnSpc>
              <a:buNone/>
              <a:defRPr sz="3000">
                <a:solidFill>
                  <a:schemeClr val="bg1">
                    <a:lumMod val="75000"/>
                  </a:schemeClr>
                </a:solidFill>
                <a:latin typeface="+mn-lt"/>
              </a:defRPr>
            </a:lvl1pPr>
          </a:lstStyle>
          <a:p>
            <a:pPr lvl="0"/>
            <a:r>
              <a:rPr lang="en-US" dirty="0" smtClean="0"/>
              <a:t>Topic A</a:t>
            </a:r>
          </a:p>
        </p:txBody>
      </p:sp>
      <p:sp>
        <p:nvSpPr>
          <p:cNvPr id="4" name="Footer Placeholder 3"/>
          <p:cNvSpPr>
            <a:spLocks noGrp="1"/>
          </p:cNvSpPr>
          <p:nvPr>
            <p:ph type="ftr" sz="quarter" idx="12"/>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
        <p:nvSpPr>
          <p:cNvPr id="5" name="Slide Number Placeholder 4"/>
          <p:cNvSpPr>
            <a:spLocks noGrp="1"/>
          </p:cNvSpPr>
          <p:nvPr>
            <p:ph type="sldNum" sz="quarter" idx="13"/>
          </p:nvPr>
        </p:nvSpPr>
        <p:spPr>
          <a:xfrm>
            <a:off x="-3529500" y="6525344"/>
            <a:ext cx="668065" cy="251748"/>
          </a:xfrm>
        </p:spPr>
        <p:txBody>
          <a:body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269458094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pics - Grey">
    <p:spTree>
      <p:nvGrpSpPr>
        <p:cNvPr id="1" name=""/>
        <p:cNvGrpSpPr/>
        <p:nvPr/>
      </p:nvGrpSpPr>
      <p:grpSpPr>
        <a:xfrm>
          <a:off x="0" y="0"/>
          <a:ext cx="0" cy="0"/>
          <a:chOff x="0" y="0"/>
          <a:chExt cx="0" cy="0"/>
        </a:xfrm>
      </p:grpSpPr>
      <p:sp>
        <p:nvSpPr>
          <p:cNvPr id="7" name="Text Placeholder 4"/>
          <p:cNvSpPr>
            <a:spLocks noGrp="1"/>
          </p:cNvSpPr>
          <p:nvPr>
            <p:ph type="body" sz="quarter" idx="10" hasCustomPrompt="1"/>
          </p:nvPr>
        </p:nvSpPr>
        <p:spPr>
          <a:xfrm>
            <a:off x="518864" y="934763"/>
            <a:ext cx="5688012" cy="864096"/>
          </a:xfrm>
          <a:prstGeom prst="rect">
            <a:avLst/>
          </a:prstGeom>
        </p:spPr>
        <p:txBody>
          <a:bodyPr lIns="0" tIns="0" rIns="0" bIns="0"/>
          <a:lstStyle>
            <a:lvl1pPr>
              <a:buNone/>
              <a:defRPr sz="5000" b="1" baseline="0">
                <a:solidFill>
                  <a:schemeClr val="tx1"/>
                </a:solidFill>
                <a:latin typeface="+mn-lt"/>
              </a:defRPr>
            </a:lvl1pPr>
          </a:lstStyle>
          <a:p>
            <a:pPr lvl="0"/>
            <a:r>
              <a:rPr lang="en-US" dirty="0" smtClean="0"/>
              <a:t>Topics</a:t>
            </a:r>
          </a:p>
        </p:txBody>
      </p:sp>
      <p:sp>
        <p:nvSpPr>
          <p:cNvPr id="8" name="Text Placeholder 6"/>
          <p:cNvSpPr>
            <a:spLocks noGrp="1"/>
          </p:cNvSpPr>
          <p:nvPr>
            <p:ph type="body" sz="quarter" idx="11" hasCustomPrompt="1"/>
          </p:nvPr>
        </p:nvSpPr>
        <p:spPr>
          <a:xfrm>
            <a:off x="518864" y="1921104"/>
            <a:ext cx="7882160" cy="4345880"/>
          </a:xfrm>
          <a:prstGeom prst="rect">
            <a:avLst/>
          </a:prstGeom>
        </p:spPr>
        <p:txBody>
          <a:bodyPr lIns="0" tIns="0" rIns="0" bIns="0"/>
          <a:lstStyle>
            <a:lvl1pPr>
              <a:lnSpc>
                <a:spcPct val="110000"/>
              </a:lnSpc>
              <a:buNone/>
              <a:defRPr sz="3000">
                <a:solidFill>
                  <a:schemeClr val="bg1">
                    <a:lumMod val="85000"/>
                  </a:schemeClr>
                </a:solidFill>
                <a:latin typeface="+mn-lt"/>
              </a:defRPr>
            </a:lvl1pPr>
          </a:lstStyle>
          <a:p>
            <a:pPr lvl="0"/>
            <a:r>
              <a:rPr lang="en-US" dirty="0" smtClean="0"/>
              <a:t>Topic A</a:t>
            </a:r>
          </a:p>
        </p:txBody>
      </p:sp>
      <p:sp>
        <p:nvSpPr>
          <p:cNvPr id="2" name="Footer Placeholder 1"/>
          <p:cNvSpPr>
            <a:spLocks noGrp="1"/>
          </p:cNvSpPr>
          <p:nvPr>
            <p:ph type="ftr" sz="quarter" idx="12"/>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
        <p:nvSpPr>
          <p:cNvPr id="3" name="Slide Number Placeholder 2"/>
          <p:cNvSpPr>
            <a:spLocks noGrp="1"/>
          </p:cNvSpPr>
          <p:nvPr>
            <p:ph type="sldNum" sz="quarter" idx="13"/>
          </p:nvPr>
        </p:nvSpPr>
        <p:spPr>
          <a:xfrm>
            <a:off x="-3499617" y="6525344"/>
            <a:ext cx="668065" cy="251748"/>
          </a:xfrm>
        </p:spPr>
        <p:txBody>
          <a:body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234309245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11" name="Rectangle 10"/>
          <p:cNvSpPr/>
          <p:nvPr userDrawn="1"/>
        </p:nvSpPr>
        <p:spPr>
          <a:xfrm>
            <a:off x="0" y="436623"/>
            <a:ext cx="9144000" cy="612000"/>
          </a:xfrm>
          <a:prstGeom prst="rect">
            <a:avLst/>
          </a:prstGeom>
          <a:solidFill>
            <a:srgbClr val="DADA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0" fontAlgn="base" hangingPunct="0">
              <a:spcBef>
                <a:spcPct val="0"/>
              </a:spcBef>
              <a:spcAft>
                <a:spcPct val="0"/>
              </a:spcAft>
            </a:pPr>
            <a:endParaRPr lang="en-US" sz="2400">
              <a:solidFill>
                <a:prstClr val="white"/>
              </a:solidFill>
            </a:endParaRPr>
          </a:p>
        </p:txBody>
      </p:sp>
      <p:cxnSp>
        <p:nvCxnSpPr>
          <p:cNvPr id="13" name="Straight Connector 12"/>
          <p:cNvCxnSpPr/>
          <p:nvPr userDrawn="1"/>
        </p:nvCxnSpPr>
        <p:spPr>
          <a:xfrm>
            <a:off x="539553" y="6475329"/>
            <a:ext cx="8064000" cy="0"/>
          </a:xfrm>
          <a:prstGeom prst="line">
            <a:avLst/>
          </a:prstGeom>
          <a:ln w="9525" cmpd="sng">
            <a:solidFill>
              <a:srgbClr val="C6C6C6"/>
            </a:solidFill>
          </a:ln>
          <a:effectLst/>
        </p:spPr>
        <p:style>
          <a:lnRef idx="2">
            <a:schemeClr val="accent1"/>
          </a:lnRef>
          <a:fillRef idx="0">
            <a:schemeClr val="accent1"/>
          </a:fillRef>
          <a:effectRef idx="1">
            <a:schemeClr val="accent1"/>
          </a:effectRef>
          <a:fontRef idx="minor">
            <a:schemeClr val="tx1"/>
          </a:fontRef>
        </p:style>
      </p:cxnSp>
      <p:sp>
        <p:nvSpPr>
          <p:cNvPr id="18" name="Text Placeholder 17"/>
          <p:cNvSpPr>
            <a:spLocks noGrp="1"/>
          </p:cNvSpPr>
          <p:nvPr>
            <p:ph type="body" sz="quarter" idx="11" hasCustomPrompt="1"/>
          </p:nvPr>
        </p:nvSpPr>
        <p:spPr>
          <a:xfrm>
            <a:off x="1597302" y="6525343"/>
            <a:ext cx="7006251" cy="251748"/>
          </a:xfrm>
          <a:prstGeom prst="rect">
            <a:avLst/>
          </a:prstGeom>
        </p:spPr>
        <p:txBody>
          <a:bodyPr vert="horz" lIns="0" tIns="0" rIns="0" bIns="0" anchor="t"/>
          <a:lstStyle>
            <a:lvl1pPr marL="0" indent="0" algn="r">
              <a:buNone/>
              <a:defRPr sz="1200">
                <a:solidFill>
                  <a:schemeClr val="bg1">
                    <a:lumMod val="65000"/>
                  </a:schemeClr>
                </a:solidFill>
              </a:defRPr>
            </a:lvl1pPr>
            <a:lvl2pPr algn="r">
              <a:defRPr sz="1200"/>
            </a:lvl2pPr>
            <a:lvl3pPr algn="r">
              <a:defRPr sz="1200"/>
            </a:lvl3pPr>
            <a:lvl4pPr algn="r">
              <a:defRPr sz="1200"/>
            </a:lvl4pPr>
            <a:lvl5pPr algn="r">
              <a:defRPr sz="1200"/>
            </a:lvl5pPr>
          </a:lstStyle>
          <a:p>
            <a:pPr lvl="0"/>
            <a:r>
              <a:rPr lang="en-AU" dirty="0" smtClean="0"/>
              <a:t>Source:</a:t>
            </a:r>
            <a:endParaRPr lang="en-US" dirty="0"/>
          </a:p>
        </p:txBody>
      </p:sp>
      <p:sp>
        <p:nvSpPr>
          <p:cNvPr id="10" name="Content Placeholder 2"/>
          <p:cNvSpPr>
            <a:spLocks noGrp="1"/>
          </p:cNvSpPr>
          <p:nvPr>
            <p:ph sz="quarter" idx="13" hasCustomPrompt="1"/>
          </p:nvPr>
        </p:nvSpPr>
        <p:spPr>
          <a:xfrm>
            <a:off x="517141" y="1255677"/>
            <a:ext cx="8086412" cy="4982264"/>
          </a:xfrm>
          <a:prstGeom prst="rect">
            <a:avLst/>
          </a:prstGeom>
        </p:spPr>
        <p:txBody>
          <a:bodyPr vert="horz" lIns="0" tIns="0" rIns="0" bIns="0"/>
          <a:lstStyle>
            <a:lvl1pPr marL="0" marR="0" indent="0" algn="l" defTabSz="457200" rtl="0" eaLnBrk="1" fontAlgn="base" latinLnBrk="0" hangingPunct="1">
              <a:lnSpc>
                <a:spcPct val="100000"/>
              </a:lnSpc>
              <a:spcBef>
                <a:spcPct val="20000"/>
              </a:spcBef>
              <a:spcAft>
                <a:spcPct val="0"/>
              </a:spcAft>
              <a:buClrTx/>
              <a:buSzTx/>
              <a:buFont typeface="Arial"/>
              <a:buNone/>
              <a:tabLst/>
              <a:defRPr sz="3200" b="1"/>
            </a:lvl1pPr>
          </a:lstStyle>
          <a:p>
            <a:r>
              <a:rPr lang="en-US" sz="2800" dirty="0" smtClean="0">
                <a:solidFill>
                  <a:schemeClr val="bg2"/>
                </a:solidFill>
              </a:rPr>
              <a:t>Heading</a:t>
            </a:r>
          </a:p>
          <a:p>
            <a:pPr marL="0" marR="0" indent="-180000" algn="l" defTabSz="457200" rtl="0" eaLnBrk="1" fontAlgn="base" latinLnBrk="0" hangingPunct="1">
              <a:lnSpc>
                <a:spcPct val="100000"/>
              </a:lnSpc>
              <a:spcBef>
                <a:spcPct val="20000"/>
              </a:spcBef>
              <a:spcAft>
                <a:spcPct val="0"/>
              </a:spcAft>
              <a:buClrTx/>
              <a:buSzTx/>
              <a:buFont typeface="Arial"/>
              <a:buChar char="•"/>
              <a:tabLst/>
              <a:defRPr/>
            </a:pPr>
            <a:r>
              <a:rPr lang="en-US" sz="2200" b="0" dirty="0" err="1" smtClean="0">
                <a:solidFill>
                  <a:srgbClr val="000000"/>
                </a:solidFill>
              </a:rPr>
              <a:t>Lorem</a:t>
            </a:r>
            <a:r>
              <a:rPr lang="en-US" sz="2200" b="0" dirty="0" smtClean="0">
                <a:solidFill>
                  <a:srgbClr val="000000"/>
                </a:solidFill>
              </a:rPr>
              <a:t> </a:t>
            </a:r>
            <a:r>
              <a:rPr lang="en-US" sz="2200" b="0" dirty="0" err="1" smtClean="0">
                <a:solidFill>
                  <a:srgbClr val="000000"/>
                </a:solidFill>
              </a:rPr>
              <a:t>ipsum</a:t>
            </a:r>
            <a:r>
              <a:rPr lang="en-US" sz="2200" b="0" dirty="0" smtClean="0">
                <a:solidFill>
                  <a:srgbClr val="000000"/>
                </a:solidFill>
              </a:rPr>
              <a:t> dolor sit </a:t>
            </a:r>
            <a:r>
              <a:rPr lang="en-US" sz="2200" b="0" dirty="0" err="1" smtClean="0">
                <a:solidFill>
                  <a:srgbClr val="000000"/>
                </a:solidFill>
              </a:rPr>
              <a:t>amet</a:t>
            </a:r>
            <a:r>
              <a:rPr lang="en-US" sz="2200" b="0" dirty="0" smtClean="0">
                <a:solidFill>
                  <a:srgbClr val="000000"/>
                </a:solidFill>
              </a:rPr>
              <a:t>, </a:t>
            </a:r>
            <a:r>
              <a:rPr lang="en-US" sz="2200" b="0" dirty="0" err="1" smtClean="0">
                <a:solidFill>
                  <a:srgbClr val="000000"/>
                </a:solidFill>
              </a:rPr>
              <a:t>consectetur</a:t>
            </a:r>
            <a:r>
              <a:rPr lang="en-US" sz="2200" b="0" dirty="0" smtClean="0">
                <a:solidFill>
                  <a:srgbClr val="000000"/>
                </a:solidFill>
              </a:rPr>
              <a:t> </a:t>
            </a:r>
            <a:r>
              <a:rPr lang="en-US" sz="2200" b="0" dirty="0" err="1" smtClean="0">
                <a:solidFill>
                  <a:srgbClr val="000000"/>
                </a:solidFill>
              </a:rPr>
              <a:t>adipiscing</a:t>
            </a:r>
            <a:r>
              <a:rPr lang="en-US" sz="2200" b="0" dirty="0" smtClean="0">
                <a:solidFill>
                  <a:srgbClr val="000000"/>
                </a:solidFill>
              </a:rPr>
              <a:t> </a:t>
            </a:r>
            <a:r>
              <a:rPr lang="en-US" sz="2200" b="0" dirty="0" err="1" smtClean="0">
                <a:solidFill>
                  <a:srgbClr val="000000"/>
                </a:solidFill>
              </a:rPr>
              <a:t>elit</a:t>
            </a:r>
            <a:r>
              <a:rPr lang="en-US" sz="2200" b="0" dirty="0" smtClean="0">
                <a:solidFill>
                  <a:srgbClr val="000000"/>
                </a:solidFill>
              </a:rPr>
              <a:t>.</a:t>
            </a:r>
          </a:p>
          <a:p>
            <a:pPr marL="0" marR="0" indent="-180000" algn="l" defTabSz="457200" rtl="0" eaLnBrk="1" fontAlgn="base" latinLnBrk="0" hangingPunct="1">
              <a:lnSpc>
                <a:spcPct val="100000"/>
              </a:lnSpc>
              <a:spcBef>
                <a:spcPct val="20000"/>
              </a:spcBef>
              <a:spcAft>
                <a:spcPct val="0"/>
              </a:spcAft>
              <a:buClrTx/>
              <a:buSzTx/>
              <a:buFont typeface="Arial"/>
              <a:buChar char="•"/>
              <a:tabLst/>
              <a:defRPr/>
            </a:pPr>
            <a:r>
              <a:rPr lang="en-US" sz="2200" b="0" dirty="0" err="1" smtClean="0">
                <a:solidFill>
                  <a:srgbClr val="000000"/>
                </a:solidFill>
              </a:rPr>
              <a:t>Etiam</a:t>
            </a:r>
            <a:r>
              <a:rPr lang="en-US" sz="2200" b="0" dirty="0" smtClean="0">
                <a:solidFill>
                  <a:srgbClr val="000000"/>
                </a:solidFill>
              </a:rPr>
              <a:t> </a:t>
            </a:r>
            <a:r>
              <a:rPr lang="en-US" sz="2200" b="0" dirty="0" err="1" smtClean="0">
                <a:solidFill>
                  <a:srgbClr val="000000"/>
                </a:solidFill>
              </a:rPr>
              <a:t>tristique</a:t>
            </a:r>
            <a:r>
              <a:rPr lang="en-US" sz="2200" b="0" dirty="0" smtClean="0">
                <a:solidFill>
                  <a:srgbClr val="000000"/>
                </a:solidFill>
              </a:rPr>
              <a:t> in </a:t>
            </a:r>
            <a:r>
              <a:rPr lang="en-US" sz="2200" b="0" dirty="0" err="1" smtClean="0">
                <a:solidFill>
                  <a:srgbClr val="000000"/>
                </a:solidFill>
              </a:rPr>
              <a:t>tellus</a:t>
            </a:r>
            <a:r>
              <a:rPr lang="en-US" sz="2200" b="0" dirty="0" smtClean="0">
                <a:solidFill>
                  <a:srgbClr val="000000"/>
                </a:solidFill>
              </a:rPr>
              <a:t> </a:t>
            </a:r>
            <a:r>
              <a:rPr lang="en-US" sz="2200" b="0" dirty="0" err="1" smtClean="0">
                <a:solidFill>
                  <a:srgbClr val="000000"/>
                </a:solidFill>
              </a:rPr>
              <a:t>sed</a:t>
            </a:r>
            <a:r>
              <a:rPr lang="en-US" sz="2200" b="0" dirty="0" smtClean="0">
                <a:solidFill>
                  <a:srgbClr val="000000"/>
                </a:solidFill>
              </a:rPr>
              <a:t> </a:t>
            </a:r>
            <a:r>
              <a:rPr lang="en-US" sz="2200" b="0" dirty="0" err="1" smtClean="0">
                <a:solidFill>
                  <a:srgbClr val="000000"/>
                </a:solidFill>
              </a:rPr>
              <a:t>iaculis</a:t>
            </a:r>
            <a:r>
              <a:rPr lang="en-US" sz="2200" b="0" dirty="0" smtClean="0">
                <a:solidFill>
                  <a:srgbClr val="000000"/>
                </a:solidFill>
              </a:rPr>
              <a:t>. </a:t>
            </a:r>
            <a:r>
              <a:rPr lang="en-US" sz="2200" b="0" dirty="0" err="1" smtClean="0">
                <a:solidFill>
                  <a:srgbClr val="000000"/>
                </a:solidFill>
              </a:rPr>
              <a:t>Etiam</a:t>
            </a:r>
            <a:r>
              <a:rPr lang="en-US" sz="2200" b="0" dirty="0" smtClean="0">
                <a:solidFill>
                  <a:srgbClr val="000000"/>
                </a:solidFill>
              </a:rPr>
              <a:t> </a:t>
            </a:r>
            <a:r>
              <a:rPr lang="en-US" sz="2200" b="0" dirty="0" err="1" smtClean="0">
                <a:solidFill>
                  <a:srgbClr val="000000"/>
                </a:solidFill>
              </a:rPr>
              <a:t>elementum</a:t>
            </a:r>
            <a:r>
              <a:rPr lang="en-US" sz="2200" b="0" dirty="0" smtClean="0">
                <a:solidFill>
                  <a:srgbClr val="000000"/>
                </a:solidFill>
              </a:rPr>
              <a:t>, </a:t>
            </a:r>
            <a:r>
              <a:rPr lang="en-US" sz="2200" b="0" dirty="0" err="1" smtClean="0">
                <a:solidFill>
                  <a:srgbClr val="000000"/>
                </a:solidFill>
              </a:rPr>
              <a:t>velit</a:t>
            </a:r>
            <a:r>
              <a:rPr lang="en-US" sz="2200" b="0" dirty="0" smtClean="0">
                <a:solidFill>
                  <a:srgbClr val="000000"/>
                </a:solidFill>
              </a:rPr>
              <a:t> </a:t>
            </a:r>
            <a:r>
              <a:rPr lang="en-US" sz="2200" b="0" dirty="0" err="1" smtClean="0">
                <a:solidFill>
                  <a:srgbClr val="000000"/>
                </a:solidFill>
              </a:rPr>
              <a:t>sed</a:t>
            </a:r>
            <a:r>
              <a:rPr lang="en-US" sz="2200" b="0" dirty="0" smtClean="0">
                <a:solidFill>
                  <a:srgbClr val="000000"/>
                </a:solidFill>
              </a:rPr>
              <a:t> </a:t>
            </a:r>
            <a:r>
              <a:rPr lang="en-US" sz="2200" b="0" dirty="0" err="1" smtClean="0">
                <a:solidFill>
                  <a:srgbClr val="000000"/>
                </a:solidFill>
              </a:rPr>
              <a:t>porta</a:t>
            </a:r>
            <a:r>
              <a:rPr lang="en-US" sz="2200" b="0" dirty="0" smtClean="0">
                <a:solidFill>
                  <a:srgbClr val="000000"/>
                </a:solidFill>
              </a:rPr>
              <a:t> </a:t>
            </a:r>
            <a:r>
              <a:rPr lang="en-US" sz="2200" b="0" dirty="0" err="1" smtClean="0">
                <a:solidFill>
                  <a:srgbClr val="000000"/>
                </a:solidFill>
              </a:rPr>
              <a:t>laoreet</a:t>
            </a:r>
            <a:r>
              <a:rPr lang="en-US" sz="2200" b="0" dirty="0" smtClean="0">
                <a:solidFill>
                  <a:srgbClr val="000000"/>
                </a:solidFill>
              </a:rPr>
              <a:t>, </a:t>
            </a:r>
            <a:r>
              <a:rPr lang="en-US" sz="2200" b="0" dirty="0" err="1" smtClean="0">
                <a:solidFill>
                  <a:srgbClr val="000000"/>
                </a:solidFill>
              </a:rPr>
              <a:t>eros</a:t>
            </a:r>
            <a:r>
              <a:rPr lang="en-US" sz="2200" b="0" dirty="0" smtClean="0">
                <a:solidFill>
                  <a:srgbClr val="000000"/>
                </a:solidFill>
              </a:rPr>
              <a:t> </a:t>
            </a:r>
            <a:r>
              <a:rPr lang="en-US" sz="2200" b="0" dirty="0" err="1" smtClean="0">
                <a:solidFill>
                  <a:srgbClr val="000000"/>
                </a:solidFill>
              </a:rPr>
              <a:t>neque</a:t>
            </a:r>
            <a:r>
              <a:rPr lang="en-US" sz="2200" b="0" dirty="0" smtClean="0">
                <a:solidFill>
                  <a:srgbClr val="000000"/>
                </a:solidFill>
              </a:rPr>
              <a:t> </a:t>
            </a:r>
            <a:r>
              <a:rPr lang="en-US" sz="2200" b="0" dirty="0" err="1" smtClean="0">
                <a:solidFill>
                  <a:srgbClr val="000000"/>
                </a:solidFill>
              </a:rPr>
              <a:t>auctor</a:t>
            </a:r>
            <a:r>
              <a:rPr lang="en-US" sz="2200" b="0" dirty="0" smtClean="0">
                <a:solidFill>
                  <a:srgbClr val="000000"/>
                </a:solidFill>
              </a:rPr>
              <a:t> </a:t>
            </a:r>
            <a:r>
              <a:rPr lang="en-US" sz="2200" b="0" dirty="0" err="1" smtClean="0">
                <a:solidFill>
                  <a:srgbClr val="000000"/>
                </a:solidFill>
              </a:rPr>
              <a:t>urna</a:t>
            </a:r>
            <a:endParaRPr lang="en-US" sz="2200" b="0" dirty="0" smtClean="0">
              <a:solidFill>
                <a:srgbClr val="000000"/>
              </a:solidFill>
            </a:endParaRPr>
          </a:p>
          <a:p>
            <a:pPr marL="0" marR="0" indent="-180000" algn="l" defTabSz="457200" rtl="0" eaLnBrk="1" fontAlgn="base" latinLnBrk="0" hangingPunct="1">
              <a:lnSpc>
                <a:spcPct val="100000"/>
              </a:lnSpc>
              <a:spcBef>
                <a:spcPct val="20000"/>
              </a:spcBef>
              <a:spcAft>
                <a:spcPct val="0"/>
              </a:spcAft>
              <a:buClrTx/>
              <a:buSzTx/>
              <a:buFont typeface="Arial"/>
              <a:buChar char="•"/>
              <a:tabLst/>
              <a:defRPr/>
            </a:pPr>
            <a:r>
              <a:rPr lang="en-US" sz="2200" b="0" dirty="0" err="1" smtClean="0">
                <a:solidFill>
                  <a:srgbClr val="000000"/>
                </a:solidFill>
              </a:rPr>
              <a:t>Nisl</a:t>
            </a:r>
            <a:r>
              <a:rPr lang="en-US" sz="2200" b="0" dirty="0" smtClean="0">
                <a:solidFill>
                  <a:srgbClr val="000000"/>
                </a:solidFill>
              </a:rPr>
              <a:t> </a:t>
            </a:r>
            <a:r>
              <a:rPr lang="en-US" sz="2200" b="0" dirty="0" err="1" smtClean="0">
                <a:solidFill>
                  <a:srgbClr val="000000"/>
                </a:solidFill>
              </a:rPr>
              <a:t>risus</a:t>
            </a:r>
            <a:r>
              <a:rPr lang="en-US" sz="2200" b="0" dirty="0" smtClean="0">
                <a:solidFill>
                  <a:srgbClr val="000000"/>
                </a:solidFill>
              </a:rPr>
              <a:t> </a:t>
            </a:r>
            <a:r>
              <a:rPr lang="en-US" sz="2200" b="0" dirty="0" err="1" smtClean="0">
                <a:solidFill>
                  <a:srgbClr val="000000"/>
                </a:solidFill>
              </a:rPr>
              <a:t>malesuada</a:t>
            </a:r>
            <a:r>
              <a:rPr lang="en-US" sz="2200" b="0" dirty="0" smtClean="0">
                <a:solidFill>
                  <a:srgbClr val="000000"/>
                </a:solidFill>
              </a:rPr>
              <a:t> ex. </a:t>
            </a:r>
            <a:r>
              <a:rPr lang="en-US" sz="2200" b="0" dirty="0" err="1" smtClean="0">
                <a:solidFill>
                  <a:srgbClr val="000000"/>
                </a:solidFill>
              </a:rPr>
              <a:t>Donec</a:t>
            </a:r>
            <a:r>
              <a:rPr lang="en-US" sz="2200" b="0" dirty="0" smtClean="0">
                <a:solidFill>
                  <a:srgbClr val="000000"/>
                </a:solidFill>
              </a:rPr>
              <a:t> </a:t>
            </a:r>
            <a:r>
              <a:rPr lang="en-US" sz="2200" b="0" dirty="0" err="1" smtClean="0">
                <a:solidFill>
                  <a:srgbClr val="000000"/>
                </a:solidFill>
              </a:rPr>
              <a:t>sollicitudin</a:t>
            </a:r>
            <a:r>
              <a:rPr lang="en-US" sz="2200" b="0" dirty="0" smtClean="0">
                <a:solidFill>
                  <a:srgbClr val="000000"/>
                </a:solidFill>
              </a:rPr>
              <a:t> </a:t>
            </a:r>
            <a:r>
              <a:rPr lang="en-US" sz="2200" b="0" dirty="0" err="1" smtClean="0">
                <a:solidFill>
                  <a:srgbClr val="000000"/>
                </a:solidFill>
              </a:rPr>
              <a:t>sagittis</a:t>
            </a:r>
            <a:r>
              <a:rPr lang="en-US" sz="2200" b="0" dirty="0" smtClean="0">
                <a:solidFill>
                  <a:srgbClr val="000000"/>
                </a:solidFill>
              </a:rPr>
              <a:t> </a:t>
            </a:r>
            <a:r>
              <a:rPr lang="en-US" sz="2200" b="0" dirty="0" err="1" smtClean="0">
                <a:solidFill>
                  <a:srgbClr val="000000"/>
                </a:solidFill>
              </a:rPr>
              <a:t>purus</a:t>
            </a:r>
            <a:r>
              <a:rPr lang="en-US" sz="2200" b="0" dirty="0" smtClean="0">
                <a:solidFill>
                  <a:srgbClr val="000000"/>
                </a:solidFill>
              </a:rPr>
              <a:t> non </a:t>
            </a:r>
            <a:r>
              <a:rPr lang="en-US" sz="2200" b="0" dirty="0" err="1" smtClean="0">
                <a:solidFill>
                  <a:srgbClr val="000000"/>
                </a:solidFill>
              </a:rPr>
              <a:t>suscipit</a:t>
            </a:r>
            <a:r>
              <a:rPr lang="en-US" sz="2200" b="0" dirty="0" smtClean="0">
                <a:solidFill>
                  <a:srgbClr val="000000"/>
                </a:solidFill>
              </a:rPr>
              <a:t>. Integer </a:t>
            </a:r>
            <a:r>
              <a:rPr lang="en-US" sz="2200" b="0" dirty="0" err="1" smtClean="0">
                <a:solidFill>
                  <a:srgbClr val="000000"/>
                </a:solidFill>
              </a:rPr>
              <a:t>finibus</a:t>
            </a:r>
            <a:r>
              <a:rPr lang="en-US" sz="2200" b="0" dirty="0" smtClean="0">
                <a:solidFill>
                  <a:srgbClr val="000000"/>
                </a:solidFill>
              </a:rPr>
              <a:t> </a:t>
            </a:r>
            <a:r>
              <a:rPr lang="en-US" sz="2200" b="0" dirty="0" err="1" smtClean="0">
                <a:solidFill>
                  <a:srgbClr val="000000"/>
                </a:solidFill>
              </a:rPr>
              <a:t>euismod</a:t>
            </a:r>
            <a:r>
              <a:rPr lang="en-US" sz="2200" b="0" dirty="0" smtClean="0">
                <a:solidFill>
                  <a:srgbClr val="000000"/>
                </a:solidFill>
              </a:rPr>
              <a:t> </a:t>
            </a:r>
            <a:r>
              <a:rPr lang="en-US" sz="2200" b="0" dirty="0" err="1" smtClean="0">
                <a:solidFill>
                  <a:srgbClr val="000000"/>
                </a:solidFill>
              </a:rPr>
              <a:t>leo</a:t>
            </a:r>
            <a:r>
              <a:rPr lang="en-US" sz="2200" b="0" dirty="0" smtClean="0">
                <a:solidFill>
                  <a:srgbClr val="000000"/>
                </a:solidFill>
              </a:rPr>
              <a:t>, </a:t>
            </a:r>
            <a:r>
              <a:rPr lang="en-US" sz="2200" b="0" dirty="0" err="1" smtClean="0">
                <a:solidFill>
                  <a:srgbClr val="000000"/>
                </a:solidFill>
              </a:rPr>
              <a:t>feugiat</a:t>
            </a:r>
            <a:r>
              <a:rPr lang="en-US" sz="2200" b="0" dirty="0" smtClean="0">
                <a:solidFill>
                  <a:srgbClr val="000000"/>
                </a:solidFill>
              </a:rPr>
              <a:t> </a:t>
            </a:r>
            <a:r>
              <a:rPr lang="en-US" sz="2200" b="0" dirty="0" err="1" smtClean="0">
                <a:solidFill>
                  <a:srgbClr val="000000"/>
                </a:solidFill>
              </a:rPr>
              <a:t>fringilla</a:t>
            </a:r>
            <a:r>
              <a:rPr lang="en-US" sz="2200" b="0" dirty="0" smtClean="0">
                <a:solidFill>
                  <a:srgbClr val="000000"/>
                </a:solidFill>
              </a:rPr>
              <a:t> </a:t>
            </a:r>
            <a:r>
              <a:rPr lang="en-US" sz="2200" b="0" dirty="0" err="1" smtClean="0">
                <a:solidFill>
                  <a:srgbClr val="000000"/>
                </a:solidFill>
              </a:rPr>
              <a:t>nisl</a:t>
            </a:r>
            <a:r>
              <a:rPr lang="en-US" sz="2200" b="0" dirty="0" smtClean="0">
                <a:solidFill>
                  <a:srgbClr val="000000"/>
                </a:solidFill>
              </a:rPr>
              <a:t> </a:t>
            </a:r>
            <a:r>
              <a:rPr lang="en-US" sz="2200" b="0" dirty="0" err="1" smtClean="0">
                <a:solidFill>
                  <a:srgbClr val="000000"/>
                </a:solidFill>
              </a:rPr>
              <a:t>venenatis</a:t>
            </a:r>
            <a:r>
              <a:rPr lang="en-US" sz="2200" b="0" dirty="0" smtClean="0">
                <a:solidFill>
                  <a:srgbClr val="000000"/>
                </a:solidFill>
              </a:rPr>
              <a:t> vel. </a:t>
            </a:r>
            <a:endParaRPr lang="en-US" sz="2200" b="0" dirty="0">
              <a:solidFill>
                <a:srgbClr val="000000"/>
              </a:solidFill>
            </a:endParaRPr>
          </a:p>
        </p:txBody>
      </p:sp>
      <p:sp>
        <p:nvSpPr>
          <p:cNvPr id="12" name="Title 1"/>
          <p:cNvSpPr>
            <a:spLocks noGrp="1"/>
          </p:cNvSpPr>
          <p:nvPr>
            <p:ph type="title" hasCustomPrompt="1"/>
          </p:nvPr>
        </p:nvSpPr>
        <p:spPr>
          <a:xfrm>
            <a:off x="518864" y="515026"/>
            <a:ext cx="8085584" cy="411328"/>
          </a:xfrm>
          <a:prstGeom prst="rect">
            <a:avLst/>
          </a:prstGeom>
        </p:spPr>
        <p:txBody>
          <a:bodyPr lIns="0" tIns="0" rIns="0" bIns="0"/>
          <a:lstStyle>
            <a:lvl1pPr algn="l">
              <a:lnSpc>
                <a:spcPct val="90000"/>
              </a:lnSpc>
              <a:defRPr sz="3000" b="1" baseline="0">
                <a:solidFill>
                  <a:schemeClr val="tx1"/>
                </a:solidFill>
                <a:latin typeface="+mn-lt"/>
              </a:defRPr>
            </a:lvl1pPr>
          </a:lstStyle>
          <a:p>
            <a:r>
              <a:rPr lang="en-US" dirty="0" smtClean="0"/>
              <a:t>Slide title goes (short title)</a:t>
            </a:r>
            <a:endParaRPr lang="en-AU" dirty="0"/>
          </a:p>
        </p:txBody>
      </p:sp>
      <p:sp>
        <p:nvSpPr>
          <p:cNvPr id="4" name="Slide Number Placeholder 3"/>
          <p:cNvSpPr>
            <a:spLocks noGrp="1"/>
          </p:cNvSpPr>
          <p:nvPr>
            <p:ph type="sldNum" sz="quarter" idx="15"/>
          </p:nvPr>
        </p:nvSpPr>
        <p:spPr>
          <a:xfrm>
            <a:off x="519559" y="6525344"/>
            <a:ext cx="668065" cy="251748"/>
          </a:xfrm>
          <a:prstGeom prst="rect">
            <a:avLst/>
          </a:prstGeom>
        </p:spPr>
        <p:txBody>
          <a:body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
        <p:nvSpPr>
          <p:cNvPr id="2" name="Footer Placeholder 1"/>
          <p:cNvSpPr>
            <a:spLocks noGrp="1"/>
          </p:cNvSpPr>
          <p:nvPr>
            <p:ph type="ftr" sz="quarter" idx="16"/>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Tree>
    <p:extLst>
      <p:ext uri="{BB962C8B-B14F-4D97-AF65-F5344CB8AC3E}">
        <p14:creationId xmlns:p14="http://schemas.microsoft.com/office/powerpoint/2010/main" val="124258195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long title">
    <p:spTree>
      <p:nvGrpSpPr>
        <p:cNvPr id="1" name=""/>
        <p:cNvGrpSpPr/>
        <p:nvPr/>
      </p:nvGrpSpPr>
      <p:grpSpPr>
        <a:xfrm>
          <a:off x="0" y="0"/>
          <a:ext cx="0" cy="0"/>
          <a:chOff x="0" y="0"/>
          <a:chExt cx="0" cy="0"/>
        </a:xfrm>
      </p:grpSpPr>
      <p:sp>
        <p:nvSpPr>
          <p:cNvPr id="11" name="Rectangle 10"/>
          <p:cNvSpPr/>
          <p:nvPr userDrawn="1"/>
        </p:nvSpPr>
        <p:spPr>
          <a:xfrm>
            <a:off x="0" y="443473"/>
            <a:ext cx="9144000" cy="961991"/>
          </a:xfrm>
          <a:prstGeom prst="rect">
            <a:avLst/>
          </a:prstGeom>
          <a:solidFill>
            <a:srgbClr val="DADAD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eaLnBrk="0" fontAlgn="base" hangingPunct="0">
              <a:spcBef>
                <a:spcPct val="0"/>
              </a:spcBef>
              <a:spcAft>
                <a:spcPct val="0"/>
              </a:spcAft>
            </a:pPr>
            <a:endParaRPr lang="en-US" sz="2400">
              <a:solidFill>
                <a:prstClr val="white"/>
              </a:solidFill>
            </a:endParaRPr>
          </a:p>
        </p:txBody>
      </p:sp>
      <p:sp>
        <p:nvSpPr>
          <p:cNvPr id="8" name="Title 1"/>
          <p:cNvSpPr>
            <a:spLocks noGrp="1"/>
          </p:cNvSpPr>
          <p:nvPr>
            <p:ph type="title" hasCustomPrompt="1"/>
          </p:nvPr>
        </p:nvSpPr>
        <p:spPr>
          <a:xfrm>
            <a:off x="518864" y="515025"/>
            <a:ext cx="8085584" cy="799297"/>
          </a:xfrm>
          <a:prstGeom prst="rect">
            <a:avLst/>
          </a:prstGeom>
        </p:spPr>
        <p:txBody>
          <a:bodyPr lIns="0" tIns="0" rIns="0" bIns="0"/>
          <a:lstStyle>
            <a:lvl1pPr algn="l">
              <a:lnSpc>
                <a:spcPct val="90000"/>
              </a:lnSpc>
              <a:defRPr sz="3000" b="1" baseline="0">
                <a:solidFill>
                  <a:schemeClr val="tx1"/>
                </a:solidFill>
                <a:latin typeface="+mn-lt"/>
              </a:defRPr>
            </a:lvl1pPr>
          </a:lstStyle>
          <a:p>
            <a:r>
              <a:rPr lang="en-US" dirty="0" smtClean="0"/>
              <a:t>This template is for slides with long titles that go over two lines</a:t>
            </a:r>
            <a:endParaRPr lang="en-AU" dirty="0"/>
          </a:p>
        </p:txBody>
      </p:sp>
      <p:cxnSp>
        <p:nvCxnSpPr>
          <p:cNvPr id="13" name="Straight Connector 12"/>
          <p:cNvCxnSpPr/>
          <p:nvPr userDrawn="1"/>
        </p:nvCxnSpPr>
        <p:spPr>
          <a:xfrm>
            <a:off x="539553" y="6475329"/>
            <a:ext cx="8064000" cy="0"/>
          </a:xfrm>
          <a:prstGeom prst="line">
            <a:avLst/>
          </a:prstGeom>
          <a:ln w="9525" cmpd="sng">
            <a:solidFill>
              <a:srgbClr val="C6C6C6"/>
            </a:solidFill>
          </a:ln>
          <a:effectLst/>
        </p:spPr>
        <p:style>
          <a:lnRef idx="2">
            <a:schemeClr val="accent1"/>
          </a:lnRef>
          <a:fillRef idx="0">
            <a:schemeClr val="accent1"/>
          </a:fillRef>
          <a:effectRef idx="1">
            <a:schemeClr val="accent1"/>
          </a:effectRef>
          <a:fontRef idx="minor">
            <a:schemeClr val="tx1"/>
          </a:fontRef>
        </p:style>
      </p:cxnSp>
      <p:sp>
        <p:nvSpPr>
          <p:cNvPr id="18" name="Text Placeholder 17"/>
          <p:cNvSpPr>
            <a:spLocks noGrp="1"/>
          </p:cNvSpPr>
          <p:nvPr>
            <p:ph type="body" sz="quarter" idx="11" hasCustomPrompt="1"/>
          </p:nvPr>
        </p:nvSpPr>
        <p:spPr>
          <a:xfrm>
            <a:off x="1597302" y="6525343"/>
            <a:ext cx="7006251" cy="251748"/>
          </a:xfrm>
          <a:prstGeom prst="rect">
            <a:avLst/>
          </a:prstGeom>
        </p:spPr>
        <p:txBody>
          <a:bodyPr vert="horz" lIns="0" tIns="0" rIns="0" bIns="0" anchor="t"/>
          <a:lstStyle>
            <a:lvl1pPr marL="0" indent="0" algn="r">
              <a:buNone/>
              <a:defRPr sz="1200">
                <a:solidFill>
                  <a:schemeClr val="bg1">
                    <a:lumMod val="65000"/>
                  </a:schemeClr>
                </a:solidFill>
              </a:defRPr>
            </a:lvl1pPr>
            <a:lvl2pPr algn="r">
              <a:defRPr sz="1200"/>
            </a:lvl2pPr>
            <a:lvl3pPr algn="r">
              <a:defRPr sz="1200"/>
            </a:lvl3pPr>
            <a:lvl4pPr algn="r">
              <a:defRPr sz="1200"/>
            </a:lvl4pPr>
            <a:lvl5pPr algn="r">
              <a:defRPr sz="1200"/>
            </a:lvl5pPr>
          </a:lstStyle>
          <a:p>
            <a:pPr lvl="0"/>
            <a:r>
              <a:rPr lang="en-AU" dirty="0" smtClean="0"/>
              <a:t>Source:</a:t>
            </a:r>
            <a:endParaRPr lang="en-US" dirty="0"/>
          </a:p>
        </p:txBody>
      </p:sp>
      <p:sp>
        <p:nvSpPr>
          <p:cNvPr id="16" name="Slide Number Placeholder 1"/>
          <p:cNvSpPr>
            <a:spLocks noGrp="1"/>
          </p:cNvSpPr>
          <p:nvPr>
            <p:ph type="sldNum" sz="quarter" idx="12"/>
          </p:nvPr>
        </p:nvSpPr>
        <p:spPr>
          <a:xfrm>
            <a:off x="519559" y="6525344"/>
            <a:ext cx="668065" cy="251748"/>
          </a:xfrm>
          <a:prstGeom prst="rect">
            <a:avLst/>
          </a:prstGeom>
        </p:spPr>
        <p:txBody>
          <a:bodyPr vert="horz" lIns="0" tIns="0" rIns="0" bIns="0" rtlCol="0" anchor="t"/>
          <a:lstStyle>
            <a:lvl1pPr algn="l">
              <a:defRPr sz="1200" b="1">
                <a:solidFill>
                  <a:schemeClr val="bg1">
                    <a:lumMod val="65000"/>
                  </a:schemeClr>
                </a:solidFill>
              </a:defRPr>
            </a:lvl1p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
        <p:nvSpPr>
          <p:cNvPr id="12" name="Content Placeholder 2"/>
          <p:cNvSpPr>
            <a:spLocks noGrp="1"/>
          </p:cNvSpPr>
          <p:nvPr>
            <p:ph sz="quarter" idx="13" hasCustomPrompt="1"/>
          </p:nvPr>
        </p:nvSpPr>
        <p:spPr>
          <a:xfrm>
            <a:off x="517141" y="1600819"/>
            <a:ext cx="8086412" cy="4629652"/>
          </a:xfrm>
          <a:prstGeom prst="rect">
            <a:avLst/>
          </a:prstGeom>
        </p:spPr>
        <p:txBody>
          <a:bodyPr vert="horz" lIns="0" tIns="0" rIns="0" bIns="0"/>
          <a:lstStyle>
            <a:lvl1pPr marL="0" marR="0" indent="0" algn="l" defTabSz="457200" rtl="0" eaLnBrk="1" fontAlgn="base" latinLnBrk="0" hangingPunct="1">
              <a:lnSpc>
                <a:spcPct val="100000"/>
              </a:lnSpc>
              <a:spcBef>
                <a:spcPct val="20000"/>
              </a:spcBef>
              <a:spcAft>
                <a:spcPct val="0"/>
              </a:spcAft>
              <a:buClrTx/>
              <a:buSzTx/>
              <a:buFont typeface="Arial"/>
              <a:buNone/>
              <a:tabLst/>
              <a:defRPr sz="3200" b="1"/>
            </a:lvl1pPr>
          </a:lstStyle>
          <a:p>
            <a:r>
              <a:rPr lang="en-US" sz="2800" dirty="0" smtClean="0">
                <a:solidFill>
                  <a:schemeClr val="bg2"/>
                </a:solidFill>
              </a:rPr>
              <a:t>Heading</a:t>
            </a:r>
          </a:p>
          <a:p>
            <a:pPr marL="0" marR="0" indent="-180000" algn="l" defTabSz="457200" rtl="0" eaLnBrk="1" fontAlgn="base" latinLnBrk="0" hangingPunct="1">
              <a:lnSpc>
                <a:spcPct val="100000"/>
              </a:lnSpc>
              <a:spcBef>
                <a:spcPct val="20000"/>
              </a:spcBef>
              <a:spcAft>
                <a:spcPct val="0"/>
              </a:spcAft>
              <a:buClrTx/>
              <a:buSzTx/>
              <a:buFont typeface="Arial"/>
              <a:buChar char="•"/>
              <a:tabLst/>
              <a:defRPr/>
            </a:pPr>
            <a:r>
              <a:rPr lang="en-US" sz="2200" b="0" dirty="0" err="1" smtClean="0">
                <a:solidFill>
                  <a:srgbClr val="000000"/>
                </a:solidFill>
              </a:rPr>
              <a:t>Lorem</a:t>
            </a:r>
            <a:r>
              <a:rPr lang="en-US" sz="2200" b="0" dirty="0" smtClean="0">
                <a:solidFill>
                  <a:srgbClr val="000000"/>
                </a:solidFill>
              </a:rPr>
              <a:t> </a:t>
            </a:r>
            <a:r>
              <a:rPr lang="en-US" sz="2200" b="0" dirty="0" err="1" smtClean="0">
                <a:solidFill>
                  <a:srgbClr val="000000"/>
                </a:solidFill>
              </a:rPr>
              <a:t>ipsum</a:t>
            </a:r>
            <a:r>
              <a:rPr lang="en-US" sz="2200" b="0" dirty="0" smtClean="0">
                <a:solidFill>
                  <a:srgbClr val="000000"/>
                </a:solidFill>
              </a:rPr>
              <a:t> dolor sit </a:t>
            </a:r>
            <a:r>
              <a:rPr lang="en-US" sz="2200" b="0" dirty="0" err="1" smtClean="0">
                <a:solidFill>
                  <a:srgbClr val="000000"/>
                </a:solidFill>
              </a:rPr>
              <a:t>amet</a:t>
            </a:r>
            <a:r>
              <a:rPr lang="en-US" sz="2200" b="0" dirty="0" smtClean="0">
                <a:solidFill>
                  <a:srgbClr val="000000"/>
                </a:solidFill>
              </a:rPr>
              <a:t>, </a:t>
            </a:r>
            <a:r>
              <a:rPr lang="en-US" sz="2200" b="0" dirty="0" err="1" smtClean="0">
                <a:solidFill>
                  <a:srgbClr val="000000"/>
                </a:solidFill>
              </a:rPr>
              <a:t>consectetur</a:t>
            </a:r>
            <a:r>
              <a:rPr lang="en-US" sz="2200" b="0" dirty="0" smtClean="0">
                <a:solidFill>
                  <a:srgbClr val="000000"/>
                </a:solidFill>
              </a:rPr>
              <a:t> </a:t>
            </a:r>
            <a:r>
              <a:rPr lang="en-US" sz="2200" b="0" dirty="0" err="1" smtClean="0">
                <a:solidFill>
                  <a:srgbClr val="000000"/>
                </a:solidFill>
              </a:rPr>
              <a:t>adipiscing</a:t>
            </a:r>
            <a:r>
              <a:rPr lang="en-US" sz="2200" b="0" dirty="0" smtClean="0">
                <a:solidFill>
                  <a:srgbClr val="000000"/>
                </a:solidFill>
              </a:rPr>
              <a:t> </a:t>
            </a:r>
            <a:r>
              <a:rPr lang="en-US" sz="2200" b="0" dirty="0" err="1" smtClean="0">
                <a:solidFill>
                  <a:srgbClr val="000000"/>
                </a:solidFill>
              </a:rPr>
              <a:t>elit</a:t>
            </a:r>
            <a:r>
              <a:rPr lang="en-US" sz="2200" b="0" dirty="0" smtClean="0">
                <a:solidFill>
                  <a:srgbClr val="000000"/>
                </a:solidFill>
              </a:rPr>
              <a:t>.</a:t>
            </a:r>
          </a:p>
          <a:p>
            <a:pPr marL="0" marR="0" indent="-180000" algn="l" defTabSz="457200" rtl="0" eaLnBrk="1" fontAlgn="base" latinLnBrk="0" hangingPunct="1">
              <a:lnSpc>
                <a:spcPct val="100000"/>
              </a:lnSpc>
              <a:spcBef>
                <a:spcPct val="20000"/>
              </a:spcBef>
              <a:spcAft>
                <a:spcPct val="0"/>
              </a:spcAft>
              <a:buClrTx/>
              <a:buSzTx/>
              <a:buFont typeface="Arial"/>
              <a:buChar char="•"/>
              <a:tabLst/>
              <a:defRPr/>
            </a:pPr>
            <a:r>
              <a:rPr lang="en-US" sz="2200" b="0" dirty="0" err="1" smtClean="0">
                <a:solidFill>
                  <a:srgbClr val="000000"/>
                </a:solidFill>
              </a:rPr>
              <a:t>Etiam</a:t>
            </a:r>
            <a:r>
              <a:rPr lang="en-US" sz="2200" b="0" dirty="0" smtClean="0">
                <a:solidFill>
                  <a:srgbClr val="000000"/>
                </a:solidFill>
              </a:rPr>
              <a:t> </a:t>
            </a:r>
            <a:r>
              <a:rPr lang="en-US" sz="2200" b="0" dirty="0" err="1" smtClean="0">
                <a:solidFill>
                  <a:srgbClr val="000000"/>
                </a:solidFill>
              </a:rPr>
              <a:t>tristique</a:t>
            </a:r>
            <a:r>
              <a:rPr lang="en-US" sz="2200" b="0" dirty="0" smtClean="0">
                <a:solidFill>
                  <a:srgbClr val="000000"/>
                </a:solidFill>
              </a:rPr>
              <a:t> in </a:t>
            </a:r>
            <a:r>
              <a:rPr lang="en-US" sz="2200" b="0" dirty="0" err="1" smtClean="0">
                <a:solidFill>
                  <a:srgbClr val="000000"/>
                </a:solidFill>
              </a:rPr>
              <a:t>tellus</a:t>
            </a:r>
            <a:r>
              <a:rPr lang="en-US" sz="2200" b="0" dirty="0" smtClean="0">
                <a:solidFill>
                  <a:srgbClr val="000000"/>
                </a:solidFill>
              </a:rPr>
              <a:t> </a:t>
            </a:r>
            <a:r>
              <a:rPr lang="en-US" sz="2200" b="0" dirty="0" err="1" smtClean="0">
                <a:solidFill>
                  <a:srgbClr val="000000"/>
                </a:solidFill>
              </a:rPr>
              <a:t>sed</a:t>
            </a:r>
            <a:r>
              <a:rPr lang="en-US" sz="2200" b="0" dirty="0" smtClean="0">
                <a:solidFill>
                  <a:srgbClr val="000000"/>
                </a:solidFill>
              </a:rPr>
              <a:t> </a:t>
            </a:r>
            <a:r>
              <a:rPr lang="en-US" sz="2200" b="0" dirty="0" err="1" smtClean="0">
                <a:solidFill>
                  <a:srgbClr val="000000"/>
                </a:solidFill>
              </a:rPr>
              <a:t>iaculis</a:t>
            </a:r>
            <a:r>
              <a:rPr lang="en-US" sz="2200" b="0" dirty="0" smtClean="0">
                <a:solidFill>
                  <a:srgbClr val="000000"/>
                </a:solidFill>
              </a:rPr>
              <a:t>. </a:t>
            </a:r>
            <a:r>
              <a:rPr lang="en-US" sz="2200" b="0" dirty="0" err="1" smtClean="0">
                <a:solidFill>
                  <a:srgbClr val="000000"/>
                </a:solidFill>
              </a:rPr>
              <a:t>Etiam</a:t>
            </a:r>
            <a:r>
              <a:rPr lang="en-US" sz="2200" b="0" dirty="0" smtClean="0">
                <a:solidFill>
                  <a:srgbClr val="000000"/>
                </a:solidFill>
              </a:rPr>
              <a:t> </a:t>
            </a:r>
            <a:r>
              <a:rPr lang="en-US" sz="2200" b="0" dirty="0" err="1" smtClean="0">
                <a:solidFill>
                  <a:srgbClr val="000000"/>
                </a:solidFill>
              </a:rPr>
              <a:t>elementum</a:t>
            </a:r>
            <a:r>
              <a:rPr lang="en-US" sz="2200" b="0" dirty="0" smtClean="0">
                <a:solidFill>
                  <a:srgbClr val="000000"/>
                </a:solidFill>
              </a:rPr>
              <a:t>, </a:t>
            </a:r>
            <a:r>
              <a:rPr lang="en-US" sz="2200" b="0" dirty="0" err="1" smtClean="0">
                <a:solidFill>
                  <a:srgbClr val="000000"/>
                </a:solidFill>
              </a:rPr>
              <a:t>velit</a:t>
            </a:r>
            <a:r>
              <a:rPr lang="en-US" sz="2200" b="0" dirty="0" smtClean="0">
                <a:solidFill>
                  <a:srgbClr val="000000"/>
                </a:solidFill>
              </a:rPr>
              <a:t> </a:t>
            </a:r>
            <a:r>
              <a:rPr lang="en-US" sz="2200" b="0" dirty="0" err="1" smtClean="0">
                <a:solidFill>
                  <a:srgbClr val="000000"/>
                </a:solidFill>
              </a:rPr>
              <a:t>sed</a:t>
            </a:r>
            <a:r>
              <a:rPr lang="en-US" sz="2200" b="0" dirty="0" smtClean="0">
                <a:solidFill>
                  <a:srgbClr val="000000"/>
                </a:solidFill>
              </a:rPr>
              <a:t> </a:t>
            </a:r>
            <a:r>
              <a:rPr lang="en-US" sz="2200" b="0" dirty="0" err="1" smtClean="0">
                <a:solidFill>
                  <a:srgbClr val="000000"/>
                </a:solidFill>
              </a:rPr>
              <a:t>porta</a:t>
            </a:r>
            <a:r>
              <a:rPr lang="en-US" sz="2200" b="0" dirty="0" smtClean="0">
                <a:solidFill>
                  <a:srgbClr val="000000"/>
                </a:solidFill>
              </a:rPr>
              <a:t> </a:t>
            </a:r>
            <a:r>
              <a:rPr lang="en-US" sz="2200" b="0" dirty="0" err="1" smtClean="0">
                <a:solidFill>
                  <a:srgbClr val="000000"/>
                </a:solidFill>
              </a:rPr>
              <a:t>laoreet</a:t>
            </a:r>
            <a:r>
              <a:rPr lang="en-US" sz="2200" b="0" dirty="0" smtClean="0">
                <a:solidFill>
                  <a:srgbClr val="000000"/>
                </a:solidFill>
              </a:rPr>
              <a:t>, </a:t>
            </a:r>
            <a:r>
              <a:rPr lang="en-US" sz="2200" b="0" dirty="0" err="1" smtClean="0">
                <a:solidFill>
                  <a:srgbClr val="000000"/>
                </a:solidFill>
              </a:rPr>
              <a:t>eros</a:t>
            </a:r>
            <a:r>
              <a:rPr lang="en-US" sz="2200" b="0" dirty="0" smtClean="0">
                <a:solidFill>
                  <a:srgbClr val="000000"/>
                </a:solidFill>
              </a:rPr>
              <a:t> </a:t>
            </a:r>
            <a:r>
              <a:rPr lang="en-US" sz="2200" b="0" dirty="0" err="1" smtClean="0">
                <a:solidFill>
                  <a:srgbClr val="000000"/>
                </a:solidFill>
              </a:rPr>
              <a:t>neque</a:t>
            </a:r>
            <a:r>
              <a:rPr lang="en-US" sz="2200" b="0" dirty="0" smtClean="0">
                <a:solidFill>
                  <a:srgbClr val="000000"/>
                </a:solidFill>
              </a:rPr>
              <a:t> </a:t>
            </a:r>
            <a:r>
              <a:rPr lang="en-US" sz="2200" b="0" dirty="0" err="1" smtClean="0">
                <a:solidFill>
                  <a:srgbClr val="000000"/>
                </a:solidFill>
              </a:rPr>
              <a:t>auctor</a:t>
            </a:r>
            <a:r>
              <a:rPr lang="en-US" sz="2200" b="0" dirty="0" smtClean="0">
                <a:solidFill>
                  <a:srgbClr val="000000"/>
                </a:solidFill>
              </a:rPr>
              <a:t> </a:t>
            </a:r>
            <a:r>
              <a:rPr lang="en-US" sz="2200" b="0" dirty="0" err="1" smtClean="0">
                <a:solidFill>
                  <a:srgbClr val="000000"/>
                </a:solidFill>
              </a:rPr>
              <a:t>urna</a:t>
            </a:r>
            <a:endParaRPr lang="en-US" sz="2200" b="0" dirty="0" smtClean="0">
              <a:solidFill>
                <a:srgbClr val="000000"/>
              </a:solidFill>
            </a:endParaRPr>
          </a:p>
          <a:p>
            <a:pPr marL="0" marR="0" indent="-180000" algn="l" defTabSz="457200" rtl="0" eaLnBrk="1" fontAlgn="base" latinLnBrk="0" hangingPunct="1">
              <a:lnSpc>
                <a:spcPct val="100000"/>
              </a:lnSpc>
              <a:spcBef>
                <a:spcPct val="20000"/>
              </a:spcBef>
              <a:spcAft>
                <a:spcPct val="0"/>
              </a:spcAft>
              <a:buClrTx/>
              <a:buSzTx/>
              <a:buFont typeface="Arial"/>
              <a:buChar char="•"/>
              <a:tabLst/>
              <a:defRPr/>
            </a:pPr>
            <a:r>
              <a:rPr lang="en-US" sz="2200" b="0" dirty="0" err="1" smtClean="0">
                <a:solidFill>
                  <a:srgbClr val="000000"/>
                </a:solidFill>
              </a:rPr>
              <a:t>Nisl</a:t>
            </a:r>
            <a:r>
              <a:rPr lang="en-US" sz="2200" b="0" dirty="0" smtClean="0">
                <a:solidFill>
                  <a:srgbClr val="000000"/>
                </a:solidFill>
              </a:rPr>
              <a:t> </a:t>
            </a:r>
            <a:r>
              <a:rPr lang="en-US" sz="2200" b="0" dirty="0" err="1" smtClean="0">
                <a:solidFill>
                  <a:srgbClr val="000000"/>
                </a:solidFill>
              </a:rPr>
              <a:t>risus</a:t>
            </a:r>
            <a:r>
              <a:rPr lang="en-US" sz="2200" b="0" dirty="0" smtClean="0">
                <a:solidFill>
                  <a:srgbClr val="000000"/>
                </a:solidFill>
              </a:rPr>
              <a:t> </a:t>
            </a:r>
            <a:r>
              <a:rPr lang="en-US" sz="2200" b="0" dirty="0" err="1" smtClean="0">
                <a:solidFill>
                  <a:srgbClr val="000000"/>
                </a:solidFill>
              </a:rPr>
              <a:t>malesuada</a:t>
            </a:r>
            <a:r>
              <a:rPr lang="en-US" sz="2200" b="0" dirty="0" smtClean="0">
                <a:solidFill>
                  <a:srgbClr val="000000"/>
                </a:solidFill>
              </a:rPr>
              <a:t> ex. </a:t>
            </a:r>
            <a:r>
              <a:rPr lang="en-US" sz="2200" b="0" dirty="0" err="1" smtClean="0">
                <a:solidFill>
                  <a:srgbClr val="000000"/>
                </a:solidFill>
              </a:rPr>
              <a:t>Donec</a:t>
            </a:r>
            <a:r>
              <a:rPr lang="en-US" sz="2200" b="0" dirty="0" smtClean="0">
                <a:solidFill>
                  <a:srgbClr val="000000"/>
                </a:solidFill>
              </a:rPr>
              <a:t> </a:t>
            </a:r>
            <a:r>
              <a:rPr lang="en-US" sz="2200" b="0" dirty="0" err="1" smtClean="0">
                <a:solidFill>
                  <a:srgbClr val="000000"/>
                </a:solidFill>
              </a:rPr>
              <a:t>sollicitudin</a:t>
            </a:r>
            <a:r>
              <a:rPr lang="en-US" sz="2200" b="0" dirty="0" smtClean="0">
                <a:solidFill>
                  <a:srgbClr val="000000"/>
                </a:solidFill>
              </a:rPr>
              <a:t> </a:t>
            </a:r>
            <a:r>
              <a:rPr lang="en-US" sz="2200" b="0" dirty="0" err="1" smtClean="0">
                <a:solidFill>
                  <a:srgbClr val="000000"/>
                </a:solidFill>
              </a:rPr>
              <a:t>sagittis</a:t>
            </a:r>
            <a:r>
              <a:rPr lang="en-US" sz="2200" b="0" dirty="0" smtClean="0">
                <a:solidFill>
                  <a:srgbClr val="000000"/>
                </a:solidFill>
              </a:rPr>
              <a:t> </a:t>
            </a:r>
            <a:r>
              <a:rPr lang="en-US" sz="2200" b="0" dirty="0" err="1" smtClean="0">
                <a:solidFill>
                  <a:srgbClr val="000000"/>
                </a:solidFill>
              </a:rPr>
              <a:t>purus</a:t>
            </a:r>
            <a:r>
              <a:rPr lang="en-US" sz="2200" b="0" dirty="0" smtClean="0">
                <a:solidFill>
                  <a:srgbClr val="000000"/>
                </a:solidFill>
              </a:rPr>
              <a:t> non </a:t>
            </a:r>
            <a:r>
              <a:rPr lang="en-US" sz="2200" b="0" dirty="0" err="1" smtClean="0">
                <a:solidFill>
                  <a:srgbClr val="000000"/>
                </a:solidFill>
              </a:rPr>
              <a:t>suscipit</a:t>
            </a:r>
            <a:r>
              <a:rPr lang="en-US" sz="2200" b="0" dirty="0" smtClean="0">
                <a:solidFill>
                  <a:srgbClr val="000000"/>
                </a:solidFill>
              </a:rPr>
              <a:t>. Integer </a:t>
            </a:r>
            <a:r>
              <a:rPr lang="en-US" sz="2200" b="0" dirty="0" err="1" smtClean="0">
                <a:solidFill>
                  <a:srgbClr val="000000"/>
                </a:solidFill>
              </a:rPr>
              <a:t>finibus</a:t>
            </a:r>
            <a:r>
              <a:rPr lang="en-US" sz="2200" b="0" dirty="0" smtClean="0">
                <a:solidFill>
                  <a:srgbClr val="000000"/>
                </a:solidFill>
              </a:rPr>
              <a:t> </a:t>
            </a:r>
            <a:r>
              <a:rPr lang="en-US" sz="2200" b="0" dirty="0" err="1" smtClean="0">
                <a:solidFill>
                  <a:srgbClr val="000000"/>
                </a:solidFill>
              </a:rPr>
              <a:t>euismod</a:t>
            </a:r>
            <a:r>
              <a:rPr lang="en-US" sz="2200" b="0" dirty="0" smtClean="0">
                <a:solidFill>
                  <a:srgbClr val="000000"/>
                </a:solidFill>
              </a:rPr>
              <a:t> </a:t>
            </a:r>
            <a:r>
              <a:rPr lang="en-US" sz="2200" b="0" dirty="0" err="1" smtClean="0">
                <a:solidFill>
                  <a:srgbClr val="000000"/>
                </a:solidFill>
              </a:rPr>
              <a:t>leo</a:t>
            </a:r>
            <a:r>
              <a:rPr lang="en-US" sz="2200" b="0" dirty="0" smtClean="0">
                <a:solidFill>
                  <a:srgbClr val="000000"/>
                </a:solidFill>
              </a:rPr>
              <a:t>, </a:t>
            </a:r>
            <a:r>
              <a:rPr lang="en-US" sz="2200" b="0" dirty="0" err="1" smtClean="0">
                <a:solidFill>
                  <a:srgbClr val="000000"/>
                </a:solidFill>
              </a:rPr>
              <a:t>feugiat</a:t>
            </a:r>
            <a:r>
              <a:rPr lang="en-US" sz="2200" b="0" dirty="0" smtClean="0">
                <a:solidFill>
                  <a:srgbClr val="000000"/>
                </a:solidFill>
              </a:rPr>
              <a:t> </a:t>
            </a:r>
            <a:r>
              <a:rPr lang="en-US" sz="2200" b="0" dirty="0" err="1" smtClean="0">
                <a:solidFill>
                  <a:srgbClr val="000000"/>
                </a:solidFill>
              </a:rPr>
              <a:t>fringilla</a:t>
            </a:r>
            <a:r>
              <a:rPr lang="en-US" sz="2200" b="0" dirty="0" smtClean="0">
                <a:solidFill>
                  <a:srgbClr val="000000"/>
                </a:solidFill>
              </a:rPr>
              <a:t> </a:t>
            </a:r>
            <a:r>
              <a:rPr lang="en-US" sz="2200" b="0" dirty="0" err="1" smtClean="0">
                <a:solidFill>
                  <a:srgbClr val="000000"/>
                </a:solidFill>
              </a:rPr>
              <a:t>nisl</a:t>
            </a:r>
            <a:r>
              <a:rPr lang="en-US" sz="2200" b="0" dirty="0" smtClean="0">
                <a:solidFill>
                  <a:srgbClr val="000000"/>
                </a:solidFill>
              </a:rPr>
              <a:t> </a:t>
            </a:r>
            <a:r>
              <a:rPr lang="en-US" sz="2200" b="0" dirty="0" err="1" smtClean="0">
                <a:solidFill>
                  <a:srgbClr val="000000"/>
                </a:solidFill>
              </a:rPr>
              <a:t>venenatis</a:t>
            </a:r>
            <a:r>
              <a:rPr lang="en-US" sz="2200" b="0" dirty="0" smtClean="0">
                <a:solidFill>
                  <a:srgbClr val="000000"/>
                </a:solidFill>
              </a:rPr>
              <a:t> vel. </a:t>
            </a:r>
            <a:endParaRPr lang="en-US" sz="2200" b="0" dirty="0">
              <a:solidFill>
                <a:srgbClr val="000000"/>
              </a:solidFill>
            </a:endParaRPr>
          </a:p>
        </p:txBody>
      </p:sp>
      <p:sp>
        <p:nvSpPr>
          <p:cNvPr id="2" name="Footer Placeholder 1"/>
          <p:cNvSpPr>
            <a:spLocks noGrp="1"/>
          </p:cNvSpPr>
          <p:nvPr>
            <p:ph type="ftr" sz="quarter" idx="14"/>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Tree>
    <p:extLst>
      <p:ext uri="{BB962C8B-B14F-4D97-AF65-F5344CB8AC3E}">
        <p14:creationId xmlns:p14="http://schemas.microsoft.com/office/powerpoint/2010/main" val="1356793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 Grey">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077118" y="2583967"/>
            <a:ext cx="7067128" cy="1692468"/>
          </a:xfrm>
          <a:prstGeom prst="rect">
            <a:avLst/>
          </a:prstGeom>
        </p:spPr>
        <p:txBody>
          <a:bodyPr lIns="0" tIns="0" rIns="0" bIns="0"/>
          <a:lstStyle>
            <a:lvl1pPr algn="l">
              <a:defRPr sz="4800" baseline="0">
                <a:solidFill>
                  <a:schemeClr val="tx1"/>
                </a:solidFill>
                <a:latin typeface="+mn-lt"/>
              </a:defRPr>
            </a:lvl1pPr>
          </a:lstStyle>
          <a:p>
            <a:r>
              <a:rPr lang="en-US" dirty="0" smtClean="0"/>
              <a:t>Divider title goes </a:t>
            </a:r>
            <a:br>
              <a:rPr lang="en-US" dirty="0" smtClean="0"/>
            </a:br>
            <a:r>
              <a:rPr lang="en-US" dirty="0" smtClean="0"/>
              <a:t>here over two lines</a:t>
            </a:r>
            <a:endParaRPr lang="en-AU" dirty="0"/>
          </a:p>
        </p:txBody>
      </p:sp>
      <p:sp>
        <p:nvSpPr>
          <p:cNvPr id="2" name="Footer Placeholder 1"/>
          <p:cNvSpPr>
            <a:spLocks noGrp="1"/>
          </p:cNvSpPr>
          <p:nvPr>
            <p:ph type="ftr" sz="quarter" idx="10"/>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
        <p:nvSpPr>
          <p:cNvPr id="3" name="Slide Number Placeholder 2"/>
          <p:cNvSpPr>
            <a:spLocks noGrp="1"/>
          </p:cNvSpPr>
          <p:nvPr>
            <p:ph type="sldNum" sz="quarter" idx="11"/>
          </p:nvPr>
        </p:nvSpPr>
        <p:spPr>
          <a:xfrm>
            <a:off x="-3133559" y="6525344"/>
            <a:ext cx="668065" cy="251748"/>
          </a:xfrm>
        </p:spPr>
        <p:txBody>
          <a:body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113956962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 White">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077118" y="2583967"/>
            <a:ext cx="7067128" cy="1692468"/>
          </a:xfrm>
          <a:prstGeom prst="rect">
            <a:avLst/>
          </a:prstGeom>
        </p:spPr>
        <p:txBody>
          <a:bodyPr lIns="0" tIns="0" rIns="0" bIns="0"/>
          <a:lstStyle>
            <a:lvl1pPr algn="l">
              <a:defRPr sz="4800" baseline="0">
                <a:solidFill>
                  <a:schemeClr val="tx1"/>
                </a:solidFill>
                <a:latin typeface="+mn-lt"/>
              </a:defRPr>
            </a:lvl1pPr>
          </a:lstStyle>
          <a:p>
            <a:r>
              <a:rPr lang="en-US" dirty="0" smtClean="0"/>
              <a:t>Divider title goes </a:t>
            </a:r>
            <a:br>
              <a:rPr lang="en-US" dirty="0" smtClean="0"/>
            </a:br>
            <a:r>
              <a:rPr lang="en-US" dirty="0" smtClean="0"/>
              <a:t>here over two lines</a:t>
            </a:r>
            <a:endParaRPr lang="en-AU" dirty="0"/>
          </a:p>
        </p:txBody>
      </p:sp>
      <p:sp>
        <p:nvSpPr>
          <p:cNvPr id="2" name="Footer Placeholder 1"/>
          <p:cNvSpPr>
            <a:spLocks noGrp="1"/>
          </p:cNvSpPr>
          <p:nvPr>
            <p:ph type="ftr" sz="quarter" idx="10"/>
          </p:nvPr>
        </p:nvSpPr>
        <p:spPr/>
        <p:txBody>
          <a:bodyPr/>
          <a:lstStyle/>
          <a:p>
            <a:r>
              <a:rPr lang="en-US" smtClean="0">
                <a:solidFill>
                  <a:prstClr val="white">
                    <a:lumMod val="65000"/>
                  </a:prstClr>
                </a:solidFill>
              </a:rPr>
              <a:t>Presentation Title  //  edit 'Header &amp; Footer' to change or remove </a:t>
            </a:r>
            <a:endParaRPr lang="en-US" dirty="0" smtClean="0">
              <a:solidFill>
                <a:prstClr val="white">
                  <a:lumMod val="65000"/>
                </a:prstClr>
              </a:solidFill>
            </a:endParaRPr>
          </a:p>
        </p:txBody>
      </p:sp>
      <p:sp>
        <p:nvSpPr>
          <p:cNvPr id="3" name="Slide Number Placeholder 2"/>
          <p:cNvSpPr>
            <a:spLocks noGrp="1"/>
          </p:cNvSpPr>
          <p:nvPr>
            <p:ph type="sldNum" sz="quarter" idx="11"/>
          </p:nvPr>
        </p:nvSpPr>
        <p:spPr>
          <a:xfrm>
            <a:off x="-3380088" y="6525344"/>
            <a:ext cx="668065" cy="251748"/>
          </a:xfrm>
        </p:spPr>
        <p:txBody>
          <a:bodyPr/>
          <a:lstStyle/>
          <a:p>
            <a:fld id="{8C385F23-470B-B540-9492-8220B9E90E81}" type="slidenum">
              <a:rPr lang="en-US" smtClean="0">
                <a:solidFill>
                  <a:prstClr val="white">
                    <a:lumMod val="65000"/>
                  </a:prstClr>
                </a:solidFill>
              </a:rPr>
              <a:pPr/>
              <a:t>‹#›</a:t>
            </a:fld>
            <a:endParaRPr lang="en-US" dirty="0">
              <a:solidFill>
                <a:prstClr val="white">
                  <a:lumMod val="65000"/>
                </a:prstClr>
              </a:solidFill>
            </a:endParaRPr>
          </a:p>
        </p:txBody>
      </p:sp>
    </p:spTree>
    <p:extLst>
      <p:ext uri="{BB962C8B-B14F-4D97-AF65-F5344CB8AC3E}">
        <p14:creationId xmlns:p14="http://schemas.microsoft.com/office/powerpoint/2010/main" val="3735740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3.jp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6991459"/>
      </p:ext>
    </p:extLst>
  </p:cSld>
  <p:clrMap bg1="lt1" tx1="dk1" bg2="lt2" tx2="dk2" accent1="accent1" accent2="accent2" accent3="accent3" accent4="accent4" accent5="accent5" accent6="accent6" hlink="hlink" folHlink="folHlink"/>
  <p:sldLayoutIdLst>
    <p:sldLayoutId id="2147483661" r:id="rId1"/>
    <p:sldLayoutId id="2147483662" r:id="rId2"/>
  </p:sldLayoutIdLst>
  <p:timing>
    <p:tnLst>
      <p:par>
        <p:cTn id="1" dur="indefinite" restart="never" nodeType="tmRoot"/>
      </p:par>
    </p:tnLst>
  </p:timing>
  <p:hf sldNum="0"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2pPr>
      <a:lvl3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3pPr>
      <a:lvl4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4pPr>
      <a:lvl5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5pPr>
      <a:lvl6pPr marL="4572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6pPr>
      <a:lvl7pPr marL="9144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7pPr>
      <a:lvl8pPr marL="13716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8pPr>
      <a:lvl9pPr marL="18288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a:solidFill>
            <a:schemeClr val="tx1"/>
          </a:solidFill>
          <a:latin typeface="+mn-lt"/>
          <a:ea typeface="+mn-ea"/>
          <a:cs typeface="+mn-cs"/>
        </a:defRPr>
      </a:lvl5pPr>
      <a:lvl6pPr marL="2514600" indent="-228600" algn="l" rtl="0" eaLnBrk="1" fontAlgn="base" hangingPunct="1">
        <a:spcBef>
          <a:spcPct val="20000"/>
        </a:spcBef>
        <a:spcAft>
          <a:spcPct val="0"/>
        </a:spcAft>
        <a:buChar char="»"/>
        <a:defRPr sz="2000">
          <a:solidFill>
            <a:schemeClr val="tx1"/>
          </a:solidFill>
          <a:latin typeface="+mn-lt"/>
          <a:ea typeface="+mn-ea"/>
          <a:cs typeface="+mn-cs"/>
        </a:defRPr>
      </a:lvl6pPr>
      <a:lvl7pPr marL="2971800" indent="-228600" algn="l" rtl="0" eaLnBrk="1" fontAlgn="base" hangingPunct="1">
        <a:spcBef>
          <a:spcPct val="20000"/>
        </a:spcBef>
        <a:spcAft>
          <a:spcPct val="0"/>
        </a:spcAft>
        <a:buChar char="»"/>
        <a:defRPr sz="2000">
          <a:solidFill>
            <a:schemeClr val="tx1"/>
          </a:solidFill>
          <a:latin typeface="+mn-lt"/>
          <a:ea typeface="+mn-ea"/>
          <a:cs typeface="+mn-cs"/>
        </a:defRPr>
      </a:lvl7pPr>
      <a:lvl8pPr marL="3429000" indent="-228600" algn="l" rtl="0" eaLnBrk="1" fontAlgn="base" hangingPunct="1">
        <a:spcBef>
          <a:spcPct val="20000"/>
        </a:spcBef>
        <a:spcAft>
          <a:spcPct val="0"/>
        </a:spcAft>
        <a:buChar char="»"/>
        <a:defRPr sz="2000">
          <a:solidFill>
            <a:schemeClr val="tx1"/>
          </a:solidFill>
          <a:latin typeface="+mn-lt"/>
          <a:ea typeface="+mn-ea"/>
          <a:cs typeface="+mn-cs"/>
        </a:defRPr>
      </a:lvl8pPr>
      <a:lvl9pPr marL="3886200" indent="-228600" algn="l" rtl="0" eaLnBrk="1" fontAlgn="base" hangingPunct="1">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descr="Header.jpg"/>
          <p:cNvPicPr>
            <a:picLocks noChangeAspect="1"/>
          </p:cNvPicPr>
          <p:nvPr/>
        </p:nvPicPr>
        <p:blipFill rotWithShape="1">
          <a:blip r:embed="rId10">
            <a:extLst>
              <a:ext uri="{28A0092B-C50C-407E-A947-70E740481C1C}">
                <a14:useLocalDpi xmlns:a14="http://schemas.microsoft.com/office/drawing/2010/main" val="0"/>
              </a:ext>
            </a:extLst>
          </a:blip>
          <a:srcRect t="10047" b="9952"/>
          <a:stretch/>
        </p:blipFill>
        <p:spPr>
          <a:xfrm>
            <a:off x="0" y="0"/>
            <a:ext cx="9144000" cy="432000"/>
          </a:xfrm>
          <a:prstGeom prst="rect">
            <a:avLst/>
          </a:prstGeom>
        </p:spPr>
      </p:pic>
      <p:sp>
        <p:nvSpPr>
          <p:cNvPr id="6" name="Slide Number Placeholder 1"/>
          <p:cNvSpPr>
            <a:spLocks noGrp="1"/>
          </p:cNvSpPr>
          <p:nvPr>
            <p:ph type="sldNum" sz="quarter" idx="4"/>
          </p:nvPr>
        </p:nvSpPr>
        <p:spPr>
          <a:xfrm>
            <a:off x="519559" y="6525344"/>
            <a:ext cx="668065" cy="251748"/>
          </a:xfrm>
          <a:prstGeom prst="rect">
            <a:avLst/>
          </a:prstGeom>
        </p:spPr>
        <p:txBody>
          <a:bodyPr vert="horz" lIns="0" tIns="0" rIns="0" bIns="0" rtlCol="0" anchor="t"/>
          <a:lstStyle>
            <a:lvl1pPr algn="l">
              <a:defRPr sz="1200" b="1">
                <a:solidFill>
                  <a:schemeClr val="bg1">
                    <a:lumMod val="65000"/>
                  </a:schemeClr>
                </a:solidFill>
              </a:defRPr>
            </a:lvl1pPr>
          </a:lstStyle>
          <a:p>
            <a:pPr eaLnBrk="0" fontAlgn="base" hangingPunct="0">
              <a:spcBef>
                <a:spcPct val="0"/>
              </a:spcBef>
              <a:spcAft>
                <a:spcPct val="0"/>
              </a:spcAft>
            </a:pPr>
            <a:fld id="{8C385F23-470B-B540-9492-8220B9E90E81}" type="slidenum">
              <a:rPr lang="en-US" smtClean="0">
                <a:solidFill>
                  <a:prstClr val="white">
                    <a:lumMod val="65000"/>
                  </a:prstClr>
                </a:solidFill>
                <a:ea typeface="ヒラギノ角ゴ Pro W3" charset="-128"/>
              </a:rPr>
              <a:pPr eaLnBrk="0" fontAlgn="base" hangingPunct="0">
                <a:spcBef>
                  <a:spcPct val="0"/>
                </a:spcBef>
                <a:spcAft>
                  <a:spcPct val="0"/>
                </a:spcAft>
              </a:pPr>
              <a:t>‹#›</a:t>
            </a:fld>
            <a:endParaRPr lang="en-US" dirty="0">
              <a:solidFill>
                <a:prstClr val="white">
                  <a:lumMod val="65000"/>
                </a:prstClr>
              </a:solidFill>
              <a:ea typeface="ヒラギノ角ゴ Pro W3" charset="-128"/>
            </a:endParaRPr>
          </a:p>
        </p:txBody>
      </p:sp>
      <p:sp>
        <p:nvSpPr>
          <p:cNvPr id="2" name="Footer Placeholder 1"/>
          <p:cNvSpPr>
            <a:spLocks noGrp="1"/>
          </p:cNvSpPr>
          <p:nvPr>
            <p:ph type="ftr" sz="quarter" idx="3"/>
          </p:nvPr>
        </p:nvSpPr>
        <p:spPr>
          <a:xfrm>
            <a:off x="518864" y="73225"/>
            <a:ext cx="6311153" cy="240537"/>
          </a:xfrm>
          <a:prstGeom prst="rect">
            <a:avLst/>
          </a:prstGeom>
        </p:spPr>
        <p:txBody>
          <a:bodyPr vert="horz" lIns="0" tIns="0" rIns="0" bIns="0" rtlCol="0" anchor="ctr"/>
          <a:lstStyle>
            <a:lvl1pPr algn="l">
              <a:defRPr sz="1500">
                <a:solidFill>
                  <a:schemeClr val="bg1">
                    <a:lumMod val="65000"/>
                  </a:schemeClr>
                </a:solidFill>
              </a:defRPr>
            </a:lvl1pPr>
          </a:lstStyle>
          <a:p>
            <a:pPr eaLnBrk="0" fontAlgn="base" hangingPunct="0">
              <a:spcBef>
                <a:spcPct val="0"/>
              </a:spcBef>
              <a:spcAft>
                <a:spcPct val="0"/>
              </a:spcAft>
            </a:pPr>
            <a:r>
              <a:rPr lang="en-US" smtClean="0">
                <a:solidFill>
                  <a:prstClr val="white">
                    <a:lumMod val="65000"/>
                  </a:prstClr>
                </a:solidFill>
                <a:ea typeface="ヒラギノ角ゴ Pro W3" charset="-128"/>
              </a:rPr>
              <a:t>Presentation Title  //  edit 'Header &amp; Footer' to change or remove </a:t>
            </a:r>
            <a:endParaRPr lang="en-US" dirty="0" smtClean="0">
              <a:solidFill>
                <a:prstClr val="white">
                  <a:lumMod val="65000"/>
                </a:prstClr>
              </a:solidFill>
              <a:ea typeface="ヒラギノ角ゴ Pro W3" charset="-128"/>
            </a:endParaRPr>
          </a:p>
        </p:txBody>
      </p:sp>
    </p:spTree>
    <p:extLst>
      <p:ext uri="{BB962C8B-B14F-4D97-AF65-F5344CB8AC3E}">
        <p14:creationId xmlns:p14="http://schemas.microsoft.com/office/powerpoint/2010/main" val="211121270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1500" baseline="0">
          <a:solidFill>
            <a:schemeClr val="bg1">
              <a:lumMod val="65000"/>
            </a:schemeClr>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2pPr>
      <a:lvl3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3pPr>
      <a:lvl4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4pPr>
      <a:lvl5pPr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5pPr>
      <a:lvl6pPr marL="4572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6pPr>
      <a:lvl7pPr marL="9144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7pPr>
      <a:lvl8pPr marL="13716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8pPr>
      <a:lvl9pPr marL="1828800" algn="ctr" rtl="0" eaLnBrk="1" fontAlgn="base" hangingPunct="1">
        <a:spcBef>
          <a:spcPct val="0"/>
        </a:spcBef>
        <a:spcAft>
          <a:spcPct val="0"/>
        </a:spcAft>
        <a:defRPr sz="4400">
          <a:solidFill>
            <a:schemeClr val="tx2"/>
          </a:solidFill>
          <a:latin typeface="Arial" pitchFamily="-65" charset="0"/>
          <a:ea typeface="ヒラギノ角ゴ Pro W3" pitchFamily="-65" charset="-128"/>
          <a:cs typeface="ヒラギノ角ゴ Pro W3" pitchFamily="-65" charset="-128"/>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a:solidFill>
            <a:schemeClr val="tx1"/>
          </a:solidFill>
          <a:latin typeface="+mn-lt"/>
          <a:ea typeface="+mn-ea"/>
          <a:cs typeface="+mn-cs"/>
        </a:defRPr>
      </a:lvl5pPr>
      <a:lvl6pPr marL="2514600" indent="-228600" algn="l" rtl="0" eaLnBrk="1" fontAlgn="base" hangingPunct="1">
        <a:spcBef>
          <a:spcPct val="20000"/>
        </a:spcBef>
        <a:spcAft>
          <a:spcPct val="0"/>
        </a:spcAft>
        <a:buChar char="»"/>
        <a:defRPr sz="2000">
          <a:solidFill>
            <a:schemeClr val="tx1"/>
          </a:solidFill>
          <a:latin typeface="+mn-lt"/>
          <a:ea typeface="+mn-ea"/>
          <a:cs typeface="+mn-cs"/>
        </a:defRPr>
      </a:lvl6pPr>
      <a:lvl7pPr marL="2971800" indent="-228600" algn="l" rtl="0" eaLnBrk="1" fontAlgn="base" hangingPunct="1">
        <a:spcBef>
          <a:spcPct val="20000"/>
        </a:spcBef>
        <a:spcAft>
          <a:spcPct val="0"/>
        </a:spcAft>
        <a:buChar char="»"/>
        <a:defRPr sz="2000">
          <a:solidFill>
            <a:schemeClr val="tx1"/>
          </a:solidFill>
          <a:latin typeface="+mn-lt"/>
          <a:ea typeface="+mn-ea"/>
          <a:cs typeface="+mn-cs"/>
        </a:defRPr>
      </a:lvl7pPr>
      <a:lvl8pPr marL="3429000" indent="-228600" algn="l" rtl="0" eaLnBrk="1" fontAlgn="base" hangingPunct="1">
        <a:spcBef>
          <a:spcPct val="20000"/>
        </a:spcBef>
        <a:spcAft>
          <a:spcPct val="0"/>
        </a:spcAft>
        <a:buChar char="»"/>
        <a:defRPr sz="2000">
          <a:solidFill>
            <a:schemeClr val="tx1"/>
          </a:solidFill>
          <a:latin typeface="+mn-lt"/>
          <a:ea typeface="+mn-ea"/>
          <a:cs typeface="+mn-cs"/>
        </a:defRPr>
      </a:lvl8pPr>
      <a:lvl9pPr marL="3886200" indent="-228600" algn="l" rtl="0" eaLnBrk="1" fontAlgn="base" hangingPunct="1">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293" y="2776118"/>
            <a:ext cx="7167850" cy="1296144"/>
          </a:xfrm>
        </p:spPr>
        <p:txBody>
          <a:bodyPr/>
          <a:lstStyle/>
          <a:p>
            <a:r>
              <a:rPr lang="en-AU" sz="2400" b="1" dirty="0"/>
              <a:t>Economic evaluation of offender treatment programs: A systematic review of the literature with a focus on behavioural studies</a:t>
            </a:r>
            <a:endParaRPr lang="en-US" sz="2400" dirty="0"/>
          </a:p>
        </p:txBody>
      </p:sp>
      <p:sp>
        <p:nvSpPr>
          <p:cNvPr id="3" name="Content Placeholder 2"/>
          <p:cNvSpPr>
            <a:spLocks noGrp="1"/>
          </p:cNvSpPr>
          <p:nvPr>
            <p:ph sz="quarter" idx="10"/>
          </p:nvPr>
        </p:nvSpPr>
        <p:spPr>
          <a:xfrm>
            <a:off x="886617" y="4000500"/>
            <a:ext cx="7733507" cy="384839"/>
          </a:xfrm>
        </p:spPr>
        <p:txBody>
          <a:bodyPr/>
          <a:lstStyle/>
          <a:p>
            <a:pPr algn="ctr"/>
            <a:endParaRPr lang="en-AU" dirty="0" smtClean="0"/>
          </a:p>
          <a:p>
            <a:pPr algn="ctr"/>
            <a:r>
              <a:rPr lang="en-AU" dirty="0" smtClean="0"/>
              <a:t>Stella Settumba</a:t>
            </a:r>
            <a:r>
              <a:rPr lang="en-AU" baseline="30000" dirty="0" smtClean="0"/>
              <a:t>1</a:t>
            </a:r>
          </a:p>
          <a:p>
            <a:pPr algn="ctr"/>
            <a:endParaRPr lang="en-AU" sz="1800" dirty="0"/>
          </a:p>
          <a:p>
            <a:r>
              <a:rPr lang="en-AU" sz="1800" dirty="0"/>
              <a:t>Georgina Chambers</a:t>
            </a:r>
            <a:r>
              <a:rPr lang="en-AU" sz="1800" baseline="30000" dirty="0"/>
              <a:t>2</a:t>
            </a:r>
            <a:r>
              <a:rPr lang="en-AU" sz="1800" dirty="0"/>
              <a:t>, Marian Shanahan</a:t>
            </a:r>
            <a:r>
              <a:rPr lang="en-AU" sz="1800" baseline="30000" dirty="0"/>
              <a:t>3</a:t>
            </a:r>
            <a:r>
              <a:rPr lang="en-AU" sz="1800" dirty="0"/>
              <a:t>, Peter Schofield</a:t>
            </a:r>
            <a:r>
              <a:rPr lang="en-AU" sz="1800" baseline="30000" dirty="0"/>
              <a:t>4</a:t>
            </a:r>
            <a:r>
              <a:rPr lang="en-AU" sz="1800" dirty="0"/>
              <a:t>, Tony Butler</a:t>
            </a:r>
            <a:r>
              <a:rPr lang="en-AU" sz="1800" baseline="30000" dirty="0"/>
              <a:t>1</a:t>
            </a:r>
            <a:endParaRPr lang="en-AU" sz="1800" dirty="0"/>
          </a:p>
          <a:p>
            <a:pPr algn="just">
              <a:buFont typeface="Arial" panose="020B0604020202020204" pitchFamily="34" charset="0"/>
              <a:buAutoNum type="arabicPeriod"/>
            </a:pPr>
            <a:r>
              <a:rPr lang="en-AU" sz="1800" dirty="0">
                <a:solidFill>
                  <a:schemeClr val="bg1">
                    <a:lumMod val="50000"/>
                  </a:schemeClr>
                </a:solidFill>
              </a:rPr>
              <a:t>Kirby Institute, UNSW</a:t>
            </a:r>
          </a:p>
          <a:p>
            <a:pPr algn="just">
              <a:buFont typeface="Arial" panose="020B0604020202020204" pitchFamily="34" charset="0"/>
              <a:buAutoNum type="arabicPeriod"/>
            </a:pPr>
            <a:r>
              <a:rPr lang="en-AU" sz="1800" dirty="0">
                <a:solidFill>
                  <a:schemeClr val="bg1">
                    <a:lumMod val="50000"/>
                  </a:schemeClr>
                </a:solidFill>
              </a:rPr>
              <a:t>Centre for Big </a:t>
            </a:r>
            <a:r>
              <a:rPr lang="en-AU" sz="1800" dirty="0" smtClean="0">
                <a:solidFill>
                  <a:schemeClr val="bg1">
                    <a:lumMod val="50000"/>
                  </a:schemeClr>
                </a:solidFill>
              </a:rPr>
              <a:t>Data Research in Health, </a:t>
            </a:r>
            <a:r>
              <a:rPr lang="en-AU" sz="1800" dirty="0">
                <a:solidFill>
                  <a:schemeClr val="bg1">
                    <a:lumMod val="50000"/>
                  </a:schemeClr>
                </a:solidFill>
              </a:rPr>
              <a:t>UNSW</a:t>
            </a:r>
          </a:p>
          <a:p>
            <a:pPr algn="just">
              <a:buFont typeface="Arial" panose="020B0604020202020204" pitchFamily="34" charset="0"/>
              <a:buAutoNum type="arabicPeriod"/>
            </a:pPr>
            <a:r>
              <a:rPr lang="en-AU" sz="1800" dirty="0">
                <a:solidFill>
                  <a:schemeClr val="bg1">
                    <a:lumMod val="50000"/>
                  </a:schemeClr>
                </a:solidFill>
              </a:rPr>
              <a:t>National Drug and Alcohol Research Centre, UNSW</a:t>
            </a:r>
          </a:p>
          <a:p>
            <a:pPr algn="just">
              <a:buFont typeface="Arial" panose="020B0604020202020204" pitchFamily="34" charset="0"/>
              <a:buAutoNum type="arabicPeriod"/>
            </a:pPr>
            <a:r>
              <a:rPr lang="en-AU" sz="1800" dirty="0">
                <a:solidFill>
                  <a:schemeClr val="bg1">
                    <a:lumMod val="50000"/>
                  </a:schemeClr>
                </a:solidFill>
              </a:rPr>
              <a:t>University of Newcastle</a:t>
            </a:r>
          </a:p>
        </p:txBody>
      </p:sp>
      <p:pic>
        <p:nvPicPr>
          <p:cNvPr id="4" name="Picture 3" descr="nhmrc_col_pos-orgtext_orgtext.png"/>
          <p:cNvPicPr>
            <a:picLocks noChangeAspect="1"/>
          </p:cNvPicPr>
          <p:nvPr/>
        </p:nvPicPr>
        <p:blipFill>
          <a:blip r:embed="rId2" cstate="print"/>
          <a:stretch>
            <a:fillRect/>
          </a:stretch>
        </p:blipFill>
        <p:spPr>
          <a:xfrm>
            <a:off x="4498346" y="1052736"/>
            <a:ext cx="4318834" cy="1647752"/>
          </a:xfrm>
          <a:prstGeom prst="rect">
            <a:avLst/>
          </a:prstGeom>
        </p:spPr>
      </p:pic>
    </p:spTree>
    <p:extLst>
      <p:ext uri="{BB962C8B-B14F-4D97-AF65-F5344CB8AC3E}">
        <p14:creationId xmlns:p14="http://schemas.microsoft.com/office/powerpoint/2010/main" val="7651378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2204865"/>
            <a:ext cx="8208912" cy="504055"/>
          </a:xfrm>
        </p:spPr>
        <p:txBody>
          <a:bodyPr/>
          <a:lstStyle/>
          <a:p>
            <a:pPr marL="457200" indent="-457200">
              <a:buFont typeface="Arial" panose="020B0604020202020204" pitchFamily="34" charset="0"/>
              <a:buChar char="•"/>
            </a:pPr>
            <a:r>
              <a:rPr lang="en-AU" sz="2800" dirty="0" smtClean="0"/>
              <a:t>Judicial </a:t>
            </a:r>
            <a:r>
              <a:rPr lang="en-AU" sz="2800" dirty="0"/>
              <a:t>system and crime costs are </a:t>
            </a:r>
            <a:r>
              <a:rPr lang="en-AU" sz="2800" dirty="0" smtClean="0"/>
              <a:t>substantial.</a:t>
            </a:r>
            <a:r>
              <a:rPr lang="en-AU" sz="2800" dirty="0"/>
              <a:t/>
            </a:r>
            <a:br>
              <a:rPr lang="en-AU" sz="2800" dirty="0"/>
            </a:br>
            <a:r>
              <a:rPr lang="en-AU" sz="2800" dirty="0"/>
              <a:t/>
            </a:r>
            <a:br>
              <a:rPr lang="en-AU" sz="2800" dirty="0"/>
            </a:br>
            <a:r>
              <a:rPr lang="en-AU" sz="2800" dirty="0"/>
              <a:t/>
            </a:r>
            <a:br>
              <a:rPr lang="en-AU" sz="2800" dirty="0"/>
            </a:br>
            <a:endParaRPr lang="en-AU" sz="2800" dirty="0"/>
          </a:p>
        </p:txBody>
      </p:sp>
      <p:sp>
        <p:nvSpPr>
          <p:cNvPr id="2" name="TextBox 1"/>
          <p:cNvSpPr txBox="1"/>
          <p:nvPr/>
        </p:nvSpPr>
        <p:spPr>
          <a:xfrm>
            <a:off x="323528" y="2996952"/>
            <a:ext cx="8208912" cy="1384995"/>
          </a:xfrm>
          <a:prstGeom prst="rect">
            <a:avLst/>
          </a:prstGeom>
          <a:noFill/>
        </p:spPr>
        <p:txBody>
          <a:bodyPr wrap="square" rtlCol="0">
            <a:spAutoFit/>
          </a:bodyPr>
          <a:lstStyle/>
          <a:p>
            <a:pPr marL="457200" indent="-457200">
              <a:buFont typeface="Arial" panose="020B0604020202020204" pitchFamily="34" charset="0"/>
              <a:buChar char="•"/>
            </a:pPr>
            <a:r>
              <a:rPr lang="en-AU" sz="2800" dirty="0" smtClean="0"/>
              <a:t>Economic evaluation studies of programs that reduce offending are needed to efficiently guide resource allocation.</a:t>
            </a:r>
            <a:endParaRPr lang="en-AU" sz="2800" dirty="0"/>
          </a:p>
        </p:txBody>
      </p:sp>
    </p:spTree>
    <p:extLst>
      <p:ext uri="{BB962C8B-B14F-4D97-AF65-F5344CB8AC3E}">
        <p14:creationId xmlns:p14="http://schemas.microsoft.com/office/powerpoint/2010/main" val="13225195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tretch>
            <a:fillRect/>
          </a:stretch>
        </p:blipFill>
        <p:spPr bwMode="auto">
          <a:xfrm>
            <a:off x="1239837" y="1175941"/>
            <a:ext cx="5684838" cy="42636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5"/>
          <p:cNvSpPr>
            <a:spLocks noGrp="1"/>
          </p:cNvSpPr>
          <p:nvPr>
            <p:ph type="title"/>
          </p:nvPr>
        </p:nvSpPr>
        <p:spPr/>
        <p:txBody>
          <a:bodyPr/>
          <a:lstStyle/>
          <a:p>
            <a:r>
              <a:rPr lang="en-AU" sz="3200" dirty="0"/>
              <a:t>Intervention programs for Offenders </a:t>
            </a:r>
            <a:br>
              <a:rPr lang="en-AU" sz="3200" dirty="0"/>
            </a:br>
            <a:endParaRPr lang="en-AU" dirty="0"/>
          </a:p>
        </p:txBody>
      </p:sp>
      <p:sp>
        <p:nvSpPr>
          <p:cNvPr id="4" name="Text Placeholder 3"/>
          <p:cNvSpPr>
            <a:spLocks noGrp="1"/>
          </p:cNvSpPr>
          <p:nvPr>
            <p:ph type="body" sz="quarter" idx="4294967295"/>
          </p:nvPr>
        </p:nvSpPr>
        <p:spPr>
          <a:xfrm>
            <a:off x="107504" y="5589240"/>
            <a:ext cx="8969821" cy="965895"/>
          </a:xfrm>
          <a:prstGeom prst="rect">
            <a:avLst/>
          </a:prstGeom>
        </p:spPr>
        <p:txBody>
          <a:bodyPr/>
          <a:lstStyle/>
          <a:p>
            <a:pPr marL="0" indent="0">
              <a:buNone/>
            </a:pPr>
            <a:r>
              <a:rPr lang="en-AU" sz="1750" dirty="0" smtClean="0">
                <a:solidFill>
                  <a:schemeClr val="tx1"/>
                </a:solidFill>
              </a:rPr>
              <a:t>Corrective Services NSW </a:t>
            </a:r>
            <a:r>
              <a:rPr lang="en-AU" sz="1750" dirty="0">
                <a:solidFill>
                  <a:schemeClr val="tx1"/>
                </a:solidFill>
              </a:rPr>
              <a:t>lists </a:t>
            </a:r>
            <a:r>
              <a:rPr lang="en-AU" sz="1750" dirty="0" smtClean="0">
                <a:solidFill>
                  <a:schemeClr val="tx1"/>
                </a:solidFill>
              </a:rPr>
              <a:t>at least </a:t>
            </a:r>
            <a:r>
              <a:rPr lang="en-AU" sz="1750" dirty="0">
                <a:solidFill>
                  <a:schemeClr val="tx1"/>
                </a:solidFill>
              </a:rPr>
              <a:t>34 approved offender behaviour change programs </a:t>
            </a:r>
          </a:p>
          <a:p>
            <a:pPr marL="0" indent="0">
              <a:buNone/>
            </a:pPr>
            <a:r>
              <a:rPr lang="en-AU" sz="1400" dirty="0">
                <a:solidFill>
                  <a:schemeClr val="tx1"/>
                </a:solidFill>
              </a:rPr>
              <a:t>(Compendium of Offender Behaviour Change Programs in New South Wales, 2016)</a:t>
            </a:r>
          </a:p>
          <a:p>
            <a:endParaRPr lang="en-AU" sz="1800" dirty="0">
              <a:solidFill>
                <a:schemeClr val="tx1"/>
              </a:solidFill>
            </a:endParaRPr>
          </a:p>
        </p:txBody>
      </p:sp>
    </p:spTree>
    <p:extLst>
      <p:ext uri="{BB962C8B-B14F-4D97-AF65-F5344CB8AC3E}">
        <p14:creationId xmlns:p14="http://schemas.microsoft.com/office/powerpoint/2010/main" val="20399481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Intervention programs</a:t>
            </a:r>
            <a:endParaRPr lang="en-AU" b="1" dirty="0"/>
          </a:p>
        </p:txBody>
      </p:sp>
      <p:graphicFrame>
        <p:nvGraphicFramePr>
          <p:cNvPr id="5" name="Content Placeholder 3"/>
          <p:cNvGraphicFramePr>
            <a:graphicFrameLocks/>
          </p:cNvGraphicFramePr>
          <p:nvPr>
            <p:extLst>
              <p:ext uri="{D42A27DB-BD31-4B8C-83A1-F6EECF244321}">
                <p14:modId xmlns:p14="http://schemas.microsoft.com/office/powerpoint/2010/main" val="3283988737"/>
              </p:ext>
            </p:extLst>
          </p:nvPr>
        </p:nvGraphicFramePr>
        <p:xfrm>
          <a:off x="107504" y="1033563"/>
          <a:ext cx="6519128"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5868145" y="1676708"/>
            <a:ext cx="2880319" cy="1200329"/>
          </a:xfrm>
          <a:prstGeom prst="rect">
            <a:avLst/>
          </a:prstGeom>
          <a:noFill/>
        </p:spPr>
        <p:txBody>
          <a:bodyPr wrap="square" rtlCol="0">
            <a:spAutoFit/>
          </a:bodyPr>
          <a:lstStyle/>
          <a:p>
            <a:pPr eaLnBrk="0" fontAlgn="base" hangingPunct="0">
              <a:spcBef>
                <a:spcPct val="0"/>
              </a:spcBef>
              <a:spcAft>
                <a:spcPct val="0"/>
              </a:spcAft>
            </a:pPr>
            <a:r>
              <a:rPr lang="en-AU" sz="2400" dirty="0" smtClean="0">
                <a:solidFill>
                  <a:prstClr val="black"/>
                </a:solidFill>
                <a:ea typeface="ヒラギノ角ゴ Pro W3" charset="-128"/>
              </a:rPr>
              <a:t>Review 1945 -1967 </a:t>
            </a:r>
            <a:r>
              <a:rPr lang="en-AU" sz="2400" b="1" dirty="0" smtClean="0">
                <a:solidFill>
                  <a:prstClr val="black"/>
                </a:solidFill>
                <a:ea typeface="ヒラギノ角ゴ Pro W3" charset="-128"/>
              </a:rPr>
              <a:t>(Martinson.1974,</a:t>
            </a:r>
          </a:p>
          <a:p>
            <a:pPr eaLnBrk="0" fontAlgn="base" hangingPunct="0">
              <a:spcBef>
                <a:spcPct val="0"/>
              </a:spcBef>
              <a:spcAft>
                <a:spcPct val="0"/>
              </a:spcAft>
            </a:pPr>
            <a:r>
              <a:rPr lang="en-AU" sz="2400" b="1" dirty="0" smtClean="0">
                <a:solidFill>
                  <a:prstClr val="black"/>
                </a:solidFill>
                <a:ea typeface="ヒラギノ角ゴ Pro W3" charset="-128"/>
              </a:rPr>
              <a:t>Lipton </a:t>
            </a:r>
            <a:r>
              <a:rPr lang="en-AU" sz="2400" b="1" dirty="0">
                <a:solidFill>
                  <a:prstClr val="black"/>
                </a:solidFill>
                <a:ea typeface="ヒラギノ角ゴ Pro W3" charset="-128"/>
              </a:rPr>
              <a:t>et al. </a:t>
            </a:r>
            <a:r>
              <a:rPr lang="en-AU" sz="2400" b="1" dirty="0">
                <a:solidFill>
                  <a:prstClr val="black"/>
                </a:solidFill>
                <a:ea typeface="ヒラギノ角ゴ Pro W3" charset="-128"/>
              </a:rPr>
              <a:t>1975)</a:t>
            </a:r>
            <a:endParaRPr lang="en-AU" sz="2400" b="1" dirty="0">
              <a:solidFill>
                <a:prstClr val="black"/>
              </a:solidFill>
              <a:ea typeface="ヒラギノ角ゴ Pro W3" charset="-128"/>
            </a:endParaRPr>
          </a:p>
        </p:txBody>
      </p:sp>
      <p:sp>
        <p:nvSpPr>
          <p:cNvPr id="8" name="TextBox 7"/>
          <p:cNvSpPr txBox="1"/>
          <p:nvPr/>
        </p:nvSpPr>
        <p:spPr>
          <a:xfrm>
            <a:off x="5482568" y="3500935"/>
            <a:ext cx="3024336" cy="830997"/>
          </a:xfrm>
          <a:prstGeom prst="rect">
            <a:avLst/>
          </a:prstGeom>
          <a:noFill/>
        </p:spPr>
        <p:txBody>
          <a:bodyPr wrap="square" rtlCol="0">
            <a:spAutoFit/>
          </a:bodyPr>
          <a:lstStyle/>
          <a:p>
            <a:pPr eaLnBrk="0" fontAlgn="base" hangingPunct="0">
              <a:spcBef>
                <a:spcPct val="0"/>
              </a:spcBef>
              <a:spcAft>
                <a:spcPct val="0"/>
              </a:spcAft>
            </a:pPr>
            <a:r>
              <a:rPr lang="en-AU" sz="2400" dirty="0" smtClean="0">
                <a:solidFill>
                  <a:prstClr val="black"/>
                </a:solidFill>
                <a:ea typeface="ヒラギノ角ゴ Pro W3" charset="-128"/>
              </a:rPr>
              <a:t>Review 1985 – 2013</a:t>
            </a:r>
          </a:p>
          <a:p>
            <a:pPr eaLnBrk="0" fontAlgn="base" hangingPunct="0">
              <a:spcBef>
                <a:spcPct val="0"/>
              </a:spcBef>
              <a:spcAft>
                <a:spcPct val="0"/>
              </a:spcAft>
            </a:pPr>
            <a:r>
              <a:rPr lang="en-AU" sz="2400" b="1" dirty="0" smtClean="0">
                <a:solidFill>
                  <a:prstClr val="black"/>
                </a:solidFill>
                <a:ea typeface="ヒラギノ角ゴ Pro W3" charset="-128"/>
              </a:rPr>
              <a:t>(Craig </a:t>
            </a:r>
            <a:r>
              <a:rPr lang="en-AU" sz="2400" b="1" dirty="0">
                <a:solidFill>
                  <a:prstClr val="black"/>
                </a:solidFill>
                <a:ea typeface="ヒラギノ角ゴ Pro W3" charset="-128"/>
              </a:rPr>
              <a:t>et al. </a:t>
            </a:r>
            <a:r>
              <a:rPr lang="en-AU" sz="2400" b="1" dirty="0">
                <a:solidFill>
                  <a:prstClr val="black"/>
                </a:solidFill>
                <a:ea typeface="ヒラギノ角ゴ Pro W3" charset="-128"/>
              </a:rPr>
              <a:t>2013)</a:t>
            </a:r>
            <a:endParaRPr lang="en-AU" sz="2400" b="1" dirty="0">
              <a:solidFill>
                <a:prstClr val="black"/>
              </a:solidFill>
              <a:ea typeface="ヒラギノ角ゴ Pro W3" charset="-128"/>
            </a:endParaRPr>
          </a:p>
        </p:txBody>
      </p:sp>
      <p:cxnSp>
        <p:nvCxnSpPr>
          <p:cNvPr id="9" name="Straight Arrow Connector 8"/>
          <p:cNvCxnSpPr/>
          <p:nvPr/>
        </p:nvCxnSpPr>
        <p:spPr>
          <a:xfrm>
            <a:off x="4860033" y="2276872"/>
            <a:ext cx="1008112"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772007" y="3789040"/>
            <a:ext cx="1592082" cy="1677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490680" y="5080828"/>
            <a:ext cx="2016224" cy="461665"/>
          </a:xfrm>
          <a:prstGeom prst="rect">
            <a:avLst/>
          </a:prstGeom>
          <a:noFill/>
        </p:spPr>
        <p:txBody>
          <a:bodyPr wrap="square" rtlCol="0">
            <a:spAutoFit/>
          </a:bodyPr>
          <a:lstStyle/>
          <a:p>
            <a:pPr eaLnBrk="0" fontAlgn="base" hangingPunct="0">
              <a:spcBef>
                <a:spcPct val="0"/>
              </a:spcBef>
              <a:spcAft>
                <a:spcPct val="0"/>
              </a:spcAft>
            </a:pPr>
            <a:r>
              <a:rPr lang="en-AU" sz="2400" b="1" dirty="0">
                <a:solidFill>
                  <a:prstClr val="black"/>
                </a:solidFill>
                <a:ea typeface="ヒラギノ角ゴ Pro W3" charset="-128"/>
              </a:rPr>
              <a:t>This study</a:t>
            </a:r>
            <a:endParaRPr lang="en-AU" sz="2400" b="1" dirty="0">
              <a:solidFill>
                <a:prstClr val="black"/>
              </a:solidFill>
              <a:ea typeface="ヒラギノ角ゴ Pro W3" charset="-128"/>
            </a:endParaRPr>
          </a:p>
        </p:txBody>
      </p:sp>
      <p:cxnSp>
        <p:nvCxnSpPr>
          <p:cNvPr id="4" name="Straight Arrow Connector 3"/>
          <p:cNvCxnSpPr/>
          <p:nvPr/>
        </p:nvCxnSpPr>
        <p:spPr>
          <a:xfrm flipH="1">
            <a:off x="4888727" y="5311661"/>
            <a:ext cx="1601953"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5277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sz="quarter" idx="13"/>
          </p:nvPr>
        </p:nvSpPr>
        <p:spPr/>
        <p:txBody>
          <a:bodyPr/>
          <a:lstStyle/>
          <a:p>
            <a:pPr marL="0" indent="0"/>
            <a:r>
              <a:rPr lang="en-AU" dirty="0">
                <a:solidFill>
                  <a:schemeClr val="tx1"/>
                </a:solidFill>
              </a:rPr>
              <a:t>To assess the peer-reviewed literature on economic evaluations of interventions for </a:t>
            </a:r>
            <a:r>
              <a:rPr lang="en-AU" dirty="0" smtClean="0">
                <a:solidFill>
                  <a:schemeClr val="tx1"/>
                </a:solidFill>
              </a:rPr>
              <a:t>offenders</a:t>
            </a:r>
          </a:p>
          <a:p>
            <a:pPr marL="0" indent="0"/>
            <a:endParaRPr lang="en-AU" dirty="0">
              <a:solidFill>
                <a:schemeClr val="tx1"/>
              </a:solidFill>
            </a:endParaRPr>
          </a:p>
          <a:p>
            <a:pPr marL="914400" lvl="1" indent="-514350">
              <a:buFont typeface="+mj-lt"/>
              <a:buAutoNum type="alphaLcParenR"/>
            </a:pPr>
            <a:r>
              <a:rPr lang="en-AU" dirty="0"/>
              <a:t>What is the scope and quality of economic evaluation studies?</a:t>
            </a:r>
          </a:p>
          <a:p>
            <a:pPr marL="914400" lvl="1" indent="-514350">
              <a:buFont typeface="+mj-lt"/>
              <a:buAutoNum type="alphaLcParenR"/>
            </a:pPr>
            <a:r>
              <a:rPr lang="en-AU" dirty="0"/>
              <a:t>Were the interventions an efficient use of resources?</a:t>
            </a:r>
          </a:p>
          <a:p>
            <a:endParaRPr lang="en-AU" dirty="0"/>
          </a:p>
        </p:txBody>
      </p:sp>
      <p:sp>
        <p:nvSpPr>
          <p:cNvPr id="6" name="Title 5"/>
          <p:cNvSpPr>
            <a:spLocks noGrp="1"/>
          </p:cNvSpPr>
          <p:nvPr>
            <p:ph type="title"/>
          </p:nvPr>
        </p:nvSpPr>
        <p:spPr/>
        <p:txBody>
          <a:bodyPr/>
          <a:lstStyle/>
          <a:p>
            <a:r>
              <a:rPr lang="en-AU" sz="3200" dirty="0"/>
              <a:t>Objective of this review</a:t>
            </a:r>
          </a:p>
        </p:txBody>
      </p:sp>
    </p:spTree>
    <p:extLst>
      <p:ext uri="{BB962C8B-B14F-4D97-AF65-F5344CB8AC3E}">
        <p14:creationId xmlns:p14="http://schemas.microsoft.com/office/powerpoint/2010/main" val="570123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sz="quarter" idx="13"/>
          </p:nvPr>
        </p:nvSpPr>
        <p:spPr/>
        <p:txBody>
          <a:bodyPr/>
          <a:lstStyle/>
          <a:p>
            <a:pPr lvl="1">
              <a:buFont typeface="Wingdings" panose="05000000000000000000" pitchFamily="2" charset="2"/>
              <a:buChar char="§"/>
            </a:pPr>
            <a:r>
              <a:rPr lang="en-AU" sz="2400" dirty="0"/>
              <a:t>Systematic Review of literature 2003 – 2016 using PRISMA guidelines</a:t>
            </a:r>
          </a:p>
          <a:p>
            <a:pPr lvl="1">
              <a:buFont typeface="Wingdings" panose="05000000000000000000" pitchFamily="2" charset="2"/>
              <a:buChar char="§"/>
            </a:pPr>
            <a:r>
              <a:rPr lang="en-AU" sz="2400" dirty="0"/>
              <a:t>Inclusion criteria: </a:t>
            </a:r>
          </a:p>
          <a:p>
            <a:pPr lvl="2"/>
            <a:r>
              <a:rPr lang="en-AU" sz="2200" dirty="0"/>
              <a:t>Full economic </a:t>
            </a:r>
            <a:r>
              <a:rPr lang="en-AU" sz="2200" dirty="0" smtClean="0"/>
              <a:t>evaluations</a:t>
            </a:r>
          </a:p>
          <a:p>
            <a:pPr lvl="3"/>
            <a:r>
              <a:rPr lang="en-AU" sz="1800" dirty="0" smtClean="0"/>
              <a:t>CEA, CUA, CBA, CMA</a:t>
            </a:r>
            <a:endParaRPr lang="en-AU" sz="1800" dirty="0"/>
          </a:p>
          <a:p>
            <a:pPr lvl="3"/>
            <a:r>
              <a:rPr lang="en-AU" dirty="0"/>
              <a:t>Both costs and effects</a:t>
            </a:r>
          </a:p>
          <a:p>
            <a:pPr lvl="3"/>
            <a:r>
              <a:rPr lang="en-AU" dirty="0"/>
              <a:t>Intervention and comparison group</a:t>
            </a:r>
          </a:p>
          <a:p>
            <a:pPr lvl="2"/>
            <a:r>
              <a:rPr lang="en-AU" sz="2200" dirty="0"/>
              <a:t>Intervention group were offenders/prisoners</a:t>
            </a:r>
          </a:p>
          <a:p>
            <a:pPr lvl="2"/>
            <a:r>
              <a:rPr lang="en-AU" sz="2200" dirty="0" smtClean="0"/>
              <a:t>English</a:t>
            </a:r>
            <a:endParaRPr lang="en-AU" sz="2200" dirty="0"/>
          </a:p>
          <a:p>
            <a:pPr lvl="1">
              <a:buFont typeface="Wingdings" panose="05000000000000000000" pitchFamily="2" charset="2"/>
              <a:buChar char="§"/>
            </a:pPr>
            <a:r>
              <a:rPr lang="en-AU" sz="2400" dirty="0"/>
              <a:t>Applied </a:t>
            </a:r>
            <a:r>
              <a:rPr lang="en-AU" sz="2400" dirty="0" smtClean="0"/>
              <a:t>a recommended checklist for </a:t>
            </a:r>
            <a:r>
              <a:rPr lang="en-AU" sz="2400" dirty="0"/>
              <a:t>quality </a:t>
            </a:r>
            <a:r>
              <a:rPr lang="en-AU" sz="2400" dirty="0" smtClean="0"/>
              <a:t>assessment: </a:t>
            </a:r>
            <a:r>
              <a:rPr lang="en-AU" sz="2400" dirty="0"/>
              <a:t>Drummond checklist </a:t>
            </a:r>
          </a:p>
          <a:p>
            <a:pPr lvl="1">
              <a:buFont typeface="Wingdings" panose="05000000000000000000" pitchFamily="2" charset="2"/>
              <a:buChar char="§"/>
            </a:pPr>
            <a:r>
              <a:rPr lang="en-AU" sz="2400" dirty="0"/>
              <a:t>Synthesis of the results of the economic evaluations</a:t>
            </a:r>
          </a:p>
          <a:p>
            <a:endParaRPr lang="en-AU" dirty="0"/>
          </a:p>
        </p:txBody>
      </p:sp>
      <p:sp>
        <p:nvSpPr>
          <p:cNvPr id="7" name="Text Placeholder 1"/>
          <p:cNvSpPr>
            <a:spLocks noGrp="1"/>
          </p:cNvSpPr>
          <p:nvPr>
            <p:ph type="title"/>
          </p:nvPr>
        </p:nvSpPr>
        <p:spPr/>
        <p:txBody>
          <a:bodyPr/>
          <a:lstStyle/>
          <a:p>
            <a:r>
              <a:rPr lang="en-AU" sz="3600" dirty="0" smtClean="0"/>
              <a:t>Methods</a:t>
            </a:r>
            <a:endParaRPr lang="en-AU" sz="3600" dirty="0"/>
          </a:p>
        </p:txBody>
      </p:sp>
    </p:spTree>
    <p:extLst>
      <p:ext uri="{BB962C8B-B14F-4D97-AF65-F5344CB8AC3E}">
        <p14:creationId xmlns:p14="http://schemas.microsoft.com/office/powerpoint/2010/main" val="1513879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257176" y="1104900"/>
            <a:ext cx="8635304" cy="5295899"/>
          </a:xfrm>
        </p:spPr>
        <p:txBody>
          <a:bodyPr/>
          <a:lstStyle/>
          <a:p>
            <a:r>
              <a:rPr lang="en-AU" sz="2000" dirty="0"/>
              <a:t>Economic evaluation is about determining whether an intervention is an efficient use of society's resources and can be defined as the comparative analysis of alternative courses of action in terms of both their costs and consequences (Drummond et al. 1987</a:t>
            </a:r>
            <a:r>
              <a:rPr lang="en-AU" sz="2000" dirty="0" smtClean="0"/>
              <a:t>).</a:t>
            </a:r>
          </a:p>
          <a:p>
            <a:endParaRPr lang="en-AU" sz="2000" dirty="0"/>
          </a:p>
          <a:p>
            <a:r>
              <a:rPr lang="en-AU" sz="2000" dirty="0"/>
              <a:t>Perspectives:</a:t>
            </a:r>
          </a:p>
          <a:p>
            <a:pPr lvl="1">
              <a:buFont typeface="Arial" panose="020B0604020202020204" pitchFamily="34" charset="0"/>
              <a:buChar char="•"/>
            </a:pPr>
            <a:r>
              <a:rPr lang="en-AU" sz="2000" dirty="0"/>
              <a:t>Provider Perspective</a:t>
            </a:r>
          </a:p>
          <a:p>
            <a:pPr marL="1200150" lvl="2" indent="-285750">
              <a:buFont typeface="Wingdings" panose="05000000000000000000" pitchFamily="2" charset="2"/>
              <a:buChar char="Ø"/>
            </a:pPr>
            <a:r>
              <a:rPr lang="en-AU" sz="1800" dirty="0"/>
              <a:t>Only includes costs incurred by the provider of treatment services</a:t>
            </a:r>
          </a:p>
          <a:p>
            <a:pPr marL="914400" lvl="2" indent="0">
              <a:buNone/>
            </a:pPr>
            <a:r>
              <a:rPr lang="en-AU" sz="1800" dirty="0" smtClean="0"/>
              <a:t>	e.g</a:t>
            </a:r>
            <a:r>
              <a:rPr lang="en-AU" sz="1800" dirty="0"/>
              <a:t>. Criminal </a:t>
            </a:r>
            <a:r>
              <a:rPr lang="en-AU" sz="1800" dirty="0" smtClean="0"/>
              <a:t>Justice, Intervention provider</a:t>
            </a:r>
          </a:p>
          <a:p>
            <a:pPr marL="914400" lvl="2" indent="0">
              <a:buNone/>
            </a:pPr>
            <a:endParaRPr lang="en-AU" sz="1800" dirty="0"/>
          </a:p>
          <a:p>
            <a:pPr lvl="1">
              <a:buFont typeface="Arial" panose="020B0604020202020204" pitchFamily="34" charset="0"/>
              <a:buChar char="•"/>
            </a:pPr>
            <a:r>
              <a:rPr lang="en-AU" sz="2000" dirty="0"/>
              <a:t>Societal Perspective</a:t>
            </a:r>
          </a:p>
          <a:p>
            <a:pPr marL="1200150" lvl="2" indent="-285750">
              <a:buFont typeface="Wingdings" panose="05000000000000000000" pitchFamily="2" charset="2"/>
              <a:buChar char="Ø"/>
            </a:pPr>
            <a:r>
              <a:rPr lang="en-AU" sz="1800" dirty="0"/>
              <a:t>Broader costs regardless of who meets them</a:t>
            </a:r>
          </a:p>
          <a:p>
            <a:pPr marL="1371600" lvl="3" indent="0">
              <a:buNone/>
            </a:pPr>
            <a:r>
              <a:rPr lang="en-AU" sz="1800" dirty="0" smtClean="0"/>
              <a:t>	e.g</a:t>
            </a:r>
            <a:r>
              <a:rPr lang="en-AU" sz="1800" dirty="0"/>
              <a:t>. personal, general population, victim costs </a:t>
            </a:r>
          </a:p>
          <a:p>
            <a:endParaRPr lang="en-AU" sz="2000" dirty="0"/>
          </a:p>
          <a:p>
            <a:endParaRPr lang="en-AU" sz="2000" dirty="0"/>
          </a:p>
        </p:txBody>
      </p:sp>
      <p:sp>
        <p:nvSpPr>
          <p:cNvPr id="5" name="Title 4"/>
          <p:cNvSpPr>
            <a:spLocks noGrp="1"/>
          </p:cNvSpPr>
          <p:nvPr>
            <p:ph type="title"/>
          </p:nvPr>
        </p:nvSpPr>
        <p:spPr/>
        <p:txBody>
          <a:bodyPr/>
          <a:lstStyle/>
          <a:p>
            <a:r>
              <a:rPr lang="en-AU" dirty="0"/>
              <a:t>What is an Economic Evaluation?</a:t>
            </a:r>
          </a:p>
        </p:txBody>
      </p:sp>
    </p:spTree>
    <p:extLst>
      <p:ext uri="{BB962C8B-B14F-4D97-AF65-F5344CB8AC3E}">
        <p14:creationId xmlns:p14="http://schemas.microsoft.com/office/powerpoint/2010/main" val="6126513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Types </a:t>
            </a:r>
            <a:r>
              <a:rPr lang="en-AU" dirty="0" smtClean="0"/>
              <a:t>of </a:t>
            </a:r>
            <a:r>
              <a:rPr lang="en-AU" dirty="0"/>
              <a:t>Economic Evaluations</a:t>
            </a:r>
          </a:p>
        </p:txBody>
      </p:sp>
      <p:graphicFrame>
        <p:nvGraphicFramePr>
          <p:cNvPr id="7" name="Group 40"/>
          <p:cNvGraphicFramePr>
            <a:graphicFrameLocks/>
          </p:cNvGraphicFramePr>
          <p:nvPr>
            <p:extLst>
              <p:ext uri="{D42A27DB-BD31-4B8C-83A1-F6EECF244321}">
                <p14:modId xmlns:p14="http://schemas.microsoft.com/office/powerpoint/2010/main" val="3329588389"/>
              </p:ext>
            </p:extLst>
          </p:nvPr>
        </p:nvGraphicFramePr>
        <p:xfrm>
          <a:off x="539552" y="1124744"/>
          <a:ext cx="8280920" cy="5326570"/>
        </p:xfrm>
        <a:graphic>
          <a:graphicData uri="http://schemas.openxmlformats.org/drawingml/2006/table">
            <a:tbl>
              <a:tblPr/>
              <a:tblGrid>
                <a:gridCol w="1996499"/>
                <a:gridCol w="1341008"/>
                <a:gridCol w="2495141"/>
                <a:gridCol w="2448272"/>
              </a:tblGrid>
              <a:tr h="401167">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GB" sz="2000" b="0" i="0" u="none" strike="noStrike" cap="none" normalizeH="0" baseline="0" dirty="0" smtClean="0">
                          <a:ln>
                            <a:noFill/>
                          </a:ln>
                          <a:solidFill>
                            <a:schemeClr val="tx1"/>
                          </a:solidFill>
                          <a:effectLst/>
                          <a:latin typeface="Calibri" pitchFamily="34" charset="0"/>
                          <a:cs typeface="Cordia New" pitchFamily="34" charset="-34"/>
                        </a:rPr>
                        <a:t>Type of Analysis</a:t>
                      </a:r>
                      <a:endParaRPr kumimoji="0" lang="en-GB" sz="2000" b="0"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Numerator</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(Costs)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Denominator</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(Outcomes)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Results</a:t>
                      </a:r>
                      <a:endParaRPr kumimoji="0" lang="en-US" sz="2000" b="0"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20713">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Cost-minimization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(Proven </a:t>
                      </a:r>
                      <a:r>
                        <a:rPr kumimoji="0" lang="en-US" sz="1800" b="1" i="0" u="none" strike="noStrike" cap="none" normalizeH="0" baseline="0" dirty="0" smtClean="0">
                          <a:ln>
                            <a:noFill/>
                          </a:ln>
                          <a:solidFill>
                            <a:schemeClr val="tx1"/>
                          </a:solidFill>
                          <a:effectLst/>
                          <a:latin typeface="Calibri" pitchFamily="34" charset="0"/>
                          <a:cs typeface="Cordia New" pitchFamily="34" charset="-34"/>
                        </a:rPr>
                        <a:t>equal outcome</a:t>
                      </a:r>
                      <a:r>
                        <a:rPr kumimoji="0" lang="en-US" sz="1800" b="0" i="0" u="none" strike="noStrike" cap="none" normalizeH="0" baseline="0" dirty="0" smtClean="0">
                          <a:ln>
                            <a:noFill/>
                          </a:ln>
                          <a:solidFill>
                            <a:schemeClr val="tx1"/>
                          </a:solidFill>
                          <a:effectLst/>
                          <a:latin typeface="Calibri" pitchFamily="34" charset="0"/>
                          <a:cs typeface="Cordia New" pitchFamily="34" charset="-34"/>
                        </a:rPr>
                        <a:t>)</a:t>
                      </a:r>
                      <a:endParaRPr kumimoji="0" lang="en-US" sz="1800" b="0"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Least cost alternative</a:t>
                      </a:r>
                      <a:endParaRPr kumimoji="0" lang="en-US" sz="1800" b="0"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600199">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Cost-effectiveness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ordia New" pitchFamily="34" charset="-34"/>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Health outcome in </a:t>
                      </a:r>
                      <a:r>
                        <a:rPr kumimoji="0" lang="en-US" sz="2000" b="1" i="0" u="none" strike="noStrike" cap="none" normalizeH="0" baseline="0" dirty="0" smtClean="0">
                          <a:ln>
                            <a:noFill/>
                          </a:ln>
                          <a:solidFill>
                            <a:schemeClr val="tx1"/>
                          </a:solidFill>
                          <a:effectLst/>
                          <a:latin typeface="Calibri" pitchFamily="34" charset="0"/>
                          <a:cs typeface="Cordia New" pitchFamily="34" charset="-34"/>
                        </a:rPr>
                        <a:t>natural unit </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e.g. number of lives saved, number of crimes averted, number of drug free days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Cost per unit of outcome </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e.g. </a:t>
                      </a:r>
                      <a:r>
                        <a:rPr kumimoji="0" lang="en-US" sz="1800" b="1" i="0" u="none" strike="noStrike" cap="none" normalizeH="0" baseline="0" dirty="0" smtClean="0">
                          <a:ln>
                            <a:noFill/>
                          </a:ln>
                          <a:solidFill>
                            <a:schemeClr val="tx1"/>
                          </a:solidFill>
                          <a:effectLst/>
                          <a:latin typeface="Calibri" pitchFamily="34" charset="0"/>
                          <a:cs typeface="Cordia New" pitchFamily="34" charset="-34"/>
                        </a:rPr>
                        <a:t>cost per drug free day</a:t>
                      </a:r>
                      <a:endParaRPr kumimoji="0" lang="en-US" sz="1800" b="1"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223962">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ordia New" pitchFamily="34" charset="-34"/>
                        </a:rPr>
                        <a:t>Cost-utility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ordia New" pitchFamily="34" charset="-34"/>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smtClean="0">
                          <a:ln>
                            <a:noFill/>
                          </a:ln>
                          <a:solidFill>
                            <a:schemeClr val="tx1"/>
                          </a:solidFill>
                          <a:effectLst/>
                          <a:latin typeface="Calibri" pitchFamily="34" charset="0"/>
                          <a:cs typeface="Cordia New" pitchFamily="34" charset="-34"/>
                        </a:rPr>
                        <a:t>Quality of life </a:t>
                      </a:r>
                      <a:r>
                        <a:rPr kumimoji="0" lang="en-US" sz="2000" b="0" i="0" u="none" strike="noStrike" cap="none" normalizeH="0" baseline="0" dirty="0" smtClean="0">
                          <a:ln>
                            <a:noFill/>
                          </a:ln>
                          <a:solidFill>
                            <a:schemeClr val="tx1"/>
                          </a:solidFill>
                          <a:effectLst/>
                          <a:latin typeface="Calibri" pitchFamily="34" charset="0"/>
                          <a:cs typeface="Cordia New" pitchFamily="34" charset="-34"/>
                        </a:rPr>
                        <a:t>outcome</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ordia New" pitchFamily="34" charset="-34"/>
                        </a:rPr>
                        <a:t> </a:t>
                      </a:r>
                      <a:r>
                        <a:rPr kumimoji="0" lang="en-US" sz="1800" b="0" i="0" u="none" strike="noStrike" cap="none" normalizeH="0" baseline="0" dirty="0" smtClean="0">
                          <a:ln>
                            <a:noFill/>
                          </a:ln>
                          <a:solidFill>
                            <a:schemeClr val="tx1"/>
                          </a:solidFill>
                          <a:effectLst/>
                          <a:latin typeface="Calibri" pitchFamily="34" charset="0"/>
                          <a:cs typeface="Cordia New" pitchFamily="34" charset="-34"/>
                        </a:rPr>
                        <a:t>e.g. QALY, DALY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Cost per unit of outcome</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1800" b="0" i="0" u="none" strike="noStrike" cap="none" normalizeH="0" baseline="0" dirty="0" smtClean="0">
                          <a:ln>
                            <a:noFill/>
                          </a:ln>
                          <a:solidFill>
                            <a:schemeClr val="tx1"/>
                          </a:solidFill>
                          <a:effectLst/>
                          <a:latin typeface="Calibri" pitchFamily="34" charset="0"/>
                          <a:cs typeface="Cordia New" pitchFamily="34" charset="-34"/>
                        </a:rPr>
                        <a:t>e.g. </a:t>
                      </a:r>
                      <a:r>
                        <a:rPr kumimoji="0" lang="en-US" sz="1800" b="1" i="0" u="none" strike="noStrike" cap="none" normalizeH="0" baseline="0" dirty="0" smtClean="0">
                          <a:ln>
                            <a:noFill/>
                          </a:ln>
                          <a:solidFill>
                            <a:schemeClr val="tx1"/>
                          </a:solidFill>
                          <a:effectLst/>
                          <a:latin typeface="Calibri" pitchFamily="34" charset="0"/>
                          <a:cs typeface="Cordia New" pitchFamily="34" charset="-34"/>
                        </a:rPr>
                        <a:t>Cost per QALY</a:t>
                      </a:r>
                      <a:endParaRPr kumimoji="0" lang="en-US" sz="1800" b="1"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35000">
                <a:tc>
                  <a:txBody>
                    <a:body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ordia New" pitchFamily="34" charset="-34"/>
                        </a:rPr>
                        <a:t>Cost-benefit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ordia New" pitchFamily="34" charset="-34"/>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smtClean="0">
                          <a:ln>
                            <a:noFill/>
                          </a:ln>
                          <a:solidFill>
                            <a:schemeClr val="tx1"/>
                          </a:solidFill>
                          <a:effectLst/>
                          <a:latin typeface="Calibri" pitchFamily="34" charset="0"/>
                          <a:cs typeface="Cordia New" pitchFamily="34" charset="-34"/>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smtClean="0">
                          <a:ln>
                            <a:noFill/>
                          </a:ln>
                          <a:solidFill>
                            <a:schemeClr val="tx1"/>
                          </a:solidFill>
                          <a:effectLst/>
                          <a:latin typeface="Calibri" pitchFamily="34" charset="0"/>
                          <a:cs typeface="Cordia New" pitchFamily="34" charset="-34"/>
                        </a:rPr>
                        <a:t>Net benefit ($)</a:t>
                      </a:r>
                    </a:p>
                    <a:p>
                      <a:pPr marL="0" marR="0" lvl="0" indent="0" algn="ctr" defTabSz="914400" rtl="0" eaLnBrk="1" fontAlgn="base" latinLnBrk="0" hangingPunct="1">
                        <a:lnSpc>
                          <a:spcPct val="100000"/>
                        </a:lnSpc>
                        <a:spcBef>
                          <a:spcPct val="20000"/>
                        </a:spcBef>
                        <a:spcAft>
                          <a:spcPct val="0"/>
                        </a:spcAft>
                        <a:buClr>
                          <a:schemeClr val="accent1"/>
                        </a:buClr>
                        <a:buSzTx/>
                        <a:buFont typeface="Wingdings" pitchFamily="2" charset="2"/>
                        <a:buNone/>
                        <a:tabLst/>
                      </a:pPr>
                      <a:r>
                        <a:rPr kumimoji="0" lang="en-US" sz="2000" b="1" i="0" u="none" strike="noStrike" cap="none" normalizeH="0" baseline="0" dirty="0" smtClean="0">
                          <a:ln>
                            <a:noFill/>
                          </a:ln>
                          <a:solidFill>
                            <a:schemeClr val="tx1"/>
                          </a:solidFill>
                          <a:effectLst/>
                          <a:latin typeface="Calibri" pitchFamily="34" charset="0"/>
                          <a:cs typeface="Cordia New" pitchFamily="34" charset="-34"/>
                        </a:rPr>
                        <a:t>Cost: Benefit ratio</a:t>
                      </a:r>
                      <a:endParaRPr kumimoji="0" lang="en-US" sz="2000" b="1" i="0" u="none" strike="noStrike" cap="none" normalizeH="0" baseline="0" dirty="0" smtClean="0">
                        <a:ln>
                          <a:noFill/>
                        </a:ln>
                        <a:solidFill>
                          <a:schemeClr val="tx1"/>
                        </a:solidFill>
                        <a:effectLst/>
                        <a:latin typeface="Calibri" pitchFamily="34" charset="0"/>
                        <a:cs typeface="Cordia New" pitchFamily="34" charset="-34"/>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Tree>
    <p:extLst>
      <p:ext uri="{BB962C8B-B14F-4D97-AF65-F5344CB8AC3E}">
        <p14:creationId xmlns:p14="http://schemas.microsoft.com/office/powerpoint/2010/main" val="3709774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457200" indent="-457200">
              <a:buFont typeface="Arial" panose="020B0604020202020204" pitchFamily="34" charset="0"/>
              <a:buChar char="•"/>
            </a:pPr>
            <a:r>
              <a:rPr lang="en-AU" sz="2800" dirty="0" smtClean="0"/>
              <a:t>Multiple databases</a:t>
            </a:r>
          </a:p>
          <a:p>
            <a:pPr marL="1200150" lvl="1" indent="-457200">
              <a:buFont typeface="Arial" panose="020B0604020202020204" pitchFamily="34" charset="0"/>
              <a:buChar char="•"/>
            </a:pPr>
            <a:r>
              <a:rPr lang="en-AU" sz="2400" dirty="0" err="1" smtClean="0"/>
              <a:t>Embase</a:t>
            </a:r>
            <a:r>
              <a:rPr lang="en-AU" sz="2400" dirty="0" smtClean="0"/>
              <a:t>, Medline, </a:t>
            </a:r>
            <a:r>
              <a:rPr lang="en-AU" sz="2400" dirty="0" err="1" smtClean="0"/>
              <a:t>Cinahl</a:t>
            </a:r>
            <a:r>
              <a:rPr lang="en-AU" sz="2400" dirty="0" smtClean="0"/>
              <a:t>, Cochrane, Tufts registry, Other citation databases</a:t>
            </a:r>
          </a:p>
          <a:p>
            <a:pPr marL="457200" indent="-457200">
              <a:buFont typeface="Arial" panose="020B0604020202020204" pitchFamily="34" charset="0"/>
              <a:buChar char="•"/>
            </a:pPr>
            <a:r>
              <a:rPr lang="en-AU" sz="2800" dirty="0" smtClean="0"/>
              <a:t>Range of search streams</a:t>
            </a:r>
          </a:p>
          <a:p>
            <a:pPr marL="1200150" lvl="1" indent="-457200">
              <a:buFont typeface="Arial" panose="020B0604020202020204" pitchFamily="34" charset="0"/>
              <a:buChar char="•"/>
            </a:pPr>
            <a:r>
              <a:rPr lang="en-AU" sz="2400" dirty="0" smtClean="0"/>
              <a:t>Mesh terms/Subject headings</a:t>
            </a:r>
          </a:p>
          <a:p>
            <a:pPr marL="1200150" lvl="1" indent="-457200">
              <a:buFont typeface="Arial" panose="020B0604020202020204" pitchFamily="34" charset="0"/>
              <a:buChar char="•"/>
            </a:pPr>
            <a:r>
              <a:rPr lang="en-AU" sz="2400" dirty="0" smtClean="0"/>
              <a:t>Key terms</a:t>
            </a:r>
          </a:p>
          <a:p>
            <a:pPr marL="1600200" lvl="2" indent="-457200">
              <a:buFont typeface="Arial" panose="020B0604020202020204" pitchFamily="34" charset="0"/>
              <a:buChar char="•"/>
            </a:pPr>
            <a:r>
              <a:rPr lang="en-AU" sz="2000" dirty="0" smtClean="0"/>
              <a:t>Prisoners, inmates, offenders, </a:t>
            </a:r>
            <a:r>
              <a:rPr lang="en-AU" sz="2000" dirty="0"/>
              <a:t>incarcerated, </a:t>
            </a:r>
            <a:r>
              <a:rPr lang="en-AU" sz="2000" dirty="0" smtClean="0"/>
              <a:t>criminal, delinquent, public offenders</a:t>
            </a:r>
          </a:p>
          <a:p>
            <a:pPr marL="1600200" lvl="2" indent="-457200">
              <a:buFont typeface="Arial" panose="020B0604020202020204" pitchFamily="34" charset="0"/>
              <a:buChar char="•"/>
            </a:pPr>
            <a:r>
              <a:rPr lang="en-AU" sz="2000" dirty="0" smtClean="0"/>
              <a:t>Economic evaluation, </a:t>
            </a:r>
            <a:r>
              <a:rPr lang="en-AU" sz="2000" dirty="0"/>
              <a:t>cost-benefit, cost-effectiveness, </a:t>
            </a:r>
            <a:r>
              <a:rPr lang="en-AU" sz="2000" dirty="0" smtClean="0"/>
              <a:t>cost-utility, cost analysis, cost,  </a:t>
            </a:r>
            <a:endParaRPr lang="en-AU" sz="2400" dirty="0" smtClean="0"/>
          </a:p>
          <a:p>
            <a:pPr marL="457200" indent="-457200">
              <a:buFont typeface="Arial" panose="020B0604020202020204" pitchFamily="34" charset="0"/>
              <a:buChar char="•"/>
            </a:pPr>
            <a:r>
              <a:rPr lang="en-AU" sz="2800" dirty="0" smtClean="0"/>
              <a:t>Total number of retrieved articles</a:t>
            </a:r>
          </a:p>
          <a:p>
            <a:pPr marL="1200150" lvl="1" indent="-457200">
              <a:buFont typeface="Arial" panose="020B0604020202020204" pitchFamily="34" charset="0"/>
              <a:buChar char="•"/>
            </a:pPr>
            <a:r>
              <a:rPr lang="en-AU" sz="2400" dirty="0" smtClean="0"/>
              <a:t>802</a:t>
            </a:r>
            <a:endParaRPr lang="en-AU" sz="2400" dirty="0"/>
          </a:p>
        </p:txBody>
      </p:sp>
      <p:sp>
        <p:nvSpPr>
          <p:cNvPr id="4" name="Title 3"/>
          <p:cNvSpPr>
            <a:spLocks noGrp="1"/>
          </p:cNvSpPr>
          <p:nvPr>
            <p:ph type="title"/>
          </p:nvPr>
        </p:nvSpPr>
        <p:spPr/>
        <p:txBody>
          <a:bodyPr/>
          <a:lstStyle/>
          <a:p>
            <a:r>
              <a:rPr lang="en-AU" sz="3200" dirty="0"/>
              <a:t>Literature search</a:t>
            </a:r>
          </a:p>
        </p:txBody>
      </p:sp>
    </p:spTree>
    <p:extLst>
      <p:ext uri="{BB962C8B-B14F-4D97-AF65-F5344CB8AC3E}">
        <p14:creationId xmlns:p14="http://schemas.microsoft.com/office/powerpoint/2010/main" val="42094379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PRISMA flow chart</a:t>
            </a:r>
            <a:endParaRPr lang="en-AU" dirty="0"/>
          </a:p>
        </p:txBody>
      </p:sp>
      <p:pic>
        <p:nvPicPr>
          <p:cNvPr id="1026" name="Picture 2"/>
          <p:cNvPicPr>
            <a:picLocks noGrp="1" noChangeAspect="1" noChangeArrowheads="1"/>
          </p:cNvPicPr>
          <p:nvPr>
            <p:ph sz="quarter" idx="13"/>
          </p:nvPr>
        </p:nvPicPr>
        <p:blipFill>
          <a:blip r:embed="rId2" cstate="print">
            <a:extLst>
              <a:ext uri="{28A0092B-C50C-407E-A947-70E740481C1C}">
                <a14:useLocalDpi xmlns:a14="http://schemas.microsoft.com/office/drawing/2010/main" val="0"/>
              </a:ext>
            </a:extLst>
          </a:blip>
          <a:srcRect/>
          <a:stretch>
            <a:fillRect/>
          </a:stretch>
        </p:blipFill>
        <p:spPr bwMode="auto">
          <a:xfrm>
            <a:off x="1553433" y="598849"/>
            <a:ext cx="5537884" cy="5850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Oval 2"/>
          <p:cNvSpPr/>
          <p:nvPr/>
        </p:nvSpPr>
        <p:spPr bwMode="auto">
          <a:xfrm>
            <a:off x="3667125" y="5572125"/>
            <a:ext cx="1295400" cy="68580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en-AU" sz="2400">
              <a:solidFill>
                <a:prstClr val="black"/>
              </a:solidFill>
              <a:ea typeface="ヒラギノ角ゴ Pro W3" pitchFamily="-65" charset="-128"/>
              <a:cs typeface="ヒラギノ角ゴ Pro W3" pitchFamily="-65" charset="-128"/>
            </a:endParaRPr>
          </a:p>
        </p:txBody>
      </p:sp>
    </p:spTree>
    <p:extLst>
      <p:ext uri="{BB962C8B-B14F-4D97-AF65-F5344CB8AC3E}">
        <p14:creationId xmlns:p14="http://schemas.microsoft.com/office/powerpoint/2010/main" val="3186394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504" y="476672"/>
            <a:ext cx="8964488" cy="411328"/>
          </a:xfrm>
        </p:spPr>
        <p:txBody>
          <a:bodyPr/>
          <a:lstStyle/>
          <a:p>
            <a:r>
              <a:rPr lang="en-AU" sz="2800" dirty="0"/>
              <a:t>Results: Only 17 </a:t>
            </a:r>
            <a:r>
              <a:rPr lang="en-AU" sz="2800" dirty="0" smtClean="0"/>
              <a:t>peer reviewed publications </a:t>
            </a:r>
            <a:r>
              <a:rPr lang="en-AU" sz="2800" dirty="0"/>
              <a:t>g</a:t>
            </a:r>
            <a:r>
              <a:rPr lang="en-AU" sz="2800" dirty="0" smtClean="0"/>
              <a:t>lobally</a:t>
            </a:r>
            <a:endParaRPr lang="en-AU" sz="2800"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2201431524"/>
              </p:ext>
            </p:extLst>
          </p:nvPr>
        </p:nvGraphicFramePr>
        <p:xfrm>
          <a:off x="517525" y="1255713"/>
          <a:ext cx="8086725" cy="4981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993429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18864" y="664640"/>
            <a:ext cx="5688012" cy="864096"/>
          </a:xfrm>
        </p:spPr>
        <p:txBody>
          <a:bodyPr/>
          <a:lstStyle/>
          <a:p>
            <a:r>
              <a:rPr lang="en-AU" sz="3800" dirty="0"/>
              <a:t>Presentation Outline</a:t>
            </a:r>
            <a:endParaRPr lang="en-US" sz="3800" dirty="0"/>
          </a:p>
        </p:txBody>
      </p:sp>
      <p:sp>
        <p:nvSpPr>
          <p:cNvPr id="3" name="Text Placeholder 2"/>
          <p:cNvSpPr>
            <a:spLocks noGrp="1"/>
          </p:cNvSpPr>
          <p:nvPr>
            <p:ph type="body" sz="quarter" idx="11"/>
          </p:nvPr>
        </p:nvSpPr>
        <p:spPr>
          <a:xfrm>
            <a:off x="518864" y="1816329"/>
            <a:ext cx="7882160" cy="4345880"/>
          </a:xfrm>
        </p:spPr>
        <p:txBody>
          <a:bodyPr/>
          <a:lstStyle/>
          <a:p>
            <a:pPr marL="457200" indent="-457200">
              <a:buFont typeface="Arial" panose="020B0604020202020204" pitchFamily="34" charset="0"/>
              <a:buChar char="•"/>
            </a:pPr>
            <a:r>
              <a:rPr lang="en-AU" sz="3600" dirty="0">
                <a:solidFill>
                  <a:schemeClr val="tx1"/>
                </a:solidFill>
              </a:rPr>
              <a:t>World prisoner </a:t>
            </a:r>
            <a:r>
              <a:rPr lang="en-AU" sz="3600" dirty="0" smtClean="0">
                <a:solidFill>
                  <a:schemeClr val="tx1"/>
                </a:solidFill>
              </a:rPr>
              <a:t>statistics</a:t>
            </a:r>
          </a:p>
          <a:p>
            <a:pPr marL="457200" indent="-457200">
              <a:buFont typeface="Arial" panose="020B0604020202020204" pitchFamily="34" charset="0"/>
              <a:buChar char="•"/>
            </a:pPr>
            <a:r>
              <a:rPr lang="en-AU" sz="3600" dirty="0">
                <a:solidFill>
                  <a:schemeClr val="tx1"/>
                </a:solidFill>
              </a:rPr>
              <a:t>Costs in the justice </a:t>
            </a:r>
            <a:r>
              <a:rPr lang="en-AU" sz="3600" dirty="0" smtClean="0">
                <a:solidFill>
                  <a:schemeClr val="tx1"/>
                </a:solidFill>
              </a:rPr>
              <a:t>system</a:t>
            </a:r>
            <a:endParaRPr lang="en-AU" sz="3600" dirty="0">
              <a:solidFill>
                <a:schemeClr val="tx1"/>
              </a:solidFill>
            </a:endParaRPr>
          </a:p>
          <a:p>
            <a:pPr marL="457200" indent="-457200">
              <a:buFont typeface="Arial" panose="020B0604020202020204" pitchFamily="34" charset="0"/>
              <a:buChar char="•"/>
            </a:pPr>
            <a:r>
              <a:rPr lang="en-AU" sz="3600" dirty="0" smtClean="0">
                <a:solidFill>
                  <a:schemeClr val="tx1"/>
                </a:solidFill>
              </a:rPr>
              <a:t>Treatment </a:t>
            </a:r>
            <a:r>
              <a:rPr lang="en-AU" sz="3600" dirty="0">
                <a:solidFill>
                  <a:schemeClr val="tx1"/>
                </a:solidFill>
              </a:rPr>
              <a:t>programs</a:t>
            </a:r>
          </a:p>
          <a:p>
            <a:pPr marL="457200" indent="-457200">
              <a:buFont typeface="Arial" panose="020B0604020202020204" pitchFamily="34" charset="0"/>
              <a:buChar char="•"/>
            </a:pPr>
            <a:r>
              <a:rPr lang="en-AU" sz="3600" dirty="0" smtClean="0">
                <a:solidFill>
                  <a:schemeClr val="tx1"/>
                </a:solidFill>
              </a:rPr>
              <a:t>Economic </a:t>
            </a:r>
            <a:r>
              <a:rPr lang="en-AU" sz="3600" dirty="0">
                <a:solidFill>
                  <a:schemeClr val="tx1"/>
                </a:solidFill>
              </a:rPr>
              <a:t>evaluations of treatment programs</a:t>
            </a:r>
          </a:p>
          <a:p>
            <a:pPr marL="457200" indent="-457200">
              <a:buFont typeface="Arial" panose="020B0604020202020204" pitchFamily="34" charset="0"/>
              <a:buChar char="•"/>
            </a:pPr>
            <a:r>
              <a:rPr lang="en-AU" sz="3600" dirty="0">
                <a:solidFill>
                  <a:schemeClr val="tx1"/>
                </a:solidFill>
              </a:rPr>
              <a:t>Systematic Review</a:t>
            </a:r>
          </a:p>
        </p:txBody>
      </p:sp>
    </p:spTree>
    <p:extLst>
      <p:ext uri="{BB962C8B-B14F-4D97-AF65-F5344CB8AC3E}">
        <p14:creationId xmlns:p14="http://schemas.microsoft.com/office/powerpoint/2010/main" val="1916277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Focus of the 17 studies</a:t>
            </a: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444853992"/>
              </p:ext>
            </p:extLst>
          </p:nvPr>
        </p:nvGraphicFramePr>
        <p:xfrm>
          <a:off x="517525" y="1255713"/>
          <a:ext cx="8086725" cy="4981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385895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Intervention groups</a:t>
            </a:r>
            <a:endParaRPr lang="en-AU" dirty="0"/>
          </a:p>
        </p:txBody>
      </p:sp>
      <p:graphicFrame>
        <p:nvGraphicFramePr>
          <p:cNvPr id="9" name="Chart 8"/>
          <p:cNvGraphicFramePr/>
          <p:nvPr>
            <p:extLst>
              <p:ext uri="{D42A27DB-BD31-4B8C-83A1-F6EECF244321}">
                <p14:modId xmlns:p14="http://schemas.microsoft.com/office/powerpoint/2010/main" val="2385370605"/>
              </p:ext>
            </p:extLst>
          </p:nvPr>
        </p:nvGraphicFramePr>
        <p:xfrm>
          <a:off x="971600" y="2060848"/>
          <a:ext cx="6840760" cy="43520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a:graphicFrameLocks/>
          </p:cNvGraphicFramePr>
          <p:nvPr>
            <p:extLst>
              <p:ext uri="{D42A27DB-BD31-4B8C-83A1-F6EECF244321}">
                <p14:modId xmlns:p14="http://schemas.microsoft.com/office/powerpoint/2010/main" val="214516619"/>
              </p:ext>
            </p:extLst>
          </p:nvPr>
        </p:nvGraphicFramePr>
        <p:xfrm>
          <a:off x="518864" y="1628799"/>
          <a:ext cx="8085584" cy="4686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418605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33375" y="1123950"/>
            <a:ext cx="8270178" cy="5113991"/>
          </a:xfrm>
        </p:spPr>
        <p:txBody>
          <a:bodyPr/>
          <a:lstStyle/>
          <a:p>
            <a:r>
              <a:rPr lang="en-AU" sz="2800" dirty="0"/>
              <a:t>Standard checklist for critical appraisal</a:t>
            </a:r>
          </a:p>
          <a:p>
            <a:pPr lvl="1">
              <a:buFont typeface="Arial" panose="020B0604020202020204" pitchFamily="34" charset="0"/>
              <a:buChar char="•"/>
            </a:pPr>
            <a:r>
              <a:rPr lang="en-AU" sz="2000" dirty="0"/>
              <a:t>Drummond et al, Methods for </a:t>
            </a:r>
            <a:r>
              <a:rPr lang="en-AU" sz="2000" dirty="0" smtClean="0"/>
              <a:t>economic </a:t>
            </a:r>
            <a:r>
              <a:rPr lang="en-AU" sz="2000" dirty="0"/>
              <a:t>evaluation of health care programs; 2003, </a:t>
            </a:r>
            <a:r>
              <a:rPr lang="en-AU" sz="2000" dirty="0" smtClean="0"/>
              <a:t>2016</a:t>
            </a:r>
            <a:endParaRPr lang="en-AU" sz="2000" dirty="0"/>
          </a:p>
          <a:p>
            <a:endParaRPr lang="en-AU" dirty="0"/>
          </a:p>
        </p:txBody>
      </p:sp>
      <p:sp>
        <p:nvSpPr>
          <p:cNvPr id="4" name="Title 3"/>
          <p:cNvSpPr>
            <a:spLocks noGrp="1"/>
          </p:cNvSpPr>
          <p:nvPr>
            <p:ph type="title"/>
          </p:nvPr>
        </p:nvSpPr>
        <p:spPr/>
        <p:txBody>
          <a:bodyPr/>
          <a:lstStyle/>
          <a:p>
            <a:r>
              <a:rPr lang="en-AU" dirty="0"/>
              <a:t>Assessment of Quality of publications</a:t>
            </a:r>
          </a:p>
        </p:txBody>
      </p:sp>
      <p:graphicFrame>
        <p:nvGraphicFramePr>
          <p:cNvPr id="7" name="Diagram 6"/>
          <p:cNvGraphicFramePr/>
          <p:nvPr>
            <p:extLst>
              <p:ext uri="{D42A27DB-BD31-4B8C-83A1-F6EECF244321}">
                <p14:modId xmlns:p14="http://schemas.microsoft.com/office/powerpoint/2010/main" val="1456128736"/>
              </p:ext>
            </p:extLst>
          </p:nvPr>
        </p:nvGraphicFramePr>
        <p:xfrm>
          <a:off x="1043608" y="2852936"/>
          <a:ext cx="7200800" cy="3312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2082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Quality Assessment</a:t>
            </a: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1980885609"/>
              </p:ext>
            </p:extLst>
          </p:nvPr>
        </p:nvGraphicFramePr>
        <p:xfrm>
          <a:off x="519558" y="1112838"/>
          <a:ext cx="8357741" cy="51927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831123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Quality Assessment</a:t>
            </a: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2769400599"/>
              </p:ext>
            </p:extLst>
          </p:nvPr>
        </p:nvGraphicFramePr>
        <p:xfrm>
          <a:off x="519558" y="1112838"/>
          <a:ext cx="8357741" cy="51927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92359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a:t>Quality Assessment</a:t>
            </a:r>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3530991456"/>
              </p:ext>
            </p:extLst>
          </p:nvPr>
        </p:nvGraphicFramePr>
        <p:xfrm>
          <a:off x="519558" y="1112838"/>
          <a:ext cx="8357741" cy="51927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547467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39552" y="1124744"/>
            <a:ext cx="8086412" cy="4982264"/>
          </a:xfrm>
        </p:spPr>
        <p:txBody>
          <a:bodyPr/>
          <a:lstStyle/>
          <a:p>
            <a:pPr marL="457200" indent="-457200">
              <a:buFont typeface="Arial" panose="020B0604020202020204" pitchFamily="34" charset="0"/>
              <a:buChar char="•"/>
            </a:pPr>
            <a:r>
              <a:rPr lang="en-AU" sz="2400" dirty="0"/>
              <a:t>7</a:t>
            </a:r>
            <a:r>
              <a:rPr lang="en-AU" sz="2400" dirty="0" smtClean="0"/>
              <a:t> </a:t>
            </a:r>
            <a:r>
              <a:rPr lang="en-AU" sz="2400" dirty="0"/>
              <a:t>Studies were Cost Benefit </a:t>
            </a:r>
            <a:r>
              <a:rPr lang="en-AU" sz="2400" dirty="0" smtClean="0"/>
              <a:t>Studies</a:t>
            </a:r>
          </a:p>
          <a:p>
            <a:pPr marL="457200" indent="-457200">
              <a:buFont typeface="Arial" panose="020B0604020202020204" pitchFamily="34" charset="0"/>
              <a:buChar char="•"/>
            </a:pPr>
            <a:r>
              <a:rPr lang="en-AU" sz="2400" dirty="0" smtClean="0"/>
              <a:t>10 </a:t>
            </a:r>
            <a:r>
              <a:rPr lang="en-AU" sz="2400" dirty="0"/>
              <a:t>Studies were Cost Effectiveness </a:t>
            </a:r>
            <a:r>
              <a:rPr lang="en-AU" sz="2400" dirty="0" smtClean="0"/>
              <a:t>Studies</a:t>
            </a:r>
          </a:p>
          <a:p>
            <a:pPr marL="457200" indent="-457200">
              <a:buFont typeface="Arial" panose="020B0604020202020204" pitchFamily="34" charset="0"/>
              <a:buChar char="•"/>
            </a:pPr>
            <a:r>
              <a:rPr lang="en-AU" sz="2400" dirty="0" smtClean="0"/>
              <a:t>No </a:t>
            </a:r>
            <a:r>
              <a:rPr lang="en-AU" sz="2400" dirty="0"/>
              <a:t>CUA &amp; CMA </a:t>
            </a:r>
            <a:r>
              <a:rPr lang="en-AU" sz="2400" dirty="0" smtClean="0"/>
              <a:t>studies</a:t>
            </a:r>
          </a:p>
          <a:p>
            <a:endParaRPr lang="en-AU" sz="2800" dirty="0"/>
          </a:p>
          <a:p>
            <a:pPr marL="457200" indent="-457200">
              <a:buFont typeface="Arial" panose="020B0604020202020204" pitchFamily="34" charset="0"/>
              <a:buChar char="•"/>
            </a:pPr>
            <a:r>
              <a:rPr lang="en-AU" sz="2400" dirty="0" smtClean="0"/>
              <a:t>Wide variations in methods:</a:t>
            </a:r>
          </a:p>
          <a:p>
            <a:pPr marL="1085850" lvl="1" indent="-342900">
              <a:buFontTx/>
              <a:buChar char="-"/>
            </a:pPr>
            <a:r>
              <a:rPr lang="en-AU" sz="2200" dirty="0" smtClean="0"/>
              <a:t>Costing </a:t>
            </a:r>
            <a:r>
              <a:rPr lang="en-AU" sz="2200" dirty="0" smtClean="0"/>
              <a:t>perspectives</a:t>
            </a:r>
          </a:p>
          <a:p>
            <a:pPr marL="1085850" lvl="1" indent="-342900">
              <a:buFontTx/>
              <a:buChar char="-"/>
            </a:pPr>
            <a:r>
              <a:rPr lang="en-AU" sz="2200" dirty="0" smtClean="0"/>
              <a:t>Follow-up period </a:t>
            </a:r>
          </a:p>
          <a:p>
            <a:pPr lvl="2" indent="0">
              <a:buNone/>
            </a:pPr>
            <a:r>
              <a:rPr lang="en-AU" sz="1800" dirty="0" smtClean="0"/>
              <a:t>(6 months – 5 years; 25 years for models)</a:t>
            </a:r>
            <a:endParaRPr lang="en-AU" sz="1800" dirty="0" smtClean="0"/>
          </a:p>
          <a:p>
            <a:pPr marL="1085850" lvl="1" indent="-342900">
              <a:buFontTx/>
              <a:buChar char="-"/>
            </a:pPr>
            <a:r>
              <a:rPr lang="en-AU" sz="2200" dirty="0" smtClean="0"/>
              <a:t>Type of costs </a:t>
            </a:r>
            <a:r>
              <a:rPr lang="en-AU" sz="2200" dirty="0" smtClean="0"/>
              <a:t>included</a:t>
            </a:r>
          </a:p>
          <a:p>
            <a:pPr marL="1085850" lvl="1" indent="-342900">
              <a:buFontTx/>
              <a:buChar char="-"/>
            </a:pPr>
            <a:r>
              <a:rPr lang="en-AU" sz="2200" dirty="0" smtClean="0"/>
              <a:t>Outcome measures</a:t>
            </a:r>
          </a:p>
          <a:p>
            <a:pPr lvl="2" indent="0">
              <a:buNone/>
            </a:pPr>
            <a:r>
              <a:rPr lang="en-AU" sz="2000" dirty="0" smtClean="0"/>
              <a:t>e.g. among substance abuse studies (Drug free days, re-incarceration during follow up</a:t>
            </a:r>
            <a:r>
              <a:rPr lang="en-AU" sz="2000" dirty="0" smtClean="0"/>
              <a:t>, number of days incarcerated, Number of offences committed, </a:t>
            </a:r>
            <a:r>
              <a:rPr lang="en-AU" sz="2000" dirty="0" err="1" smtClean="0"/>
              <a:t>etc</a:t>
            </a:r>
            <a:r>
              <a:rPr lang="en-AU" sz="2000" dirty="0" smtClean="0"/>
              <a:t>)</a:t>
            </a:r>
            <a:endParaRPr lang="en-AU" sz="2000" dirty="0" smtClean="0"/>
          </a:p>
          <a:p>
            <a:endParaRPr lang="en-AU" sz="2800" dirty="0"/>
          </a:p>
        </p:txBody>
      </p:sp>
      <p:sp>
        <p:nvSpPr>
          <p:cNvPr id="4" name="Title 3"/>
          <p:cNvSpPr>
            <a:spLocks noGrp="1"/>
          </p:cNvSpPr>
          <p:nvPr>
            <p:ph type="title"/>
          </p:nvPr>
        </p:nvSpPr>
        <p:spPr/>
        <p:txBody>
          <a:bodyPr/>
          <a:lstStyle/>
          <a:p>
            <a:r>
              <a:rPr lang="en-AU" dirty="0"/>
              <a:t>Economic </a:t>
            </a:r>
            <a:r>
              <a:rPr lang="en-AU" dirty="0" smtClean="0"/>
              <a:t>Evaluation results</a:t>
            </a:r>
            <a:endParaRPr lang="en-AU" dirty="0"/>
          </a:p>
        </p:txBody>
      </p:sp>
    </p:spTree>
    <p:extLst>
      <p:ext uri="{BB962C8B-B14F-4D97-AF65-F5344CB8AC3E}">
        <p14:creationId xmlns:p14="http://schemas.microsoft.com/office/powerpoint/2010/main" val="29056604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23825" y="1133475"/>
            <a:ext cx="9020175" cy="5238750"/>
          </a:xfrm>
        </p:spPr>
        <p:txBody>
          <a:bodyPr/>
          <a:lstStyle/>
          <a:p>
            <a:pPr marL="457200" indent="-457200">
              <a:buFont typeface="Arial" panose="020B0604020202020204" pitchFamily="34" charset="0"/>
              <a:buChar char="•"/>
            </a:pPr>
            <a:r>
              <a:rPr lang="en-AU" sz="2000" dirty="0" smtClean="0"/>
              <a:t>3 </a:t>
            </a:r>
            <a:r>
              <a:rPr lang="en-AU" sz="2000" dirty="0" smtClean="0"/>
              <a:t>Substance Abuse</a:t>
            </a:r>
          </a:p>
          <a:p>
            <a:pPr marL="1200150" lvl="1" indent="-457200">
              <a:buFont typeface="Arial" panose="020B0604020202020204" pitchFamily="34" charset="0"/>
              <a:buChar char="•"/>
            </a:pPr>
            <a:r>
              <a:rPr lang="en-AU" sz="2000" dirty="0" smtClean="0"/>
              <a:t>Perspectives: 2 Societal, </a:t>
            </a:r>
            <a:r>
              <a:rPr lang="en-AU" sz="2000" dirty="0" smtClean="0"/>
              <a:t>1 </a:t>
            </a:r>
            <a:r>
              <a:rPr lang="en-AU" sz="2000" dirty="0" smtClean="0"/>
              <a:t>provider</a:t>
            </a:r>
            <a:endParaRPr lang="en-AU" sz="2000" dirty="0" smtClean="0"/>
          </a:p>
          <a:p>
            <a:pPr marL="1200150" lvl="1" indent="-457200">
              <a:buFont typeface="Arial" panose="020B0604020202020204" pitchFamily="34" charset="0"/>
              <a:buChar char="•"/>
            </a:pPr>
            <a:r>
              <a:rPr lang="en-AU" sz="2000" dirty="0" smtClean="0"/>
              <a:t>Intervention group: 1 </a:t>
            </a:r>
            <a:r>
              <a:rPr lang="en-AU" sz="2000" dirty="0" smtClean="0"/>
              <a:t>men, 1 men &amp; women, 1 Juvenile</a:t>
            </a:r>
          </a:p>
          <a:p>
            <a:pPr marL="1200150" lvl="1" indent="-457200">
              <a:buFont typeface="Wingdings" panose="05000000000000000000" pitchFamily="2" charset="2"/>
              <a:buChar char="ü"/>
            </a:pPr>
            <a:r>
              <a:rPr lang="en-AU" sz="1800" dirty="0" smtClean="0"/>
              <a:t>Education &amp; residential treatment vs education only</a:t>
            </a:r>
          </a:p>
          <a:p>
            <a:pPr marL="1200150" lvl="1" indent="-457200">
              <a:buFont typeface="Wingdings" panose="05000000000000000000" pitchFamily="2" charset="2"/>
              <a:buChar char="ü"/>
            </a:pPr>
            <a:r>
              <a:rPr lang="en-AU" sz="1800" dirty="0" smtClean="0"/>
              <a:t>Drug court vs probation &amp; parole/ Incarceration</a:t>
            </a:r>
          </a:p>
          <a:p>
            <a:pPr marL="1200150" lvl="1" indent="-457200">
              <a:buFont typeface="Wingdings" panose="05000000000000000000" pitchFamily="2" charset="2"/>
              <a:buChar char="ü"/>
            </a:pPr>
            <a:r>
              <a:rPr lang="en-AU" sz="1800" dirty="0" smtClean="0"/>
              <a:t>MST </a:t>
            </a:r>
            <a:r>
              <a:rPr lang="en-AU" sz="1800" dirty="0" smtClean="0"/>
              <a:t>vs </a:t>
            </a:r>
            <a:r>
              <a:rPr lang="en-AU" sz="1800" dirty="0" smtClean="0"/>
              <a:t>IT</a:t>
            </a:r>
          </a:p>
          <a:p>
            <a:pPr marL="457200" indent="-457200">
              <a:buFont typeface="Arial" panose="020B0604020202020204" pitchFamily="34" charset="0"/>
              <a:buChar char="•"/>
            </a:pPr>
            <a:r>
              <a:rPr lang="en-AU" sz="2000" dirty="0" smtClean="0"/>
              <a:t>1 Sexual Abuse (Juveniles</a:t>
            </a:r>
            <a:r>
              <a:rPr lang="en-AU" sz="2000" dirty="0"/>
              <a:t>)</a:t>
            </a:r>
            <a:r>
              <a:rPr lang="en-AU" sz="2000" dirty="0" smtClean="0"/>
              <a:t> </a:t>
            </a:r>
          </a:p>
          <a:p>
            <a:pPr marL="1200150" lvl="1" indent="-457200">
              <a:buFont typeface="Arial" panose="020B0604020202020204" pitchFamily="34" charset="0"/>
              <a:buChar char="•"/>
            </a:pPr>
            <a:r>
              <a:rPr lang="en-AU" sz="1800" dirty="0" smtClean="0"/>
              <a:t>Perspective: Societal</a:t>
            </a:r>
            <a:endParaRPr lang="en-AU" sz="1800" dirty="0" smtClean="0"/>
          </a:p>
          <a:p>
            <a:pPr marL="1200150" lvl="1" indent="-457200">
              <a:buFont typeface="Wingdings" panose="05000000000000000000" pitchFamily="2" charset="2"/>
              <a:buChar char="ü"/>
            </a:pPr>
            <a:r>
              <a:rPr lang="en-AU" sz="1800" dirty="0" smtClean="0"/>
              <a:t>MST vs IT</a:t>
            </a:r>
            <a:endParaRPr lang="en-AU" sz="1800" dirty="0" smtClean="0"/>
          </a:p>
          <a:p>
            <a:pPr marL="457200" indent="-457200">
              <a:buFont typeface="Arial" panose="020B0604020202020204" pitchFamily="34" charset="0"/>
              <a:buChar char="•"/>
            </a:pPr>
            <a:r>
              <a:rPr lang="en-AU" sz="2000" dirty="0" smtClean="0"/>
              <a:t>3 Violence (Juveniles)</a:t>
            </a:r>
            <a:endParaRPr lang="en-AU" sz="2000" dirty="0" smtClean="0"/>
          </a:p>
          <a:p>
            <a:pPr marL="1200150" lvl="1" indent="-457200">
              <a:buFont typeface="Arial" panose="020B0604020202020204" pitchFamily="34" charset="0"/>
              <a:buChar char="•"/>
            </a:pPr>
            <a:r>
              <a:rPr lang="en-AU" sz="2000" dirty="0" smtClean="0"/>
              <a:t>Perspectives: 2 societal, </a:t>
            </a:r>
            <a:r>
              <a:rPr lang="en-AU" sz="2000" dirty="0" smtClean="0"/>
              <a:t>1 </a:t>
            </a:r>
            <a:r>
              <a:rPr lang="en-AU" sz="2000" dirty="0" smtClean="0"/>
              <a:t>provider</a:t>
            </a:r>
            <a:endParaRPr lang="en-AU" sz="2000" dirty="0" smtClean="0"/>
          </a:p>
          <a:p>
            <a:pPr marL="1200150" lvl="1" indent="-457200">
              <a:buFont typeface="Wingdings" panose="05000000000000000000" pitchFamily="2" charset="2"/>
              <a:buChar char="ü"/>
            </a:pPr>
            <a:r>
              <a:rPr lang="en-AU" sz="1800" dirty="0" smtClean="0"/>
              <a:t>Specialised </a:t>
            </a:r>
            <a:r>
              <a:rPr lang="en-AU" sz="1800" dirty="0" smtClean="0"/>
              <a:t>mental health treatment vs usual treatment in corrective services</a:t>
            </a:r>
          </a:p>
          <a:p>
            <a:pPr marL="1200150" lvl="1" indent="-457200">
              <a:buFont typeface="Wingdings" panose="05000000000000000000" pitchFamily="2" charset="2"/>
              <a:buChar char="ü"/>
            </a:pPr>
            <a:r>
              <a:rPr lang="en-AU" sz="1800" dirty="0" smtClean="0"/>
              <a:t>MST vs </a:t>
            </a:r>
            <a:r>
              <a:rPr lang="en-AU" sz="1800" dirty="0" smtClean="0"/>
              <a:t>IT</a:t>
            </a:r>
          </a:p>
          <a:p>
            <a:pPr marL="1200150" lvl="1" indent="-457200">
              <a:buFont typeface="Wingdings" panose="05000000000000000000" pitchFamily="2" charset="2"/>
              <a:buChar char="ü"/>
            </a:pPr>
            <a:r>
              <a:rPr lang="en-AU" sz="1800" dirty="0" smtClean="0"/>
              <a:t>MST vs IT (Longer follow up)</a:t>
            </a:r>
            <a:endParaRPr lang="en-AU" sz="1800" dirty="0" smtClean="0"/>
          </a:p>
          <a:p>
            <a:pPr marL="457200" indent="-457200">
              <a:buFont typeface="Arial" panose="020B0604020202020204" pitchFamily="34" charset="0"/>
              <a:buChar char="•"/>
            </a:pPr>
            <a:r>
              <a:rPr lang="en-AU" sz="2000" dirty="0" smtClean="0"/>
              <a:t>Positive net benefit or a cost-benefit ratio &lt; 1</a:t>
            </a:r>
            <a:r>
              <a:rPr lang="en-AU" sz="2400" dirty="0"/>
              <a:t>	</a:t>
            </a:r>
          </a:p>
        </p:txBody>
      </p:sp>
      <p:sp>
        <p:nvSpPr>
          <p:cNvPr id="4" name="Title 3"/>
          <p:cNvSpPr>
            <a:spLocks noGrp="1"/>
          </p:cNvSpPr>
          <p:nvPr>
            <p:ph type="title"/>
          </p:nvPr>
        </p:nvSpPr>
        <p:spPr/>
        <p:txBody>
          <a:bodyPr/>
          <a:lstStyle/>
          <a:p>
            <a:r>
              <a:rPr lang="en-AU" dirty="0" smtClean="0"/>
              <a:t>Cost-Benefit Analysis Results</a:t>
            </a:r>
            <a:endParaRPr lang="en-AU" dirty="0"/>
          </a:p>
        </p:txBody>
      </p:sp>
    </p:spTree>
    <p:extLst>
      <p:ext uri="{BB962C8B-B14F-4D97-AF65-F5344CB8AC3E}">
        <p14:creationId xmlns:p14="http://schemas.microsoft.com/office/powerpoint/2010/main" val="28811220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23825" y="1028700"/>
            <a:ext cx="9020175" cy="5334000"/>
          </a:xfrm>
        </p:spPr>
        <p:txBody>
          <a:bodyPr/>
          <a:lstStyle/>
          <a:p>
            <a:pPr marL="457200" indent="-457200">
              <a:buFont typeface="Arial" panose="020B0604020202020204" pitchFamily="34" charset="0"/>
              <a:buChar char="•"/>
            </a:pPr>
            <a:r>
              <a:rPr lang="en-AU" sz="2000" dirty="0"/>
              <a:t>9</a:t>
            </a:r>
            <a:r>
              <a:rPr lang="en-AU" sz="2000" dirty="0" smtClean="0"/>
              <a:t> </a:t>
            </a:r>
            <a:r>
              <a:rPr lang="en-AU" sz="2000" dirty="0" smtClean="0"/>
              <a:t>Substance Abuse, all provider perspective</a:t>
            </a:r>
          </a:p>
          <a:p>
            <a:pPr marL="457200" indent="-457200">
              <a:buFont typeface="Arial" panose="020B0604020202020204" pitchFamily="34" charset="0"/>
              <a:buChar char="•"/>
            </a:pPr>
            <a:r>
              <a:rPr lang="en-AU" sz="2000" dirty="0" smtClean="0"/>
              <a:t>Intervention group: 3 </a:t>
            </a:r>
            <a:r>
              <a:rPr lang="en-AU" sz="2000" dirty="0" smtClean="0"/>
              <a:t>men, 4 men &amp; women, 2 Juvenile</a:t>
            </a:r>
          </a:p>
          <a:p>
            <a:pPr marL="457200" indent="-457200">
              <a:buFont typeface="Arial" panose="020B0604020202020204" pitchFamily="34" charset="0"/>
              <a:buChar char="•"/>
            </a:pPr>
            <a:r>
              <a:rPr lang="en-AU" sz="2000" dirty="0"/>
              <a:t>5</a:t>
            </a:r>
            <a:r>
              <a:rPr lang="en-AU" sz="2000" dirty="0" smtClean="0"/>
              <a:t> </a:t>
            </a:r>
            <a:r>
              <a:rPr lang="en-AU" sz="2000" dirty="0"/>
              <a:t>were </a:t>
            </a:r>
            <a:r>
              <a:rPr lang="en-AU" sz="2000" dirty="0" smtClean="0"/>
              <a:t>cost-effective</a:t>
            </a:r>
          </a:p>
          <a:p>
            <a:pPr marL="1200150" lvl="1" indent="-457200">
              <a:buFont typeface="Wingdings" panose="05000000000000000000" pitchFamily="2" charset="2"/>
              <a:buChar char="ü"/>
            </a:pPr>
            <a:r>
              <a:rPr lang="en-AU" sz="1800" dirty="0" smtClean="0"/>
              <a:t>In </a:t>
            </a:r>
            <a:r>
              <a:rPr lang="en-AU" sz="1800" dirty="0" smtClean="0"/>
              <a:t>prison drug treatment + </a:t>
            </a:r>
            <a:r>
              <a:rPr lang="en-AU" sz="1800" b="1" dirty="0" smtClean="0"/>
              <a:t>after care </a:t>
            </a:r>
            <a:r>
              <a:rPr lang="en-AU" sz="1800" dirty="0" smtClean="0"/>
              <a:t>vs drug treatment </a:t>
            </a:r>
            <a:r>
              <a:rPr lang="en-AU" sz="1800" dirty="0" smtClean="0"/>
              <a:t>alone (2 studies)</a:t>
            </a:r>
            <a:endParaRPr lang="en-AU" sz="1800" dirty="0" smtClean="0"/>
          </a:p>
          <a:p>
            <a:pPr marL="1200150" lvl="1" indent="-457200">
              <a:buFont typeface="Wingdings" panose="05000000000000000000" pitchFamily="2" charset="2"/>
              <a:buChar char="ü"/>
            </a:pPr>
            <a:r>
              <a:rPr lang="en-AU" sz="1800" dirty="0" smtClean="0"/>
              <a:t>Adult Drug court vs probation &amp; parole/ Incarceration</a:t>
            </a:r>
          </a:p>
          <a:p>
            <a:pPr marL="1200150" lvl="1" indent="-457200">
              <a:buFont typeface="Wingdings" panose="05000000000000000000" pitchFamily="2" charset="2"/>
              <a:buChar char="ü"/>
            </a:pPr>
            <a:r>
              <a:rPr lang="en-AU" sz="1800" dirty="0" smtClean="0"/>
              <a:t>Juvenile Drug court + MST+ Contingency management vs Family court</a:t>
            </a:r>
          </a:p>
          <a:p>
            <a:pPr marL="1200150" lvl="1" indent="-457200">
              <a:buFont typeface="Wingdings" panose="05000000000000000000" pitchFamily="2" charset="2"/>
              <a:buChar char="ü"/>
            </a:pPr>
            <a:r>
              <a:rPr lang="en-AU" sz="1800" dirty="0" smtClean="0"/>
              <a:t>Post </a:t>
            </a:r>
            <a:r>
              <a:rPr lang="en-AU" sz="1800" dirty="0" smtClean="0"/>
              <a:t>release opioid substitution therapy vs no treatment</a:t>
            </a:r>
          </a:p>
          <a:p>
            <a:pPr lvl="1" indent="0">
              <a:buNone/>
            </a:pPr>
            <a:endParaRPr lang="en-AU" sz="1800" dirty="0" smtClean="0"/>
          </a:p>
          <a:p>
            <a:pPr marL="1028700" lvl="1"/>
            <a:r>
              <a:rPr lang="en-AU" sz="1800" dirty="0"/>
              <a:t>In prison drug treatment + after </a:t>
            </a:r>
            <a:r>
              <a:rPr lang="en-AU" sz="1800" dirty="0" smtClean="0"/>
              <a:t>care (short) </a:t>
            </a:r>
            <a:r>
              <a:rPr lang="en-AU" sz="1800" dirty="0"/>
              <a:t>vs drug treatment </a:t>
            </a:r>
            <a:r>
              <a:rPr lang="en-AU" sz="1800" dirty="0" smtClean="0"/>
              <a:t>alone</a:t>
            </a:r>
          </a:p>
          <a:p>
            <a:pPr marL="1028700" lvl="1"/>
            <a:r>
              <a:rPr lang="en-AU" sz="1800" dirty="0" smtClean="0"/>
              <a:t>Seamless probation vs traditional probation</a:t>
            </a:r>
          </a:p>
          <a:p>
            <a:pPr lvl="1" indent="0">
              <a:buNone/>
            </a:pPr>
            <a:endParaRPr lang="en-AU" sz="1800" dirty="0" smtClean="0"/>
          </a:p>
          <a:p>
            <a:pPr marL="1028700" lvl="1">
              <a:buFont typeface="Wingdings" panose="05000000000000000000" pitchFamily="2" charset="2"/>
              <a:buChar char="§"/>
            </a:pPr>
            <a:r>
              <a:rPr lang="en-AU" sz="1800" dirty="0" smtClean="0"/>
              <a:t>Motivational enhancement therapy vs Individual counselling (with and without contingency management)</a:t>
            </a:r>
          </a:p>
          <a:p>
            <a:pPr marL="1028700" lvl="1">
              <a:buFont typeface="Wingdings" panose="05000000000000000000" pitchFamily="2" charset="2"/>
              <a:buChar char="§"/>
            </a:pPr>
            <a:r>
              <a:rPr lang="en-AU" sz="1800" dirty="0" smtClean="0"/>
              <a:t>Prison methadone treatment vs no treatment</a:t>
            </a:r>
          </a:p>
          <a:p>
            <a:pPr lvl="1" indent="0">
              <a:buNone/>
            </a:pPr>
            <a:endParaRPr lang="en-AU" sz="1800" dirty="0" smtClean="0"/>
          </a:p>
        </p:txBody>
      </p:sp>
      <p:sp>
        <p:nvSpPr>
          <p:cNvPr id="4" name="Title 3"/>
          <p:cNvSpPr>
            <a:spLocks noGrp="1"/>
          </p:cNvSpPr>
          <p:nvPr>
            <p:ph type="title"/>
          </p:nvPr>
        </p:nvSpPr>
        <p:spPr/>
        <p:txBody>
          <a:bodyPr/>
          <a:lstStyle/>
          <a:p>
            <a:r>
              <a:rPr lang="en-AU" dirty="0" smtClean="0"/>
              <a:t>Cost-Effectiveness Analysis Results</a:t>
            </a:r>
            <a:endParaRPr lang="en-AU" dirty="0"/>
          </a:p>
        </p:txBody>
      </p:sp>
    </p:spTree>
    <p:extLst>
      <p:ext uri="{BB962C8B-B14F-4D97-AF65-F5344CB8AC3E}">
        <p14:creationId xmlns:p14="http://schemas.microsoft.com/office/powerpoint/2010/main" val="14593527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endParaRPr lang="en-AU"/>
          </a:p>
        </p:txBody>
      </p:sp>
      <p:sp>
        <p:nvSpPr>
          <p:cNvPr id="3" name="Content Placeholder 2"/>
          <p:cNvSpPr>
            <a:spLocks noGrp="1"/>
          </p:cNvSpPr>
          <p:nvPr>
            <p:ph sz="quarter" idx="13"/>
          </p:nvPr>
        </p:nvSpPr>
        <p:spPr/>
        <p:txBody>
          <a:bodyPr/>
          <a:lstStyle/>
          <a:p>
            <a:pPr marL="457200" indent="-457200">
              <a:buFont typeface="Arial" panose="020B0604020202020204" pitchFamily="34" charset="0"/>
              <a:buChar char="•"/>
            </a:pPr>
            <a:r>
              <a:rPr lang="en-AU" sz="2200" dirty="0"/>
              <a:t>1 Personality </a:t>
            </a:r>
            <a:r>
              <a:rPr lang="en-AU" sz="2200" dirty="0" smtClean="0"/>
              <a:t>disorders</a:t>
            </a:r>
          </a:p>
          <a:p>
            <a:pPr marL="1200150" lvl="1" indent="-457200">
              <a:buFont typeface="Arial" panose="020B0604020202020204" pitchFamily="34" charset="0"/>
              <a:buChar char="•"/>
            </a:pPr>
            <a:r>
              <a:rPr lang="en-AU" sz="2200" dirty="0" smtClean="0"/>
              <a:t> </a:t>
            </a:r>
            <a:r>
              <a:rPr lang="en-AU" sz="2000" dirty="0" smtClean="0"/>
              <a:t>Men</a:t>
            </a:r>
            <a:endParaRPr lang="en-AU" sz="2000" dirty="0"/>
          </a:p>
          <a:p>
            <a:pPr marL="1085850" lvl="1" indent="-342900"/>
            <a:r>
              <a:rPr lang="en-AU" sz="2000" dirty="0"/>
              <a:t>Dangerous severe personality disorder program </a:t>
            </a:r>
            <a:r>
              <a:rPr lang="en-AU" sz="2000" dirty="0" smtClean="0"/>
              <a:t>(CBT with Dialectical therapy) vs </a:t>
            </a:r>
            <a:r>
              <a:rPr lang="en-AU" sz="2000" dirty="0"/>
              <a:t>usual treatment </a:t>
            </a:r>
          </a:p>
          <a:p>
            <a:endParaRPr lang="en-AU" sz="2200" dirty="0" smtClean="0"/>
          </a:p>
          <a:p>
            <a:pPr marL="457200" indent="-457200">
              <a:buFont typeface="Arial" panose="020B0604020202020204" pitchFamily="34" charset="0"/>
              <a:buChar char="•"/>
            </a:pPr>
            <a:r>
              <a:rPr lang="en-AU" sz="2200" dirty="0" smtClean="0"/>
              <a:t>Not Cost effective</a:t>
            </a:r>
            <a:endParaRPr lang="en-AU" sz="2200" dirty="0"/>
          </a:p>
          <a:p>
            <a:pPr lvl="1" indent="0">
              <a:buNone/>
            </a:pPr>
            <a:endParaRPr lang="en-AU" sz="1800" dirty="0"/>
          </a:p>
          <a:p>
            <a:pPr lvl="1" indent="0">
              <a:buNone/>
            </a:pPr>
            <a:endParaRPr lang="en-AU" sz="1800" dirty="0" smtClean="0"/>
          </a:p>
        </p:txBody>
      </p:sp>
      <p:sp>
        <p:nvSpPr>
          <p:cNvPr id="4" name="Title 3"/>
          <p:cNvSpPr>
            <a:spLocks noGrp="1"/>
          </p:cNvSpPr>
          <p:nvPr>
            <p:ph type="title"/>
          </p:nvPr>
        </p:nvSpPr>
        <p:spPr/>
        <p:txBody>
          <a:bodyPr/>
          <a:lstStyle/>
          <a:p>
            <a:r>
              <a:rPr lang="en-AU" dirty="0"/>
              <a:t>Cost-Effectiveness Analysis Results</a:t>
            </a:r>
            <a:endParaRPr lang="en-AU" dirty="0"/>
          </a:p>
        </p:txBody>
      </p:sp>
    </p:spTree>
    <p:extLst>
      <p:ext uri="{BB962C8B-B14F-4D97-AF65-F5344CB8AC3E}">
        <p14:creationId xmlns:p14="http://schemas.microsoft.com/office/powerpoint/2010/main" val="3567989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1"/>
          </p:nvPr>
        </p:nvSpPr>
        <p:spPr/>
        <p:txBody>
          <a:bodyPr/>
          <a:lstStyle/>
          <a:p>
            <a:r>
              <a:rPr lang="en-AU" b="1" dirty="0">
                <a:solidFill>
                  <a:schemeClr val="bg1">
                    <a:lumMod val="50000"/>
                  </a:schemeClr>
                </a:solidFill>
              </a:rPr>
              <a:t>Source: World Prison Brief</a:t>
            </a:r>
          </a:p>
          <a:p>
            <a:endParaRPr lang="en-AU" dirty="0"/>
          </a:p>
        </p:txBody>
      </p:sp>
      <p:sp>
        <p:nvSpPr>
          <p:cNvPr id="2" name="Title 1"/>
          <p:cNvSpPr>
            <a:spLocks noGrp="1"/>
          </p:cNvSpPr>
          <p:nvPr>
            <p:ph type="title"/>
          </p:nvPr>
        </p:nvSpPr>
        <p:spPr/>
        <p:txBody>
          <a:bodyPr>
            <a:normAutofit fontScale="90000"/>
          </a:bodyPr>
          <a:lstStyle/>
          <a:p>
            <a:pPr algn="l"/>
            <a:r>
              <a:rPr lang="en-AU" sz="3600" b="1" dirty="0" smtClean="0"/>
              <a:t>Prisoner population totals 2000 &amp; 2015</a:t>
            </a:r>
            <a:endParaRPr lang="en-AU" sz="3600" b="1" dirty="0"/>
          </a:p>
        </p:txBody>
      </p:sp>
      <p:graphicFrame>
        <p:nvGraphicFramePr>
          <p:cNvPr id="13" name="Content Placeholder 12"/>
          <p:cNvGraphicFramePr>
            <a:graphicFrameLocks noGrp="1"/>
          </p:cNvGraphicFramePr>
          <p:nvPr>
            <p:ph sz="quarter" idx="13"/>
            <p:extLst>
              <p:ext uri="{D42A27DB-BD31-4B8C-83A1-F6EECF244321}">
                <p14:modId xmlns:p14="http://schemas.microsoft.com/office/powerpoint/2010/main" val="3264709214"/>
              </p:ext>
            </p:extLst>
          </p:nvPr>
        </p:nvGraphicFramePr>
        <p:xfrm>
          <a:off x="517525" y="1255713"/>
          <a:ext cx="8086725" cy="49815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232810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5250" y="1095375"/>
            <a:ext cx="8982075" cy="5353050"/>
          </a:xfrm>
        </p:spPr>
        <p:txBody>
          <a:bodyPr/>
          <a:lstStyle/>
          <a:p>
            <a:pPr marL="342900" indent="-342900">
              <a:buFont typeface="Arial" panose="020B0604020202020204" pitchFamily="34" charset="0"/>
              <a:buChar char="•"/>
            </a:pPr>
            <a:r>
              <a:rPr lang="en-AU" sz="2000" dirty="0"/>
              <a:t>Few </a:t>
            </a:r>
            <a:r>
              <a:rPr lang="en-AU" sz="2000" dirty="0" smtClean="0"/>
              <a:t>studies</a:t>
            </a:r>
          </a:p>
          <a:p>
            <a:pPr marL="342900" indent="-342900">
              <a:buFont typeface="Arial" panose="020B0604020202020204" pitchFamily="34" charset="0"/>
              <a:buChar char="•"/>
            </a:pPr>
            <a:r>
              <a:rPr lang="en-AU" sz="2000" dirty="0" smtClean="0"/>
              <a:t>11 </a:t>
            </a:r>
            <a:r>
              <a:rPr lang="en-AU" sz="2000" dirty="0" smtClean="0"/>
              <a:t>cost-effective/net-benefit.</a:t>
            </a:r>
          </a:p>
          <a:p>
            <a:pPr marL="342900" indent="-342900">
              <a:buFont typeface="Arial" panose="020B0604020202020204" pitchFamily="34" charset="0"/>
              <a:buChar char="•"/>
            </a:pPr>
            <a:r>
              <a:rPr lang="en-AU" sz="2000" dirty="0" smtClean="0"/>
              <a:t>We need more evaluated to inform policy on efficient use of resources</a:t>
            </a:r>
            <a:endParaRPr lang="en-AU" sz="2000" dirty="0"/>
          </a:p>
          <a:p>
            <a:pPr marL="342900" indent="-342900">
              <a:buFont typeface="Arial" panose="020B0604020202020204" pitchFamily="34" charset="0"/>
              <a:buChar char="•"/>
            </a:pPr>
            <a:r>
              <a:rPr lang="en-AU" sz="2000" dirty="0"/>
              <a:t>Quality of studies needs to be improved</a:t>
            </a:r>
          </a:p>
          <a:p>
            <a:endParaRPr lang="en-AU" sz="2000" dirty="0"/>
          </a:p>
        </p:txBody>
      </p:sp>
      <p:sp>
        <p:nvSpPr>
          <p:cNvPr id="4" name="Title 3"/>
          <p:cNvSpPr>
            <a:spLocks noGrp="1"/>
          </p:cNvSpPr>
          <p:nvPr>
            <p:ph type="title"/>
          </p:nvPr>
        </p:nvSpPr>
        <p:spPr/>
        <p:txBody>
          <a:bodyPr/>
          <a:lstStyle/>
          <a:p>
            <a:r>
              <a:rPr lang="en-AU" dirty="0" smtClean="0"/>
              <a:t>Conclusions</a:t>
            </a:r>
            <a:endParaRPr lang="en-AU" dirty="0"/>
          </a:p>
        </p:txBody>
      </p:sp>
      <p:graphicFrame>
        <p:nvGraphicFramePr>
          <p:cNvPr id="6" name="Diagram 5"/>
          <p:cNvGraphicFramePr/>
          <p:nvPr>
            <p:extLst>
              <p:ext uri="{D42A27DB-BD31-4B8C-83A1-F6EECF244321}">
                <p14:modId xmlns:p14="http://schemas.microsoft.com/office/powerpoint/2010/main" val="3943211356"/>
              </p:ext>
            </p:extLst>
          </p:nvPr>
        </p:nvGraphicFramePr>
        <p:xfrm>
          <a:off x="1763688" y="2564904"/>
          <a:ext cx="5475312" cy="38762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41398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934243" y="1737733"/>
            <a:ext cx="7067128" cy="1692468"/>
          </a:xfrm>
        </p:spPr>
        <p:txBody>
          <a:bodyPr/>
          <a:lstStyle/>
          <a:p>
            <a:r>
              <a:rPr lang="en-US" dirty="0" smtClean="0"/>
              <a:t>Are you evaluating your programs?</a:t>
            </a:r>
            <a:endParaRPr lang="en-US" dirty="0"/>
          </a:p>
        </p:txBody>
      </p:sp>
      <p:pic>
        <p:nvPicPr>
          <p:cNvPr id="1026" name="Picture 2" descr="C:\Users\z5095089\AppData\Local\Microsoft\Windows\Temporary Internet Files\Content.IE5\6DGF98QV\764px-Balanced_scale_of_Justice.svg[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7475" y="3344476"/>
            <a:ext cx="3637020" cy="2856298"/>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2876550" y="5063945"/>
            <a:ext cx="742950" cy="215444"/>
          </a:xfrm>
          <a:prstGeom prst="rect">
            <a:avLst/>
          </a:prstGeom>
          <a:solidFill>
            <a:schemeClr val="accent1">
              <a:lumMod val="40000"/>
              <a:lumOff val="60000"/>
            </a:schemeClr>
          </a:solidFill>
        </p:spPr>
        <p:txBody>
          <a:bodyPr wrap="square" rtlCol="0">
            <a:spAutoFit/>
          </a:bodyPr>
          <a:lstStyle/>
          <a:p>
            <a:pPr eaLnBrk="0" fontAlgn="base" hangingPunct="0">
              <a:spcBef>
                <a:spcPct val="0"/>
              </a:spcBef>
              <a:spcAft>
                <a:spcPct val="0"/>
              </a:spcAft>
            </a:pPr>
            <a:r>
              <a:rPr lang="en-AU" sz="800" dirty="0">
                <a:solidFill>
                  <a:prstClr val="black"/>
                </a:solidFill>
                <a:ea typeface="ヒラギノ角ゴ Pro W3" charset="-128"/>
              </a:rPr>
              <a:t>OPTION A</a:t>
            </a:r>
            <a:endParaRPr lang="en-AU" sz="800" dirty="0">
              <a:solidFill>
                <a:prstClr val="black"/>
              </a:solidFill>
              <a:ea typeface="ヒラギノ角ゴ Pro W3" charset="-128"/>
            </a:endParaRPr>
          </a:p>
        </p:txBody>
      </p:sp>
      <p:sp>
        <p:nvSpPr>
          <p:cNvPr id="10" name="TextBox 9"/>
          <p:cNvSpPr txBox="1"/>
          <p:nvPr/>
        </p:nvSpPr>
        <p:spPr>
          <a:xfrm>
            <a:off x="5334000" y="5054288"/>
            <a:ext cx="742950" cy="215444"/>
          </a:xfrm>
          <a:prstGeom prst="rect">
            <a:avLst/>
          </a:prstGeom>
          <a:solidFill>
            <a:schemeClr val="accent1">
              <a:lumMod val="40000"/>
              <a:lumOff val="60000"/>
            </a:schemeClr>
          </a:solidFill>
        </p:spPr>
        <p:txBody>
          <a:bodyPr wrap="square" rtlCol="0">
            <a:spAutoFit/>
          </a:bodyPr>
          <a:lstStyle/>
          <a:p>
            <a:pPr eaLnBrk="0" fontAlgn="base" hangingPunct="0">
              <a:spcBef>
                <a:spcPct val="0"/>
              </a:spcBef>
              <a:spcAft>
                <a:spcPct val="0"/>
              </a:spcAft>
            </a:pPr>
            <a:r>
              <a:rPr lang="en-AU" sz="800" dirty="0">
                <a:solidFill>
                  <a:prstClr val="black"/>
                </a:solidFill>
                <a:ea typeface="ヒラギノ角ゴ Pro W3" charset="-128"/>
              </a:rPr>
              <a:t>OPTION B</a:t>
            </a:r>
            <a:endParaRPr lang="en-AU" sz="800" dirty="0">
              <a:solidFill>
                <a:prstClr val="black"/>
              </a:solidFill>
              <a:ea typeface="ヒラギノ角ゴ Pro W3" charset="-128"/>
            </a:endParaRPr>
          </a:p>
        </p:txBody>
      </p:sp>
    </p:spTree>
    <p:extLst>
      <p:ext uri="{BB962C8B-B14F-4D97-AF65-F5344CB8AC3E}">
        <p14:creationId xmlns:p14="http://schemas.microsoft.com/office/powerpoint/2010/main" val="549215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AU" b="1" dirty="0">
                <a:solidFill>
                  <a:schemeClr val="bg1">
                    <a:lumMod val="50000"/>
                  </a:schemeClr>
                </a:solidFill>
              </a:rPr>
              <a:t>Source: World Prison Brief</a:t>
            </a:r>
          </a:p>
          <a:p>
            <a:endParaRPr lang="en-AU"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2156648506"/>
              </p:ext>
            </p:extLst>
          </p:nvPr>
        </p:nvGraphicFramePr>
        <p:xfrm>
          <a:off x="517525" y="1255713"/>
          <a:ext cx="8086725" cy="498157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noAutofit/>
          </a:bodyPr>
          <a:lstStyle/>
          <a:p>
            <a:pPr algn="l"/>
            <a:r>
              <a:rPr lang="en-AU" sz="2200" b="1" dirty="0" smtClean="0"/>
              <a:t>Percentage change in global population totals 2000 - 2015</a:t>
            </a:r>
            <a:endParaRPr lang="en-AU" sz="2200" dirty="0"/>
          </a:p>
        </p:txBody>
      </p:sp>
    </p:spTree>
    <p:extLst>
      <p:ext uri="{BB962C8B-B14F-4D97-AF65-F5344CB8AC3E}">
        <p14:creationId xmlns:p14="http://schemas.microsoft.com/office/powerpoint/2010/main" val="443378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AU" dirty="0">
                <a:solidFill>
                  <a:schemeClr val="bg1">
                    <a:lumMod val="50000"/>
                  </a:schemeClr>
                </a:solidFill>
              </a:rPr>
              <a:t>Source: Australian Bureau of Statistics</a:t>
            </a:r>
          </a:p>
          <a:p>
            <a:endParaRPr lang="en-AU" dirty="0"/>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2533913546"/>
              </p:ext>
            </p:extLst>
          </p:nvPr>
        </p:nvGraphicFramePr>
        <p:xfrm>
          <a:off x="327025" y="1171575"/>
          <a:ext cx="7540625" cy="3560763"/>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pPr algn="l"/>
            <a:r>
              <a:rPr lang="en-AU" dirty="0" smtClean="0"/>
              <a:t>Prisoner statistics: Australia</a:t>
            </a:r>
            <a:endParaRPr lang="en-AU" dirty="0"/>
          </a:p>
        </p:txBody>
      </p:sp>
      <p:sp>
        <p:nvSpPr>
          <p:cNvPr id="5" name="TextBox 4"/>
          <p:cNvSpPr txBox="1"/>
          <p:nvPr/>
        </p:nvSpPr>
        <p:spPr>
          <a:xfrm>
            <a:off x="467544" y="4869160"/>
            <a:ext cx="7704856" cy="1015663"/>
          </a:xfrm>
          <a:prstGeom prst="rect">
            <a:avLst/>
          </a:prstGeom>
          <a:noFill/>
        </p:spPr>
        <p:txBody>
          <a:bodyPr wrap="square" rtlCol="0">
            <a:spAutoFit/>
          </a:bodyPr>
          <a:lstStyle/>
          <a:p>
            <a:pPr marL="285750" indent="-285750" eaLnBrk="0" fontAlgn="base" hangingPunct="0">
              <a:spcBef>
                <a:spcPct val="0"/>
              </a:spcBef>
              <a:spcAft>
                <a:spcPct val="0"/>
              </a:spcAft>
              <a:buFontTx/>
              <a:buChar char="-"/>
            </a:pPr>
            <a:r>
              <a:rPr lang="en-AU" sz="2000" dirty="0">
                <a:solidFill>
                  <a:prstClr val="black"/>
                </a:solidFill>
                <a:ea typeface="ヒラギノ角ゴ Pro W3" charset="-128"/>
              </a:rPr>
              <a:t>Total prisoner population increased by </a:t>
            </a:r>
            <a:r>
              <a:rPr lang="en-AU" sz="2000" b="1" dirty="0">
                <a:solidFill>
                  <a:prstClr val="black"/>
                </a:solidFill>
                <a:ea typeface="ヒラギノ角ゴ Pro W3" charset="-128"/>
              </a:rPr>
              <a:t>80% between 2000 and 2016 </a:t>
            </a:r>
            <a:r>
              <a:rPr lang="en-AU" sz="2000" dirty="0">
                <a:solidFill>
                  <a:prstClr val="black"/>
                </a:solidFill>
                <a:ea typeface="ヒラギノ角ゴ Pro W3" charset="-128"/>
              </a:rPr>
              <a:t>(Higher than the 20% global increase)</a:t>
            </a:r>
          </a:p>
          <a:p>
            <a:pPr marL="285750" indent="-285750" eaLnBrk="0" fontAlgn="base" hangingPunct="0">
              <a:spcBef>
                <a:spcPct val="0"/>
              </a:spcBef>
              <a:spcAft>
                <a:spcPct val="0"/>
              </a:spcAft>
              <a:buFontTx/>
              <a:buChar char="-"/>
            </a:pPr>
            <a:r>
              <a:rPr lang="en-AU" sz="2000" dirty="0">
                <a:solidFill>
                  <a:prstClr val="black"/>
                </a:solidFill>
                <a:ea typeface="ヒラギノ角ゴ Pro W3" charset="-128"/>
              </a:rPr>
              <a:t>Prisoner rate is 208 per 100,000 </a:t>
            </a:r>
            <a:r>
              <a:rPr lang="en-AU" sz="2000" dirty="0" smtClean="0">
                <a:solidFill>
                  <a:prstClr val="black"/>
                </a:solidFill>
                <a:ea typeface="ヒラギノ角ゴ Pro W3" charset="-128"/>
              </a:rPr>
              <a:t>population</a:t>
            </a:r>
            <a:endParaRPr lang="en-AU" sz="2000" dirty="0">
              <a:solidFill>
                <a:prstClr val="black"/>
              </a:solidFill>
              <a:ea typeface="ヒラギノ角ゴ Pro W3" charset="-128"/>
            </a:endParaRPr>
          </a:p>
        </p:txBody>
      </p:sp>
    </p:spTree>
    <p:extLst>
      <p:ext uri="{BB962C8B-B14F-4D97-AF65-F5344CB8AC3E}">
        <p14:creationId xmlns:p14="http://schemas.microsoft.com/office/powerpoint/2010/main" val="678673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sz="quarter" idx="11"/>
          </p:nvPr>
        </p:nvSpPr>
        <p:spPr/>
        <p:txBody>
          <a:bodyPr/>
          <a:lstStyle/>
          <a:p>
            <a:r>
              <a:rPr lang="en-AU" sz="2000" dirty="0" smtClean="0"/>
              <a:t>Source: </a:t>
            </a:r>
            <a:r>
              <a:rPr lang="en-AU" sz="2000" dirty="0" smtClean="0"/>
              <a:t>Productivity Commission: Report </a:t>
            </a:r>
            <a:r>
              <a:rPr lang="en-AU" sz="2000" dirty="0" smtClean="0"/>
              <a:t>on government services</a:t>
            </a:r>
            <a:endParaRPr lang="en-AU" sz="2000" dirty="0"/>
          </a:p>
        </p:txBody>
      </p:sp>
      <p:sp>
        <p:nvSpPr>
          <p:cNvPr id="9" name="Text Placeholder 8"/>
          <p:cNvSpPr>
            <a:spLocks noGrp="1"/>
          </p:cNvSpPr>
          <p:nvPr>
            <p:ph sz="quarter" idx="13"/>
          </p:nvPr>
        </p:nvSpPr>
        <p:spPr/>
        <p:txBody>
          <a:bodyPr/>
          <a:lstStyle/>
          <a:p>
            <a:pPr>
              <a:buFont typeface="Arial" panose="020B0604020202020204" pitchFamily="34" charset="0"/>
              <a:buChar char="•"/>
            </a:pPr>
            <a:r>
              <a:rPr lang="en-AU" sz="2000" b="0" dirty="0" smtClean="0">
                <a:solidFill>
                  <a:schemeClr val="tx1"/>
                </a:solidFill>
              </a:rPr>
              <a:t> Recidivism is the relapse </a:t>
            </a:r>
            <a:r>
              <a:rPr lang="en-AU" sz="2000" b="0" dirty="0">
                <a:solidFill>
                  <a:schemeClr val="tx1"/>
                </a:solidFill>
              </a:rPr>
              <a:t>of criminal behaviour </a:t>
            </a:r>
            <a:endParaRPr lang="en-AU" sz="2000" b="0" dirty="0" smtClean="0">
              <a:solidFill>
                <a:schemeClr val="tx1"/>
              </a:solidFill>
            </a:endParaRPr>
          </a:p>
          <a:p>
            <a:pPr>
              <a:buFont typeface="Arial" panose="020B0604020202020204" pitchFamily="34" charset="0"/>
              <a:buChar char="•"/>
            </a:pPr>
            <a:r>
              <a:rPr lang="en-AU" sz="2000" b="0" dirty="0" smtClean="0">
                <a:solidFill>
                  <a:schemeClr val="tx1"/>
                </a:solidFill>
              </a:rPr>
              <a:t> Globally</a:t>
            </a:r>
            <a:r>
              <a:rPr lang="en-AU" sz="2000" b="0" dirty="0">
                <a:solidFill>
                  <a:schemeClr val="tx1"/>
                </a:solidFill>
              </a:rPr>
              <a:t>, </a:t>
            </a:r>
            <a:r>
              <a:rPr lang="en-AU" sz="2000" b="0" dirty="0" smtClean="0">
                <a:solidFill>
                  <a:schemeClr val="tx1"/>
                </a:solidFill>
              </a:rPr>
              <a:t>approx</a:t>
            </a:r>
            <a:r>
              <a:rPr lang="en-AU" sz="2000" b="0" dirty="0" smtClean="0"/>
              <a:t>imately</a:t>
            </a:r>
            <a:r>
              <a:rPr lang="en-AU" sz="2000" b="0" dirty="0" smtClean="0">
                <a:solidFill>
                  <a:schemeClr val="tx1"/>
                </a:solidFill>
              </a:rPr>
              <a:t> </a:t>
            </a:r>
            <a:r>
              <a:rPr lang="en-AU" sz="2000" b="0" dirty="0">
                <a:solidFill>
                  <a:schemeClr val="tx1"/>
                </a:solidFill>
              </a:rPr>
              <a:t>50% recidivism rate within 2 years</a:t>
            </a:r>
          </a:p>
          <a:p>
            <a:endParaRPr lang="en-AU" sz="2000" dirty="0">
              <a:solidFill>
                <a:schemeClr val="tx1"/>
              </a:solidFill>
            </a:endParaRPr>
          </a:p>
        </p:txBody>
      </p:sp>
      <p:sp>
        <p:nvSpPr>
          <p:cNvPr id="12" name="Title 11"/>
          <p:cNvSpPr>
            <a:spLocks noGrp="1"/>
          </p:cNvSpPr>
          <p:nvPr>
            <p:ph type="title"/>
          </p:nvPr>
        </p:nvSpPr>
        <p:spPr/>
        <p:txBody>
          <a:bodyPr/>
          <a:lstStyle/>
          <a:p>
            <a:r>
              <a:rPr lang="en-AU" dirty="0" smtClean="0"/>
              <a:t>Recidivism</a:t>
            </a:r>
            <a:endParaRPr lang="en-AU" dirty="0"/>
          </a:p>
        </p:txBody>
      </p:sp>
      <p:graphicFrame>
        <p:nvGraphicFramePr>
          <p:cNvPr id="10" name="Chart 9"/>
          <p:cNvGraphicFramePr>
            <a:graphicFrameLocks/>
          </p:cNvGraphicFramePr>
          <p:nvPr>
            <p:extLst>
              <p:ext uri="{D42A27DB-BD31-4B8C-83A1-F6EECF244321}">
                <p14:modId xmlns:p14="http://schemas.microsoft.com/office/powerpoint/2010/main" val="2823809159"/>
              </p:ext>
            </p:extLst>
          </p:nvPr>
        </p:nvGraphicFramePr>
        <p:xfrm>
          <a:off x="604688" y="2226195"/>
          <a:ext cx="7701111" cy="38793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67966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09600" y="1971676"/>
            <a:ext cx="7867650" cy="2304760"/>
          </a:xfrm>
        </p:spPr>
        <p:txBody>
          <a:bodyPr/>
          <a:lstStyle/>
          <a:p>
            <a:r>
              <a:rPr lang="en-AU" sz="4000" dirty="0" smtClean="0"/>
              <a:t>- Big offender </a:t>
            </a:r>
            <a:r>
              <a:rPr lang="en-AU" sz="4000" dirty="0"/>
              <a:t>p</a:t>
            </a:r>
            <a:r>
              <a:rPr lang="en-AU" sz="4000" dirty="0" smtClean="0"/>
              <a:t>opulation</a:t>
            </a:r>
            <a:br>
              <a:rPr lang="en-AU" sz="4000" dirty="0" smtClean="0"/>
            </a:br>
            <a:r>
              <a:rPr lang="en-AU" sz="4000" dirty="0" smtClean="0"/>
              <a:t>- Increasing recidivism rates</a:t>
            </a:r>
            <a:br>
              <a:rPr lang="en-AU" sz="4000" dirty="0" smtClean="0"/>
            </a:br>
            <a:r>
              <a:rPr lang="en-AU" sz="4000" dirty="0" smtClean="0"/>
              <a:t>- Large financial strain on society</a:t>
            </a:r>
            <a:br>
              <a:rPr lang="en-AU" sz="4000" dirty="0" smtClean="0"/>
            </a:br>
            <a:r>
              <a:rPr lang="en-AU" sz="4000" dirty="0" smtClean="0"/>
              <a:t/>
            </a:r>
            <a:br>
              <a:rPr lang="en-AU" sz="4000" dirty="0" smtClean="0"/>
            </a:br>
            <a:r>
              <a:rPr lang="en-AU" sz="4000" dirty="0" smtClean="0"/>
              <a:t/>
            </a:r>
            <a:br>
              <a:rPr lang="en-AU" sz="4000" dirty="0" smtClean="0"/>
            </a:br>
            <a:endParaRPr lang="en-AU" sz="4000" dirty="0"/>
          </a:p>
        </p:txBody>
      </p:sp>
    </p:spTree>
    <p:extLst>
      <p:ext uri="{BB962C8B-B14F-4D97-AF65-F5344CB8AC3E}">
        <p14:creationId xmlns:p14="http://schemas.microsoft.com/office/powerpoint/2010/main" val="4153486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a:xfrm>
            <a:off x="266700" y="5973901"/>
            <a:ext cx="8877300" cy="424635"/>
          </a:xfrm>
        </p:spPr>
        <p:txBody>
          <a:bodyPr/>
          <a:lstStyle/>
          <a:p>
            <a:pPr algn="l"/>
            <a:r>
              <a:rPr lang="en-AU" sz="1400" dirty="0" smtClean="0"/>
              <a:t>Sources: USA Bureau of statistics (2013), Foundations and trends in microeconomics (2012), UK Min. of Justice (2015), Home Office UK (2000), ROGs (2016), AIC (2011) </a:t>
            </a:r>
            <a:endParaRPr lang="en-AU" sz="1400" dirty="0"/>
          </a:p>
        </p:txBody>
      </p:sp>
      <p:sp>
        <p:nvSpPr>
          <p:cNvPr id="3" name="Title 2"/>
          <p:cNvSpPr>
            <a:spLocks noGrp="1"/>
          </p:cNvSpPr>
          <p:nvPr>
            <p:ph type="title"/>
          </p:nvPr>
        </p:nvSpPr>
        <p:spPr/>
        <p:txBody>
          <a:bodyPr/>
          <a:lstStyle/>
          <a:p>
            <a:r>
              <a:rPr lang="en-AU" dirty="0" smtClean="0"/>
              <a:t>What are the costs?</a:t>
            </a:r>
            <a:endParaRPr lang="en-AU" dirty="0"/>
          </a:p>
        </p:txBody>
      </p:sp>
      <p:graphicFrame>
        <p:nvGraphicFramePr>
          <p:cNvPr id="6" name="Table 5"/>
          <p:cNvGraphicFramePr>
            <a:graphicFrameLocks noGrp="1"/>
          </p:cNvGraphicFramePr>
          <p:nvPr>
            <p:extLst>
              <p:ext uri="{D42A27DB-BD31-4B8C-83A1-F6EECF244321}">
                <p14:modId xmlns:p14="http://schemas.microsoft.com/office/powerpoint/2010/main" val="473861568"/>
              </p:ext>
            </p:extLst>
          </p:nvPr>
        </p:nvGraphicFramePr>
        <p:xfrm>
          <a:off x="229292" y="1337198"/>
          <a:ext cx="8213231" cy="2549002"/>
        </p:xfrm>
        <a:graphic>
          <a:graphicData uri="http://schemas.openxmlformats.org/drawingml/2006/table">
            <a:tbl>
              <a:tblPr firstRow="1" bandRow="1"/>
              <a:tblGrid>
                <a:gridCol w="1763982"/>
                <a:gridCol w="3759052"/>
                <a:gridCol w="2690197"/>
              </a:tblGrid>
              <a:tr h="1345529">
                <a:tc>
                  <a:txBody>
                    <a:bodyPr/>
                    <a:lstStyle/>
                    <a:p>
                      <a:pPr algn="ctr">
                        <a:lnSpc>
                          <a:spcPct val="115000"/>
                        </a:lnSpc>
                        <a:spcAft>
                          <a:spcPts val="1000"/>
                        </a:spcAft>
                      </a:pPr>
                      <a:r>
                        <a:rPr lang="en-AU" sz="2000" b="1" kern="1200" dirty="0">
                          <a:solidFill>
                            <a:srgbClr val="FFFFFF"/>
                          </a:solidFill>
                          <a:effectLst/>
                          <a:latin typeface="Calibri"/>
                          <a:ea typeface="Times New Roman"/>
                          <a:cs typeface="Arial"/>
                        </a:rPr>
                        <a:t>Country</a:t>
                      </a:r>
                      <a:endParaRPr lang="en-AU" sz="2000" dirty="0">
                        <a:effectLst/>
                        <a:latin typeface="Calibri"/>
                        <a:ea typeface="Calibri"/>
                        <a:cs typeface="Times New Roman"/>
                      </a:endParaRPr>
                    </a:p>
                  </a:txBody>
                  <a:tcPr marL="68159" marR="68159" marT="9467"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0504D"/>
                    </a:solidFill>
                  </a:tcPr>
                </a:tc>
                <a:tc>
                  <a:txBody>
                    <a:bodyPr/>
                    <a:lstStyle/>
                    <a:p>
                      <a:pPr algn="ctr">
                        <a:lnSpc>
                          <a:spcPct val="115000"/>
                        </a:lnSpc>
                        <a:spcAft>
                          <a:spcPts val="1000"/>
                        </a:spcAft>
                      </a:pPr>
                      <a:r>
                        <a:rPr lang="en-AU" sz="2000" b="1" kern="1200" dirty="0">
                          <a:solidFill>
                            <a:srgbClr val="FFFFFF"/>
                          </a:solidFill>
                          <a:effectLst/>
                          <a:latin typeface="Calibri"/>
                          <a:ea typeface="Times New Roman"/>
                          <a:cs typeface="Arial"/>
                        </a:rPr>
                        <a:t>Annual Judicial Expenditure </a:t>
                      </a:r>
                      <a:endParaRPr lang="en-AU" sz="2000" dirty="0">
                        <a:effectLst/>
                        <a:latin typeface="Calibri"/>
                        <a:ea typeface="Calibri"/>
                        <a:cs typeface="Times New Roman"/>
                      </a:endParaRPr>
                    </a:p>
                    <a:p>
                      <a:pPr algn="ctr">
                        <a:lnSpc>
                          <a:spcPct val="115000"/>
                        </a:lnSpc>
                        <a:spcAft>
                          <a:spcPts val="1000"/>
                        </a:spcAft>
                      </a:pPr>
                      <a:r>
                        <a:rPr lang="en-AU" sz="2000" b="1" kern="1200" dirty="0" smtClean="0">
                          <a:solidFill>
                            <a:srgbClr val="FFFFFF"/>
                          </a:solidFill>
                          <a:effectLst/>
                          <a:latin typeface="Calibri"/>
                          <a:ea typeface="Times New Roman"/>
                          <a:cs typeface="Arial"/>
                        </a:rPr>
                        <a:t>(Million  USD)</a:t>
                      </a:r>
                    </a:p>
                  </a:txBody>
                  <a:tcPr marL="68159" marR="68159" marT="9467"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0504D"/>
                    </a:solidFill>
                  </a:tcPr>
                </a:tc>
                <a:tc>
                  <a:txBody>
                    <a:bodyPr/>
                    <a:lstStyle/>
                    <a:p>
                      <a:pPr algn="ctr">
                        <a:lnSpc>
                          <a:spcPct val="115000"/>
                        </a:lnSpc>
                        <a:spcAft>
                          <a:spcPts val="1000"/>
                        </a:spcAft>
                      </a:pPr>
                      <a:r>
                        <a:rPr lang="en-AU" sz="2000" b="1" kern="1200" dirty="0">
                          <a:solidFill>
                            <a:srgbClr val="FFFFFF"/>
                          </a:solidFill>
                          <a:effectLst/>
                          <a:latin typeface="Calibri"/>
                          <a:ea typeface="Times New Roman"/>
                          <a:cs typeface="Arial"/>
                        </a:rPr>
                        <a:t>Annual cost of crime</a:t>
                      </a:r>
                      <a:endParaRPr lang="en-AU" sz="2000" dirty="0">
                        <a:effectLst/>
                        <a:latin typeface="Calibri"/>
                        <a:ea typeface="Calibri"/>
                        <a:cs typeface="Times New Roman"/>
                      </a:endParaRPr>
                    </a:p>
                    <a:p>
                      <a:pPr algn="ctr">
                        <a:lnSpc>
                          <a:spcPct val="115000"/>
                        </a:lnSpc>
                        <a:spcAft>
                          <a:spcPts val="1000"/>
                        </a:spcAft>
                      </a:pPr>
                      <a:r>
                        <a:rPr lang="en-AU" sz="2000" b="1" kern="1200" dirty="0" smtClean="0">
                          <a:solidFill>
                            <a:srgbClr val="FFFFFF"/>
                          </a:solidFill>
                          <a:effectLst/>
                          <a:latin typeface="Calibri"/>
                          <a:ea typeface="Times New Roman"/>
                          <a:cs typeface="Arial"/>
                        </a:rPr>
                        <a:t>(Million </a:t>
                      </a:r>
                      <a:r>
                        <a:rPr lang="en-AU" sz="2000" b="1" kern="1200" dirty="0">
                          <a:solidFill>
                            <a:srgbClr val="FFFFFF"/>
                          </a:solidFill>
                          <a:effectLst/>
                          <a:latin typeface="Calibri"/>
                          <a:ea typeface="Times New Roman"/>
                          <a:cs typeface="Arial"/>
                        </a:rPr>
                        <a:t>USD</a:t>
                      </a:r>
                      <a:r>
                        <a:rPr lang="en-AU" sz="2000" b="1" kern="1200" dirty="0" smtClean="0">
                          <a:solidFill>
                            <a:srgbClr val="FFFFFF"/>
                          </a:solidFill>
                          <a:effectLst/>
                          <a:latin typeface="Calibri"/>
                          <a:ea typeface="Times New Roman"/>
                          <a:cs typeface="Arial"/>
                        </a:rPr>
                        <a:t>)</a:t>
                      </a:r>
                    </a:p>
                  </a:txBody>
                  <a:tcPr marL="68159" marR="68159" marT="9467" marB="0">
                    <a:lnL>
                      <a:noFill/>
                    </a:lnL>
                    <a:lnR>
                      <a:noFill/>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C0504D"/>
                    </a:solidFill>
                  </a:tcPr>
                </a:tc>
              </a:tr>
              <a:tr h="398936">
                <a:tc>
                  <a:txBody>
                    <a:bodyPr/>
                    <a:lstStyle/>
                    <a:p>
                      <a:pPr algn="ctr">
                        <a:lnSpc>
                          <a:spcPct val="115000"/>
                        </a:lnSpc>
                        <a:spcAft>
                          <a:spcPts val="1000"/>
                        </a:spcAft>
                      </a:pPr>
                      <a:r>
                        <a:rPr lang="en-AU" sz="2000" kern="1200">
                          <a:solidFill>
                            <a:srgbClr val="000000"/>
                          </a:solidFill>
                          <a:effectLst/>
                          <a:latin typeface="Calibri"/>
                          <a:ea typeface="Times New Roman"/>
                          <a:cs typeface="Arial"/>
                        </a:rPr>
                        <a:t>USA</a:t>
                      </a:r>
                      <a:endParaRPr lang="en-AU" sz="2000">
                        <a:effectLst/>
                        <a:latin typeface="Calibri"/>
                        <a:ea typeface="Calibri"/>
                        <a:cs typeface="Times New Roman"/>
                      </a:endParaRPr>
                    </a:p>
                  </a:txBody>
                  <a:tcPr marL="68159" marR="68159" marT="9467" marB="0">
                    <a:lnL>
                      <a:noFill/>
                    </a:lnL>
                    <a:lnR>
                      <a:noFill/>
                    </a:lnR>
                    <a:lnT w="28575" cap="flat" cmpd="sng" algn="ctr">
                      <a:solidFill>
                        <a:srgbClr val="000000"/>
                      </a:solidFill>
                      <a:prstDash val="solid"/>
                      <a:round/>
                      <a:headEnd type="none" w="med" len="med"/>
                      <a:tailEnd type="none" w="med" len="med"/>
                    </a:lnT>
                    <a:lnB>
                      <a:noFill/>
                    </a:lnB>
                    <a:solidFill>
                      <a:srgbClr val="E7E7E7"/>
                    </a:solidFill>
                  </a:tcPr>
                </a:tc>
                <a:tc>
                  <a:txBody>
                    <a:bodyPr/>
                    <a:lstStyle/>
                    <a:p>
                      <a:pPr algn="ctr">
                        <a:lnSpc>
                          <a:spcPct val="115000"/>
                        </a:lnSpc>
                        <a:spcAft>
                          <a:spcPts val="1000"/>
                        </a:spcAft>
                      </a:pPr>
                      <a:r>
                        <a:rPr lang="en-AU" sz="2000" kern="1200" dirty="0" smtClean="0">
                          <a:solidFill>
                            <a:srgbClr val="000000"/>
                          </a:solidFill>
                          <a:effectLst/>
                          <a:latin typeface="Calibri"/>
                          <a:ea typeface="Times New Roman"/>
                          <a:cs typeface="Arial"/>
                        </a:rPr>
                        <a:t>265,000</a:t>
                      </a:r>
                      <a:endParaRPr lang="en-AU" sz="2000" dirty="0">
                        <a:effectLst/>
                        <a:latin typeface="Calibri"/>
                        <a:ea typeface="Calibri"/>
                        <a:cs typeface="Times New Roman"/>
                      </a:endParaRPr>
                    </a:p>
                  </a:txBody>
                  <a:tcPr marL="68159" marR="68159" marT="9467" marB="0">
                    <a:lnL>
                      <a:noFill/>
                    </a:lnL>
                    <a:lnR>
                      <a:noFill/>
                    </a:lnR>
                    <a:lnT w="28575" cap="flat" cmpd="sng" algn="ctr">
                      <a:solidFill>
                        <a:srgbClr val="000000"/>
                      </a:solidFill>
                      <a:prstDash val="solid"/>
                      <a:round/>
                      <a:headEnd type="none" w="med" len="med"/>
                      <a:tailEnd type="none" w="med" len="med"/>
                    </a:lnT>
                    <a:lnB>
                      <a:noFill/>
                    </a:lnB>
                    <a:solidFill>
                      <a:srgbClr val="E7E7E7"/>
                    </a:solidFill>
                  </a:tcPr>
                </a:tc>
                <a:tc>
                  <a:txBody>
                    <a:bodyPr/>
                    <a:lstStyle/>
                    <a:p>
                      <a:pPr algn="ctr">
                        <a:lnSpc>
                          <a:spcPct val="115000"/>
                        </a:lnSpc>
                        <a:spcAft>
                          <a:spcPts val="1000"/>
                        </a:spcAft>
                      </a:pPr>
                      <a:r>
                        <a:rPr lang="en-AU" sz="2000" kern="1200" dirty="0" smtClean="0">
                          <a:solidFill>
                            <a:srgbClr val="000000"/>
                          </a:solidFill>
                          <a:effectLst/>
                          <a:latin typeface="Calibri"/>
                          <a:ea typeface="Times New Roman"/>
                          <a:cs typeface="Arial"/>
                        </a:rPr>
                        <a:t>1,700,000</a:t>
                      </a:r>
                      <a:endParaRPr lang="en-AU" sz="2000" dirty="0">
                        <a:effectLst/>
                        <a:latin typeface="Calibri"/>
                        <a:ea typeface="Calibri"/>
                        <a:cs typeface="Times New Roman"/>
                      </a:endParaRPr>
                    </a:p>
                  </a:txBody>
                  <a:tcPr marL="68159" marR="68159" marT="9467" marB="0">
                    <a:lnL>
                      <a:noFill/>
                    </a:lnL>
                    <a:lnR>
                      <a:noFill/>
                    </a:lnR>
                    <a:lnT w="28575" cap="flat" cmpd="sng" algn="ctr">
                      <a:solidFill>
                        <a:srgbClr val="000000"/>
                      </a:solidFill>
                      <a:prstDash val="solid"/>
                      <a:round/>
                      <a:headEnd type="none" w="med" len="med"/>
                      <a:tailEnd type="none" w="med" len="med"/>
                    </a:lnT>
                    <a:lnB>
                      <a:noFill/>
                    </a:lnB>
                    <a:solidFill>
                      <a:srgbClr val="E7E7E7"/>
                    </a:solidFill>
                  </a:tcPr>
                </a:tc>
              </a:tr>
              <a:tr h="405601">
                <a:tc>
                  <a:txBody>
                    <a:bodyPr/>
                    <a:lstStyle/>
                    <a:p>
                      <a:pPr algn="ctr">
                        <a:lnSpc>
                          <a:spcPct val="115000"/>
                        </a:lnSpc>
                        <a:spcAft>
                          <a:spcPts val="1000"/>
                        </a:spcAft>
                      </a:pPr>
                      <a:r>
                        <a:rPr lang="en-AU" sz="2000" kern="1200">
                          <a:solidFill>
                            <a:srgbClr val="000000"/>
                          </a:solidFill>
                          <a:effectLst/>
                          <a:latin typeface="Calibri"/>
                          <a:ea typeface="Times New Roman"/>
                          <a:cs typeface="Arial"/>
                        </a:rPr>
                        <a:t>UK</a:t>
                      </a:r>
                      <a:endParaRPr lang="en-AU" sz="2000">
                        <a:effectLst/>
                        <a:latin typeface="Calibri"/>
                        <a:ea typeface="Calibri"/>
                        <a:cs typeface="Times New Roman"/>
                      </a:endParaRPr>
                    </a:p>
                  </a:txBody>
                  <a:tcPr marL="68159" marR="68159" marT="9467" marB="0">
                    <a:lnL>
                      <a:noFill/>
                    </a:lnL>
                    <a:lnR>
                      <a:noFill/>
                    </a:lnR>
                    <a:lnT>
                      <a:noFill/>
                    </a:lnT>
                    <a:lnB>
                      <a:noFill/>
                    </a:lnB>
                    <a:solidFill>
                      <a:srgbClr val="FFFFFF"/>
                    </a:solidFill>
                  </a:tcPr>
                </a:tc>
                <a:tc>
                  <a:txBody>
                    <a:bodyPr/>
                    <a:lstStyle/>
                    <a:p>
                      <a:pPr algn="ctr">
                        <a:lnSpc>
                          <a:spcPct val="115000"/>
                        </a:lnSpc>
                        <a:spcAft>
                          <a:spcPts val="1000"/>
                        </a:spcAft>
                      </a:pPr>
                      <a:r>
                        <a:rPr lang="en-AU" sz="2000" kern="1200" dirty="0" smtClean="0">
                          <a:solidFill>
                            <a:srgbClr val="000000"/>
                          </a:solidFill>
                          <a:effectLst/>
                          <a:latin typeface="Calibri"/>
                          <a:ea typeface="Times New Roman"/>
                          <a:cs typeface="Arial"/>
                        </a:rPr>
                        <a:t>12,000</a:t>
                      </a:r>
                      <a:endParaRPr lang="en-AU" sz="2000" dirty="0">
                        <a:effectLst/>
                        <a:latin typeface="Calibri"/>
                        <a:ea typeface="Calibri"/>
                        <a:cs typeface="Times New Roman"/>
                      </a:endParaRPr>
                    </a:p>
                  </a:txBody>
                  <a:tcPr marL="68159" marR="68159" marT="9467" marB="0">
                    <a:lnL>
                      <a:noFill/>
                    </a:lnL>
                    <a:lnR>
                      <a:noFill/>
                    </a:lnR>
                    <a:lnT>
                      <a:noFill/>
                    </a:lnT>
                    <a:lnB>
                      <a:noFill/>
                    </a:lnB>
                    <a:solidFill>
                      <a:srgbClr val="FFFFFF"/>
                    </a:solidFill>
                  </a:tcPr>
                </a:tc>
                <a:tc>
                  <a:txBody>
                    <a:bodyPr/>
                    <a:lstStyle/>
                    <a:p>
                      <a:pPr algn="ctr">
                        <a:lnSpc>
                          <a:spcPct val="115000"/>
                        </a:lnSpc>
                        <a:spcAft>
                          <a:spcPts val="1000"/>
                        </a:spcAft>
                      </a:pPr>
                      <a:r>
                        <a:rPr lang="en-AU" sz="2000" kern="1200" dirty="0" smtClean="0">
                          <a:solidFill>
                            <a:srgbClr val="000000"/>
                          </a:solidFill>
                          <a:effectLst/>
                          <a:latin typeface="Calibri"/>
                          <a:ea typeface="Times New Roman"/>
                          <a:cs typeface="Arial"/>
                        </a:rPr>
                        <a:t>91,000</a:t>
                      </a:r>
                      <a:endParaRPr lang="en-AU" sz="2000" dirty="0">
                        <a:effectLst/>
                        <a:latin typeface="Calibri"/>
                        <a:ea typeface="Calibri"/>
                        <a:cs typeface="Times New Roman"/>
                      </a:endParaRPr>
                    </a:p>
                  </a:txBody>
                  <a:tcPr marL="68159" marR="68159" marT="9467" marB="0">
                    <a:lnL>
                      <a:noFill/>
                    </a:lnL>
                    <a:lnR>
                      <a:noFill/>
                    </a:lnR>
                    <a:lnT>
                      <a:noFill/>
                    </a:lnT>
                    <a:lnB>
                      <a:noFill/>
                    </a:lnB>
                    <a:solidFill>
                      <a:srgbClr val="FFFFFF"/>
                    </a:solidFill>
                  </a:tcPr>
                </a:tc>
              </a:tr>
              <a:tr h="398936">
                <a:tc>
                  <a:txBody>
                    <a:bodyPr/>
                    <a:lstStyle/>
                    <a:p>
                      <a:pPr algn="ctr">
                        <a:lnSpc>
                          <a:spcPct val="115000"/>
                        </a:lnSpc>
                        <a:spcAft>
                          <a:spcPts val="1000"/>
                        </a:spcAft>
                      </a:pPr>
                      <a:r>
                        <a:rPr lang="en-AU" sz="2000" kern="1200">
                          <a:solidFill>
                            <a:srgbClr val="000000"/>
                          </a:solidFill>
                          <a:effectLst/>
                          <a:latin typeface="Calibri"/>
                          <a:ea typeface="Times New Roman"/>
                          <a:cs typeface="Arial"/>
                        </a:rPr>
                        <a:t>Australia</a:t>
                      </a:r>
                      <a:endParaRPr lang="en-AU" sz="2000">
                        <a:effectLst/>
                        <a:latin typeface="Calibri"/>
                        <a:ea typeface="Calibri"/>
                        <a:cs typeface="Times New Roman"/>
                      </a:endParaRPr>
                    </a:p>
                  </a:txBody>
                  <a:tcPr marL="68159" marR="68159" marT="9467" marB="0">
                    <a:lnL>
                      <a:noFill/>
                    </a:lnL>
                    <a:lnR>
                      <a:noFill/>
                    </a:lnR>
                    <a:lnT>
                      <a:noFill/>
                    </a:lnT>
                    <a:lnB w="28575" cap="flat" cmpd="sng" algn="ctr">
                      <a:solidFill>
                        <a:srgbClr val="000000"/>
                      </a:solidFill>
                      <a:prstDash val="solid"/>
                      <a:round/>
                      <a:headEnd type="none" w="med" len="med"/>
                      <a:tailEnd type="none" w="med" len="med"/>
                    </a:lnB>
                    <a:solidFill>
                      <a:srgbClr val="E7E7E7"/>
                    </a:solidFill>
                  </a:tcPr>
                </a:tc>
                <a:tc>
                  <a:txBody>
                    <a:bodyPr/>
                    <a:lstStyle/>
                    <a:p>
                      <a:pPr algn="ctr">
                        <a:lnSpc>
                          <a:spcPct val="115000"/>
                        </a:lnSpc>
                        <a:spcAft>
                          <a:spcPts val="1000"/>
                        </a:spcAft>
                      </a:pPr>
                      <a:r>
                        <a:rPr lang="en-AU" sz="2000" kern="1200" dirty="0" smtClean="0">
                          <a:solidFill>
                            <a:srgbClr val="000000"/>
                          </a:solidFill>
                          <a:effectLst/>
                          <a:latin typeface="Calibri"/>
                          <a:ea typeface="Times New Roman"/>
                          <a:cs typeface="Arial"/>
                        </a:rPr>
                        <a:t>12,000</a:t>
                      </a:r>
                      <a:endParaRPr lang="en-AU" sz="2000" dirty="0">
                        <a:effectLst/>
                        <a:latin typeface="Calibri"/>
                        <a:ea typeface="Calibri"/>
                        <a:cs typeface="Times New Roman"/>
                      </a:endParaRPr>
                    </a:p>
                  </a:txBody>
                  <a:tcPr marL="68159" marR="68159" marT="9467" marB="0">
                    <a:lnL>
                      <a:noFill/>
                    </a:lnL>
                    <a:lnR>
                      <a:noFill/>
                    </a:lnR>
                    <a:lnT>
                      <a:noFill/>
                    </a:lnT>
                    <a:lnB w="28575" cap="flat" cmpd="sng" algn="ctr">
                      <a:solidFill>
                        <a:srgbClr val="000000"/>
                      </a:solidFill>
                      <a:prstDash val="solid"/>
                      <a:round/>
                      <a:headEnd type="none" w="med" len="med"/>
                      <a:tailEnd type="none" w="med" len="med"/>
                    </a:lnB>
                    <a:solidFill>
                      <a:srgbClr val="E7E7E7"/>
                    </a:solidFill>
                  </a:tcPr>
                </a:tc>
                <a:tc>
                  <a:txBody>
                    <a:bodyPr/>
                    <a:lstStyle/>
                    <a:p>
                      <a:pPr algn="ctr">
                        <a:lnSpc>
                          <a:spcPct val="115000"/>
                        </a:lnSpc>
                        <a:spcAft>
                          <a:spcPts val="1000"/>
                        </a:spcAft>
                      </a:pPr>
                      <a:r>
                        <a:rPr lang="en-AU" sz="2000" kern="1200" dirty="0" smtClean="0">
                          <a:solidFill>
                            <a:srgbClr val="000000"/>
                          </a:solidFill>
                          <a:effectLst/>
                          <a:latin typeface="Calibri"/>
                          <a:ea typeface="Times New Roman"/>
                          <a:cs typeface="Arial"/>
                        </a:rPr>
                        <a:t>51,000</a:t>
                      </a:r>
                      <a:endParaRPr lang="en-AU" sz="2000" dirty="0">
                        <a:effectLst/>
                        <a:latin typeface="Calibri"/>
                        <a:ea typeface="Calibri"/>
                        <a:cs typeface="Times New Roman"/>
                      </a:endParaRPr>
                    </a:p>
                  </a:txBody>
                  <a:tcPr marL="68159" marR="68159" marT="9467" marB="0">
                    <a:lnL>
                      <a:noFill/>
                    </a:lnL>
                    <a:lnR>
                      <a:noFill/>
                    </a:lnR>
                    <a:lnT>
                      <a:noFill/>
                    </a:lnT>
                    <a:lnB w="28575" cap="flat" cmpd="sng" algn="ctr">
                      <a:solidFill>
                        <a:srgbClr val="000000"/>
                      </a:solidFill>
                      <a:prstDash val="solid"/>
                      <a:round/>
                      <a:headEnd type="none" w="med" len="med"/>
                      <a:tailEnd type="none" w="med" len="med"/>
                    </a:lnB>
                    <a:solidFill>
                      <a:srgbClr val="E7E7E7"/>
                    </a:solidFill>
                  </a:tcPr>
                </a:tc>
              </a:tr>
            </a:tbl>
          </a:graphicData>
        </a:graphic>
      </p:graphicFrame>
      <p:sp>
        <p:nvSpPr>
          <p:cNvPr id="7" name="TextBox 6"/>
          <p:cNvSpPr txBox="1"/>
          <p:nvPr/>
        </p:nvSpPr>
        <p:spPr>
          <a:xfrm>
            <a:off x="590550" y="4219575"/>
            <a:ext cx="7851973" cy="1754326"/>
          </a:xfrm>
          <a:prstGeom prst="rect">
            <a:avLst/>
          </a:prstGeom>
          <a:noFill/>
        </p:spPr>
        <p:txBody>
          <a:bodyPr wrap="square" rtlCol="0">
            <a:spAutoFit/>
          </a:bodyPr>
          <a:lstStyle/>
          <a:p>
            <a:pPr marL="342900" indent="-342900" eaLnBrk="0" fontAlgn="base" hangingPunct="0">
              <a:spcBef>
                <a:spcPct val="0"/>
              </a:spcBef>
              <a:spcAft>
                <a:spcPct val="0"/>
              </a:spcAft>
              <a:buFont typeface="Arial" panose="020B0604020202020204" pitchFamily="34" charset="0"/>
              <a:buChar char="•"/>
            </a:pPr>
            <a:r>
              <a:rPr lang="en-AU" sz="2400" dirty="0">
                <a:solidFill>
                  <a:prstClr val="black"/>
                </a:solidFill>
                <a:ea typeface="ヒラギノ角ゴ Pro W3" charset="-128"/>
              </a:rPr>
              <a:t>Judicial Expenditure</a:t>
            </a:r>
          </a:p>
          <a:p>
            <a:pPr marL="800100" lvl="1" indent="-342900" eaLnBrk="0" fontAlgn="base" hangingPunct="0">
              <a:spcBef>
                <a:spcPct val="0"/>
              </a:spcBef>
              <a:spcAft>
                <a:spcPct val="0"/>
              </a:spcAft>
              <a:buFont typeface="Arial" panose="020B0604020202020204" pitchFamily="34" charset="0"/>
              <a:buChar char="•"/>
            </a:pPr>
            <a:r>
              <a:rPr lang="en-AU" sz="2000" dirty="0">
                <a:solidFill>
                  <a:prstClr val="black"/>
                </a:solidFill>
                <a:ea typeface="ヒラギノ角ゴ Pro W3" charset="-128"/>
              </a:rPr>
              <a:t>Police, Prosecutions, Courts, Corrections, other agencies.</a:t>
            </a:r>
          </a:p>
          <a:p>
            <a:pPr marL="342900" indent="-342900" eaLnBrk="0" fontAlgn="base" hangingPunct="0">
              <a:spcBef>
                <a:spcPct val="0"/>
              </a:spcBef>
              <a:spcAft>
                <a:spcPct val="0"/>
              </a:spcAft>
              <a:buFont typeface="Arial" panose="020B0604020202020204" pitchFamily="34" charset="0"/>
              <a:buChar char="•"/>
            </a:pPr>
            <a:r>
              <a:rPr lang="en-AU" sz="2400" dirty="0">
                <a:solidFill>
                  <a:prstClr val="black"/>
                </a:solidFill>
                <a:ea typeface="ヒラギノ角ゴ Pro W3" charset="-128"/>
              </a:rPr>
              <a:t>Costs of Crime</a:t>
            </a:r>
          </a:p>
          <a:p>
            <a:pPr marL="800100" lvl="1" indent="-342900" eaLnBrk="0" fontAlgn="base" hangingPunct="0">
              <a:spcBef>
                <a:spcPct val="0"/>
              </a:spcBef>
              <a:spcAft>
                <a:spcPct val="0"/>
              </a:spcAft>
              <a:buFont typeface="Arial" panose="020B0604020202020204" pitchFamily="34" charset="0"/>
              <a:buChar char="•"/>
            </a:pPr>
            <a:r>
              <a:rPr lang="en-AU" sz="2000" dirty="0">
                <a:solidFill>
                  <a:prstClr val="black"/>
                </a:solidFill>
                <a:ea typeface="ヒラギノ角ゴ Pro W3" charset="-128"/>
              </a:rPr>
              <a:t>Justice costs, victim costs, insurance, medical, lost output, intangible costs.</a:t>
            </a:r>
            <a:endParaRPr lang="en-AU" sz="2000" dirty="0">
              <a:solidFill>
                <a:prstClr val="black"/>
              </a:solidFill>
              <a:ea typeface="ヒラギノ角ゴ Pro W3" charset="-128"/>
            </a:endParaRPr>
          </a:p>
        </p:txBody>
      </p:sp>
    </p:spTree>
    <p:extLst>
      <p:ext uri="{BB962C8B-B14F-4D97-AF65-F5344CB8AC3E}">
        <p14:creationId xmlns:p14="http://schemas.microsoft.com/office/powerpoint/2010/main" val="948251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a:lstStyle/>
          <a:p>
            <a:pPr algn="l"/>
            <a:r>
              <a:rPr lang="en-AU" b="1" dirty="0" smtClean="0"/>
              <a:t>Costs in Australia (AUD)</a:t>
            </a:r>
            <a:endParaRPr lang="en-AU" b="1" dirty="0"/>
          </a:p>
        </p:txBody>
      </p:sp>
      <p:sp>
        <p:nvSpPr>
          <p:cNvPr id="6" name="Text Placeholder 5"/>
          <p:cNvSpPr>
            <a:spLocks noGrp="1"/>
          </p:cNvSpPr>
          <p:nvPr>
            <p:ph type="body" sz="quarter" idx="11"/>
          </p:nvPr>
        </p:nvSpPr>
        <p:spPr/>
        <p:txBody>
          <a:bodyPr/>
          <a:lstStyle/>
          <a:p>
            <a:r>
              <a:rPr lang="en-AU" dirty="0" smtClean="0"/>
              <a:t>Source: Report on Government Services: </a:t>
            </a:r>
            <a:endParaRPr lang="en-AU" dirty="0"/>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620571295"/>
              </p:ext>
            </p:extLst>
          </p:nvPr>
        </p:nvGraphicFramePr>
        <p:xfrm>
          <a:off x="517525" y="1255713"/>
          <a:ext cx="8086725" cy="51165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86623670"/>
      </p:ext>
    </p:extLst>
  </p:cSld>
  <p:clrMapOvr>
    <a:masterClrMapping/>
  </p:clrMapOvr>
  <p:timing>
    <p:tnLst>
      <p:par>
        <p:cTn id="1" dur="indefinite" restart="never" nodeType="tmRoot"/>
      </p:par>
    </p:tnLst>
  </p:timing>
</p:sld>
</file>

<file path=ppt/theme/theme1.xml><?xml version="1.0" encoding="utf-8"?>
<a:theme xmlns:a="http://schemas.openxmlformats.org/drawingml/2006/main" name="BOSCAR Conference -Economic evaluation of offender treatment programs">
  <a:themeElements>
    <a:clrScheme name="Custom 1">
      <a:dk1>
        <a:sysClr val="windowText" lastClr="000000"/>
      </a:dk1>
      <a:lt1>
        <a:srgbClr val="FFFFFF"/>
      </a:lt1>
      <a:dk2>
        <a:srgbClr val="1F497D"/>
      </a:dk2>
      <a:lt2>
        <a:srgbClr val="EEECE1"/>
      </a:lt2>
      <a:accent1>
        <a:srgbClr val="1F497D"/>
      </a:accent1>
      <a:accent2>
        <a:srgbClr val="FFFFFF"/>
      </a:accent2>
      <a:accent3>
        <a:srgbClr val="9BBB59"/>
      </a:accent3>
      <a:accent4>
        <a:srgbClr val="B2A2C7"/>
      </a:accent4>
      <a:accent5>
        <a:srgbClr val="00B050"/>
      </a:accent5>
      <a:accent6>
        <a:srgbClr val="E36C09"/>
      </a:accent6>
      <a:hlink>
        <a:srgbClr val="800080"/>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ea typeface="ヒラギノ角ゴ Pro W3" pitchFamily="-65" charset="-128"/>
            <a:cs typeface="ヒラギノ角ゴ Pro W3" pitchFamily="-6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ea typeface="ヒラギノ角ゴ Pro W3" pitchFamily="-65" charset="-128"/>
            <a:cs typeface="ヒラギノ角ゴ Pro W3" pitchFamily="-6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02 Conten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ea typeface="ヒラギノ角ゴ Pro W3" pitchFamily="-65" charset="-128"/>
            <a:cs typeface="ヒラギノ角ゴ Pro W3" pitchFamily="-6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ea typeface="ヒラギノ角ゴ Pro W3" pitchFamily="-65" charset="-128"/>
            <a:cs typeface="ヒラギノ角ゴ Pro W3" pitchFamily="-65"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J Document" ma:contentTypeID="0x01010077DC2A28846341C9915EFC7988C44A4F00AC683DE72F6D54408E582A29A0E01260" ma:contentTypeVersion="4" ma:contentTypeDescription="" ma:contentTypeScope="" ma:versionID="6d8699e19d18e85c01352be16c7ff8ee">
  <xsd:schema xmlns:xsd="http://www.w3.org/2001/XMLSchema" xmlns:xs="http://www.w3.org/2001/XMLSchema" xmlns:p="http://schemas.microsoft.com/office/2006/metadata/properties" xmlns:ns1="http://schemas.microsoft.com/sharepoint/v3" xmlns:ns3="7682a661-0ade-4637-84c8-77ce31dee783" xmlns:ns4="e4ff26e6-61c9-4223-823f-818594960367" targetNamespace="http://schemas.microsoft.com/office/2006/metadata/properties" ma:root="true" ma:fieldsID="7b26b1d083b43316654d29245d50e201" ns1:_="" ns3:_="" ns4:_="">
    <xsd:import namespace="http://schemas.microsoft.com/sharepoint/v3"/>
    <xsd:import namespace="7682a661-0ade-4637-84c8-77ce31dee783"/>
    <xsd:import namespace="e4ff26e6-61c9-4223-823f-818594960367"/>
    <xsd:element name="properties">
      <xsd:complexType>
        <xsd:sequence>
          <xsd:element name="documentManagement">
            <xsd:complexType>
              <xsd:all>
                <xsd:element ref="ns3:TaxCatchAll" minOccurs="0"/>
                <xsd:element ref="ns4:ne8158a489a9473f9c54eecb4c21131b" minOccurs="0"/>
                <xsd:element ref="ns4:bc56bdda6a6a44c48d8cfdd96ad4c147"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3" nillable="true" ma:displayName="Scheduling Start Date" ma:description="" ma:internalName="PublishingStartDate">
      <xsd:simpleType>
        <xsd:restriction base="dms:Unknown"/>
      </xsd:simpleType>
    </xsd:element>
    <xsd:element name="PublishingExpirationDate" ma:index="14"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82a661-0ade-4637-84c8-77ce31dee783"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1544a81-4f2a-458e-ab5b-bbbaec5e6e73}" ma:internalName="TaxCatchAll" ma:readOnly="false" ma:showField="CatchAllData" ma:web="7682a661-0ade-4637-84c8-77ce31dee7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ff26e6-61c9-4223-823f-818594960367" elementFormDefault="qualified">
    <xsd:import namespace="http://schemas.microsoft.com/office/2006/documentManagement/types"/>
    <xsd:import namespace="http://schemas.microsoft.com/office/infopath/2007/PartnerControls"/>
    <xsd:element name="ne8158a489a9473f9c54eecb4c21131b" ma:index="11" ma:taxonomy="true" ma:internalName="ne8158a489a9473f9c54eecb4c21131b" ma:taxonomyFieldName="Content_x0020_tags" ma:displayName="Content tags" ma:fieldId="{7e8158a4-89a9-473f-9c54-eecb4c21131b}" ma:taxonomyMulti="true" ma:sspId="f6e08d11-6f9a-422e-94df-5713af838a64" ma:termSetId="a069c314-3269-420f-97d4-651b5f06edc3" ma:anchorId="00000000-0000-0000-0000-000000000000" ma:open="false" ma:isKeyword="false">
      <xsd:complexType>
        <xsd:sequence>
          <xsd:element ref="pc:Terms" minOccurs="0" maxOccurs="1"/>
        </xsd:sequence>
      </xsd:complexType>
    </xsd:element>
    <xsd:element name="bc56bdda6a6a44c48d8cfdd96ad4c147" ma:index="12" nillable="true" ma:displayName="DC.Type.DocType (JSMS)_0" ma:hidden="true" ma:internalName="bc56bdda6a6a44c48d8cfdd96ad4c147">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682a661-0ade-4637-84c8-77ce31dee783">
      <Value>126</Value>
      <Value>105</Value>
    </TaxCatchAll>
    <bc56bdda6a6a44c48d8cfdd96ad4c147 xmlns="e4ff26e6-61c9-4223-823f-818594960367">Report55c057c3-5c13-4ca6-8dab-3fe1e0497fe2</bc56bdda6a6a44c48d8cfdd96ad4c147>
    <ne8158a489a9473f9c54eecb4c21131b xmlns="e4ff26e6-61c9-4223-823f-818594960367">
      <Terms xmlns="http://schemas.microsoft.com/office/infopath/2007/PartnerControls">
        <TermInfo xmlns="http://schemas.microsoft.com/office/infopath/2007/PartnerControls">
          <TermName xmlns="http://schemas.microsoft.com/office/infopath/2007/PartnerControls">Conference proceedings / Presentations</TermName>
          <TermId xmlns="http://schemas.microsoft.com/office/infopath/2007/PartnerControls">c21264d4-9564-4e41-9805-0fcb8759ef5a</TermId>
        </TermInfo>
      </Terms>
    </ne8158a489a9473f9c54eecb4c21131b>
    <PublishingStartDate xmlns="http://schemas.microsoft.com/sharepoint/v3" xsi:nil="true"/>
    <PublishingExpirationDate xmlns="http://schemas.microsoft.com/sharepoint/v3" xsi:nil="true"/>
  </documentManagement>
</p:properties>
</file>

<file path=customXml/itemProps1.xml><?xml version="1.0" encoding="utf-8"?>
<ds:datastoreItem xmlns:ds="http://schemas.openxmlformats.org/officeDocument/2006/customXml" ds:itemID="{37FE7080-E131-48C4-AEEE-57EB5111DDE3}"/>
</file>

<file path=customXml/itemProps2.xml><?xml version="1.0" encoding="utf-8"?>
<ds:datastoreItem xmlns:ds="http://schemas.openxmlformats.org/officeDocument/2006/customXml" ds:itemID="{12222048-667F-4B24-8C8D-E7E5BF890F36}"/>
</file>

<file path=customXml/itemProps3.xml><?xml version="1.0" encoding="utf-8"?>
<ds:datastoreItem xmlns:ds="http://schemas.openxmlformats.org/officeDocument/2006/customXml" ds:itemID="{DFD361D7-A27E-441F-B1F1-F3CF0BB253BA}"/>
</file>

<file path=docProps/app.xml><?xml version="1.0" encoding="utf-8"?>
<Properties xmlns="http://schemas.openxmlformats.org/officeDocument/2006/extended-properties" xmlns:vt="http://schemas.openxmlformats.org/officeDocument/2006/docPropsVTypes">
  <TotalTime>1908</TotalTime>
  <Words>1145</Words>
  <Application>Microsoft Office PowerPoint</Application>
  <PresentationFormat>On-screen Show (4:3)</PresentationFormat>
  <Paragraphs>249</Paragraphs>
  <Slides>31</Slides>
  <Notes>2</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BOSCAR Conference -Economic evaluation of offender treatment programs</vt:lpstr>
      <vt:lpstr>02 Contents</vt:lpstr>
      <vt:lpstr>Economic evaluation of offender treatment programs: A systematic review of the literature with a focus on behavioural studies</vt:lpstr>
      <vt:lpstr>PowerPoint Presentation</vt:lpstr>
      <vt:lpstr>Prisoner population totals 2000 &amp; 2015</vt:lpstr>
      <vt:lpstr>Percentage change in global population totals 2000 - 2015</vt:lpstr>
      <vt:lpstr>Prisoner statistics: Australia</vt:lpstr>
      <vt:lpstr>Recidivism</vt:lpstr>
      <vt:lpstr>- Big offender population - Increasing recidivism rates - Large financial strain on society   </vt:lpstr>
      <vt:lpstr>What are the costs?</vt:lpstr>
      <vt:lpstr>Costs in Australia (AUD)</vt:lpstr>
      <vt:lpstr>Judicial system and crime costs are substantial.   </vt:lpstr>
      <vt:lpstr>Intervention programs for Offenders  </vt:lpstr>
      <vt:lpstr>Intervention programs</vt:lpstr>
      <vt:lpstr>Objective of this review</vt:lpstr>
      <vt:lpstr>Methods</vt:lpstr>
      <vt:lpstr>What is an Economic Evaluation?</vt:lpstr>
      <vt:lpstr>Types of Economic Evaluations</vt:lpstr>
      <vt:lpstr>Literature search</vt:lpstr>
      <vt:lpstr>PRISMA flow chart</vt:lpstr>
      <vt:lpstr>Results: Only 17 peer reviewed publications globally</vt:lpstr>
      <vt:lpstr>Focus of the 17 studies</vt:lpstr>
      <vt:lpstr>Intervention groups</vt:lpstr>
      <vt:lpstr>Assessment of Quality of publications</vt:lpstr>
      <vt:lpstr>Quality Assessment</vt:lpstr>
      <vt:lpstr>Quality Assessment</vt:lpstr>
      <vt:lpstr>Quality Assessment</vt:lpstr>
      <vt:lpstr>Economic Evaluation results</vt:lpstr>
      <vt:lpstr>Cost-Benefit Analysis Results</vt:lpstr>
      <vt:lpstr>Cost-Effectiveness Analysis Results</vt:lpstr>
      <vt:lpstr>Cost-Effectiveness Analysis Results</vt:lpstr>
      <vt:lpstr>Conclusions</vt:lpstr>
      <vt:lpstr>Are you evaluating your programs?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evaluation of offender treatment programs: A systematic review of the literature with a focus on behavioural studies</dc:title>
  <dc:creator>Stella Settumba</dc:creator>
  <cp:lastModifiedBy>Stella Settumba</cp:lastModifiedBy>
  <cp:revision>28</cp:revision>
  <cp:lastPrinted>2017-02-14T06:20:08Z</cp:lastPrinted>
  <dcterms:created xsi:type="dcterms:W3CDTF">2017-02-13T03:47:15Z</dcterms:created>
  <dcterms:modified xsi:type="dcterms:W3CDTF">2017-02-14T11:36:04Z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0x01010077DC2A28846341C9915EFC7988C44A4F00AC683DE72F6D54408E582A29A0E01260</vt:lpwstr>
  </property>
  <property fmtid="{D5CDD505-2E9C-101B-9397-08002B2CF9AE}" pid="3" name="Content tags">
    <vt:lpwstr>105;#Conference proceedings / Presentations|c21264d4-9564-4e41-9805-0fcb8759ef5a</vt:lpwstr>
  </property>
  <property fmtid="{D5CDD505-2E9C-101B-9397-08002B2CF9AE}" pid="4" name="DC.Type.DocType (JSMS">
    <vt:lpwstr>126;#Presentation|96b9c332-40fe-4061-87fb-bc6c76567afe</vt:lpwstr>
  </property>
  <property fmtid="{D5CDD505-2E9C-101B-9397-08002B2CF9AE}" pid="5" name="bc56bdda6a6a44c48d8cfdd96ad4c1470">
    <vt:lpwstr>Presentation|96b9c332-40fe-4061-87fb-bc6c76567afe</vt:lpwstr>
  </property>
</Properties>
</file>