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9" r:id="rId2"/>
    <p:sldId id="302" r:id="rId3"/>
    <p:sldId id="306" r:id="rId4"/>
    <p:sldId id="313" r:id="rId5"/>
    <p:sldId id="310" r:id="rId6"/>
    <p:sldId id="308" r:id="rId7"/>
    <p:sldId id="309" r:id="rId8"/>
    <p:sldId id="305" r:id="rId9"/>
    <p:sldId id="314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9B13DD-A778-4C59-ACF3-5E218BDCC616}">
          <p14:sldIdLst>
            <p14:sldId id="279"/>
            <p14:sldId id="302"/>
            <p14:sldId id="306"/>
            <p14:sldId id="313"/>
            <p14:sldId id="310"/>
            <p14:sldId id="308"/>
            <p14:sldId id="309"/>
            <p14:sldId id="305"/>
            <p14:sldId id="31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B128"/>
    <a:srgbClr val="ED8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3" autoAdjust="0"/>
    <p:restoredTop sz="94660"/>
  </p:normalViewPr>
  <p:slideViewPr>
    <p:cSldViewPr snapToObjects="1">
      <p:cViewPr>
        <p:scale>
          <a:sx n="77" d="100"/>
          <a:sy n="77" d="100"/>
        </p:scale>
        <p:origin x="-182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Applied Research in Crime and Justice Conference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3BCDB-62BE-4AA7-95E4-F3D44D572583}" type="datetimeFigureOut">
              <a:rPr lang="en-AU" smtClean="0"/>
              <a:t>19/02/2015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AU" smtClean="0"/>
              <a:t>BOCSAR, Sydney, 2015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98D56-235C-4145-8035-275DF59CE7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496947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Applied Research in Crime and Justice Conference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C240A-5697-6C4F-A6F3-B259F2C7A05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BOCSAR, Sydney,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47578-06BA-2347-B594-E3FBCCE5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6511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47578-06BA-2347-B594-E3FBCCE54D4F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C70979D-CB3B-4D82-AE41-98F1A0C12E5E}" type="datetime1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BOCSAR, Sydney, 2015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Applied Research in Crime and Justice Conference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82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1B22C-2650-724F-BC68-FE716A1266E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684C8-3238-F949-A9A4-B75710CCC7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132237"/>
            <a:ext cx="914400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79512" y="4132237"/>
            <a:ext cx="8856984" cy="648072"/>
          </a:xfrm>
        </p:spPr>
        <p:txBody>
          <a:bodyPr>
            <a:normAutofit fontScale="92500" lnSpcReduction="20000"/>
          </a:bodyPr>
          <a:lstStyle/>
          <a:p>
            <a:pPr marL="0" lvl="1"/>
            <a:r>
              <a:rPr lang="en-US" sz="2400" b="1" dirty="0"/>
              <a:t>Child sexual abuse in historical perspective: what did the law know and how did it act?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5212357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Mark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Finnane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, Amanda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Kaladelfos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Yorick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Smaal</a:t>
            </a:r>
            <a:endParaRPr lang="en-US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prosecutionproject.griffith.edu.au</a:t>
            </a:r>
          </a:p>
          <a:p>
            <a:pPr algn="ctr"/>
            <a:endParaRPr lang="en-US" sz="2400" dirty="0">
              <a:solidFill>
                <a:srgbClr val="4D4D4D"/>
              </a:solidFill>
            </a:endParaRPr>
          </a:p>
        </p:txBody>
      </p:sp>
      <p:pic>
        <p:nvPicPr>
          <p:cNvPr id="16" name="Picture 15" descr="pres-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90" y="575508"/>
            <a:ext cx="7393126" cy="314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4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808"/>
            <a:ext cx="9144000" cy="7744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H-logo-grey-retina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1"/>
            <a:ext cx="3096344" cy="4288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6021288"/>
            <a:ext cx="2514600" cy="6705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8264" y="6127964"/>
            <a:ext cx="2038350" cy="54356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4901" y="877565"/>
            <a:ext cx="8229600" cy="638373"/>
          </a:xfrm>
        </p:spPr>
        <p:txBody>
          <a:bodyPr>
            <a:noAutofit/>
          </a:bodyPr>
          <a:lstStyle/>
          <a:p>
            <a:r>
              <a:rPr lang="en-AU" sz="2400" dirty="0" smtClean="0">
                <a:solidFill>
                  <a:schemeClr val="bg1"/>
                </a:solidFill>
              </a:rPr>
              <a:t>Table 1. Criminal law provisions for offences against children</a:t>
            </a:r>
            <a:endParaRPr lang="en-AU" sz="2400" dirty="0">
              <a:solidFill>
                <a:schemeClr val="bg1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521470"/>
              </p:ext>
            </p:extLst>
          </p:nvPr>
        </p:nvGraphicFramePr>
        <p:xfrm>
          <a:off x="457200" y="1772816"/>
          <a:ext cx="8229600" cy="409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88873"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>
                          <a:solidFill>
                            <a:schemeClr val="tx1"/>
                          </a:solidFill>
                        </a:rPr>
                        <a:t>NSW</a:t>
                      </a:r>
                      <a:endParaRPr lang="en-A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>
                          <a:solidFill>
                            <a:schemeClr val="tx1"/>
                          </a:solidFill>
                        </a:rPr>
                        <a:t>Victoria</a:t>
                      </a:r>
                      <a:endParaRPr lang="en-A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>
                          <a:solidFill>
                            <a:schemeClr val="tx1"/>
                          </a:solidFill>
                        </a:rPr>
                        <a:t>Qld</a:t>
                      </a:r>
                      <a:endParaRPr lang="en-A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>
                          <a:solidFill>
                            <a:schemeClr val="tx1"/>
                          </a:solidFill>
                        </a:rPr>
                        <a:t>WA</a:t>
                      </a:r>
                      <a:endParaRPr lang="en-A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20133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Infancy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Mandatory death sentence for ‘carnal knowledge’ of girls under 10 (until 1955)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Mandatory death sentence for ‘carnal knowledge’ of girls under 10 (until 1949)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1899: Life imprisonment for ‘carnal knowledge’ of girls under 12</a:t>
                      </a:r>
                      <a:endParaRPr lang="en-A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1892: life imprisonment for ‘carnal knowledge’ of girls under 13</a:t>
                      </a:r>
                      <a:endParaRPr lang="en-AU" sz="1100" dirty="0"/>
                    </a:p>
                  </a:txBody>
                  <a:tcPr/>
                </a:tc>
              </a:tr>
              <a:tr h="683083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Age of consent</a:t>
                      </a:r>
                    </a:p>
                    <a:p>
                      <a:r>
                        <a:rPr lang="en-AU" sz="1100" dirty="0" smtClean="0"/>
                        <a:t>(Female)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14 (1883)</a:t>
                      </a:r>
                    </a:p>
                    <a:p>
                      <a:r>
                        <a:rPr lang="en-AU" sz="1100" dirty="0" smtClean="0"/>
                        <a:t>16 (1910)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16 (1891)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14</a:t>
                      </a:r>
                      <a:r>
                        <a:rPr lang="en-AU" sz="1100" baseline="0" dirty="0" smtClean="0"/>
                        <a:t> (1891)</a:t>
                      </a:r>
                    </a:p>
                    <a:p>
                      <a:r>
                        <a:rPr lang="en-AU" sz="1100" baseline="0" dirty="0" smtClean="0"/>
                        <a:t>17 (1913)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16 (1892)</a:t>
                      </a:r>
                      <a:endParaRPr lang="en-AU" sz="1100" dirty="0"/>
                    </a:p>
                  </a:txBody>
                  <a:tcPr/>
                </a:tc>
              </a:tr>
              <a:tr h="89158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Incest and relational offences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Fathers, teachers</a:t>
                      </a:r>
                      <a:r>
                        <a:rPr lang="en-AU" sz="1100" baseline="0" dirty="0" smtClean="0"/>
                        <a:t> (1883:aoc 16; 1924: </a:t>
                      </a:r>
                      <a:r>
                        <a:rPr lang="en-AU" sz="1100" baseline="0" dirty="0" err="1" smtClean="0"/>
                        <a:t>aoc</a:t>
                      </a:r>
                      <a:r>
                        <a:rPr lang="en-AU" sz="1100" baseline="0" dirty="0" smtClean="0"/>
                        <a:t> 17)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Incest (1891)</a:t>
                      </a:r>
                    </a:p>
                    <a:p>
                      <a:r>
                        <a:rPr lang="en-AU" sz="1100" dirty="0" smtClean="0"/>
                        <a:t>Schoolteachers</a:t>
                      </a:r>
                      <a:r>
                        <a:rPr lang="en-AU" sz="1100" baseline="0" dirty="0" smtClean="0"/>
                        <a:t> and guardians (1891)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Incest (1891)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Incest</a:t>
                      </a:r>
                      <a:r>
                        <a:rPr lang="en-AU" sz="1100" baseline="0" dirty="0" smtClean="0"/>
                        <a:t> (1892)</a:t>
                      </a:r>
                    </a:p>
                    <a:p>
                      <a:r>
                        <a:rPr lang="en-AU" sz="1100" baseline="0" dirty="0" smtClean="0"/>
                        <a:t>Guardians, schoolteachers (aoc:17) </a:t>
                      </a:r>
                      <a:endParaRPr lang="en-AU" sz="1100" dirty="0"/>
                    </a:p>
                  </a:txBody>
                  <a:tcPr/>
                </a:tc>
              </a:tr>
              <a:tr h="488873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Boys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Nil special provisions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Optional</a:t>
                      </a:r>
                      <a:r>
                        <a:rPr lang="en-AU" sz="1100" baseline="0" dirty="0" smtClean="0"/>
                        <a:t> death sentence for sodomy of boys under 14 (with violence)(1890)</a:t>
                      </a:r>
                    </a:p>
                    <a:p>
                      <a:r>
                        <a:rPr lang="en-AU" sz="1100" baseline="0" dirty="0" smtClean="0"/>
                        <a:t>Age of consent 16 for indecent assault (1919)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‘Indecent dealing’ with boy under 14 (1899)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 smtClean="0"/>
                        <a:t>‘Indecent dealing’ with boy under 14 (1902)</a:t>
                      </a:r>
                    </a:p>
                    <a:p>
                      <a:endParaRPr lang="en-AU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88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802842"/>
              </p:ext>
            </p:extLst>
          </p:nvPr>
        </p:nvGraphicFramePr>
        <p:xfrm>
          <a:off x="683570" y="1196752"/>
          <a:ext cx="8208909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093"/>
                <a:gridCol w="961688"/>
                <a:gridCol w="961688"/>
                <a:gridCol w="961688"/>
                <a:gridCol w="961688"/>
                <a:gridCol w="961688"/>
                <a:gridCol w="961688"/>
                <a:gridCol w="961688"/>
              </a:tblGrid>
              <a:tr h="1321339">
                <a:tc>
                  <a:txBody>
                    <a:bodyPr/>
                    <a:lstStyle/>
                    <a:p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Vic 1861-1911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Vic 1921-1961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WA 1830-1910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WA 1911-1961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NSW 1870-1915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Qld 1870-1910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Qld 1911-1930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3594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Above age of consent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51.2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41.1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66.7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67.4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43.6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63.8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32.8</a:t>
                      </a:r>
                      <a:endParaRPr lang="en-AU" sz="1600" dirty="0"/>
                    </a:p>
                  </a:txBody>
                  <a:tcPr/>
                </a:tc>
              </a:tr>
              <a:tr h="1321339"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Identified below age of consent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48.8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59.9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33.3</a:t>
                      </a:r>
                      <a:endParaRPr lang="en-A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32.6</a:t>
                      </a:r>
                      <a:endParaRPr lang="en-A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56.4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36.2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64.2</a:t>
                      </a:r>
                      <a:endParaRPr lang="en-AU" sz="1600" dirty="0"/>
                    </a:p>
                  </a:txBody>
                  <a:tcPr/>
                </a:tc>
              </a:tr>
              <a:tr h="669846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Total 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281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443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363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943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257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945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748</a:t>
                      </a:r>
                      <a:endParaRPr lang="en-A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69269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solidFill>
                  <a:schemeClr val="bg1"/>
                </a:solidFill>
              </a:rPr>
              <a:t>Table 2: Prosecution of sexual offences, % of total in selected jurisdictions</a:t>
            </a:r>
            <a:endParaRPr lang="en-AU" sz="2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5716816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i="1" dirty="0" smtClean="0">
                <a:solidFill>
                  <a:schemeClr val="bg1"/>
                </a:solidFill>
              </a:rPr>
              <a:t>Source: Prosecution Project data, from court records in four jurisdictions: sexual offences make up 10-11% of all offences charged for all jurisdictions</a:t>
            </a:r>
            <a:endParaRPr lang="en-AU" sz="1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85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426375"/>
              </p:ext>
            </p:extLst>
          </p:nvPr>
        </p:nvGraphicFramePr>
        <p:xfrm>
          <a:off x="323528" y="1194192"/>
          <a:ext cx="8496943" cy="4572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6549"/>
                <a:gridCol w="887686"/>
                <a:gridCol w="887686"/>
                <a:gridCol w="1331529"/>
                <a:gridCol w="1360435"/>
                <a:gridCol w="887686"/>
                <a:gridCol w="887686"/>
                <a:gridCol w="887686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Victoria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WA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NSW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Qld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2"/>
                    </a:solidFill>
                  </a:tcPr>
                </a:tc>
              </a:tr>
              <a:tr h="312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Charge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Charge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Charge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Charge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</a:tr>
              <a:tr h="6187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Carnally knowing girl between 10 and 16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32.5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Incest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17.9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Indecent assault on girl under 14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19.3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Carnal knowledge girl under 17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15.2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</a:tr>
              <a:tr h="9246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Indecent assault on a girl under 16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9.4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Indecently dealing with a girl under the age of 13 years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14.2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Carnally knowledge of girl between 10 and 14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13.1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Incest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11.6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</a:tr>
              <a:tr h="6187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Indecent assault on a girl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8.9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Unlawful carnal knowledge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5.1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Rape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7.6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Indecent dealing girl under 12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8.6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</a:tr>
              <a:tr h="6187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Indecent assault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5.4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Indecently dealing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3.7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Buggery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4.1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Indecent dealing girl under 17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8.4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</a:tr>
              <a:tr h="4658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Indecent assault male under 16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5.2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Rape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2.8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Indecent assault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4.1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Indecent assault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5.6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</a:tr>
              <a:tr h="6187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 smtClean="0">
                          <a:effectLst/>
                        </a:rPr>
                        <a:t>Total n =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</a:rPr>
                        <a:t>406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 smtClean="0">
                          <a:effectLst/>
                        </a:rPr>
                        <a:t>Total n =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</a:rPr>
                        <a:t>430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 smtClean="0">
                          <a:effectLst/>
                        </a:rPr>
                        <a:t>Total n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=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</a:rPr>
                        <a:t>145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Indecent dealing boy under 14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/>
                </a:tc>
              </a:tr>
              <a:tr h="173808">
                <a:tc>
                  <a:txBody>
                    <a:bodyPr/>
                    <a:lstStyle/>
                    <a:p>
                      <a:pPr algn="l" fontAlgn="b"/>
                      <a:endParaRPr lang="en-A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 smtClean="0">
                          <a:effectLst/>
                        </a:rPr>
                        <a:t>Total n =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</a:rPr>
                        <a:t>833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2" marR="6952" marT="6952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99592" y="404664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000" dirty="0" smtClean="0">
                <a:solidFill>
                  <a:prstClr val="white"/>
                </a:solidFill>
              </a:rPr>
              <a:t>Table 3: </a:t>
            </a:r>
            <a:r>
              <a:rPr lang="en-AU" sz="2000" dirty="0">
                <a:solidFill>
                  <a:prstClr val="white"/>
                </a:solidFill>
              </a:rPr>
              <a:t>Most frequent offences charged, ‘below the age of consent’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3608" y="602128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dirty="0" smtClean="0">
                <a:solidFill>
                  <a:schemeClr val="bg1"/>
                </a:solidFill>
              </a:rPr>
              <a:t>Source: Prosecution Project data, from court records in Vic and WA</a:t>
            </a:r>
            <a:endParaRPr lang="en-A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86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708637"/>
              </p:ext>
            </p:extLst>
          </p:nvPr>
        </p:nvGraphicFramePr>
        <p:xfrm>
          <a:off x="683570" y="1196752"/>
          <a:ext cx="8208909" cy="4633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093"/>
                <a:gridCol w="961688"/>
                <a:gridCol w="961688"/>
                <a:gridCol w="961688"/>
                <a:gridCol w="961688"/>
                <a:gridCol w="961688"/>
                <a:gridCol w="961688"/>
                <a:gridCol w="961688"/>
              </a:tblGrid>
              <a:tr h="132133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Identified below age of consent</a:t>
                      </a:r>
                    </a:p>
                    <a:p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Vic 1861-1911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Vic 1921-1961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WA 1830-1910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WA 1911-1961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NSW 1870-1915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Qld 1870-1910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Qld 1911-1930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2133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Male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10.3</a:t>
                      </a:r>
                    </a:p>
                    <a:p>
                      <a:r>
                        <a:rPr lang="en-AU" sz="1600" dirty="0" smtClean="0"/>
                        <a:t>(29)</a:t>
                      </a:r>
                      <a:endParaRPr lang="en-A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21.2</a:t>
                      </a:r>
                    </a:p>
                    <a:p>
                      <a:r>
                        <a:rPr lang="en-AU" sz="1600" dirty="0" smtClean="0"/>
                        <a:t>(113)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10.8</a:t>
                      </a:r>
                    </a:p>
                    <a:p>
                      <a:r>
                        <a:rPr lang="en-AU" sz="1600" dirty="0" smtClean="0"/>
                        <a:t>(37)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34.9</a:t>
                      </a:r>
                    </a:p>
                    <a:p>
                      <a:r>
                        <a:rPr lang="en-AU" sz="1600" dirty="0" smtClean="0"/>
                        <a:t>(86)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45.7</a:t>
                      </a:r>
                    </a:p>
                    <a:p>
                      <a:r>
                        <a:rPr lang="en-AU" sz="1600" dirty="0" smtClean="0"/>
                        <a:t>(46)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53.1</a:t>
                      </a:r>
                    </a:p>
                    <a:p>
                      <a:r>
                        <a:rPr lang="en-AU" sz="1600" dirty="0" smtClean="0"/>
                        <a:t>(49)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70.0</a:t>
                      </a:r>
                    </a:p>
                    <a:p>
                      <a:r>
                        <a:rPr lang="en-AU" sz="1600" dirty="0" smtClean="0"/>
                        <a:t>(60)</a:t>
                      </a:r>
                      <a:endParaRPr lang="en-AU" sz="1600" dirty="0"/>
                    </a:p>
                  </a:txBody>
                  <a:tcPr/>
                </a:tc>
              </a:tr>
              <a:tr h="132133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Female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88.4</a:t>
                      </a:r>
                    </a:p>
                    <a:p>
                      <a:r>
                        <a:rPr lang="en-AU" sz="1600" dirty="0" smtClean="0"/>
                        <a:t>(146)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94.5</a:t>
                      </a:r>
                    </a:p>
                    <a:p>
                      <a:r>
                        <a:rPr lang="en-AU" sz="1600" dirty="0" smtClean="0"/>
                        <a:t>(238)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84.4</a:t>
                      </a:r>
                    </a:p>
                    <a:p>
                      <a:r>
                        <a:rPr lang="en-AU" sz="1600" dirty="0" smtClean="0"/>
                        <a:t>(109)</a:t>
                      </a:r>
                      <a:endParaRPr lang="en-AU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90.7</a:t>
                      </a:r>
                    </a:p>
                    <a:p>
                      <a:r>
                        <a:rPr lang="en-AU" sz="1600" dirty="0" smtClean="0"/>
                        <a:t>(226)</a:t>
                      </a:r>
                      <a:endParaRPr lang="en-AU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58.8</a:t>
                      </a:r>
                    </a:p>
                    <a:p>
                      <a:r>
                        <a:rPr lang="en-AU" sz="1600" dirty="0" smtClean="0"/>
                        <a:t>(211)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74.3</a:t>
                      </a:r>
                    </a:p>
                    <a:p>
                      <a:r>
                        <a:rPr lang="en-AU" sz="1600" dirty="0" smtClean="0"/>
                        <a:t>(307)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81.2</a:t>
                      </a:r>
                    </a:p>
                    <a:p>
                      <a:r>
                        <a:rPr lang="en-AU" sz="1600" dirty="0" smtClean="0"/>
                        <a:t>(260)</a:t>
                      </a:r>
                      <a:endParaRPr lang="en-AU" sz="1600" dirty="0"/>
                    </a:p>
                  </a:txBody>
                  <a:tcPr/>
                </a:tc>
              </a:tr>
              <a:tr h="669846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Missing 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92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217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631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589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428</a:t>
                      </a:r>
                      <a:endParaRPr lang="en-A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3772" y="404664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solidFill>
                  <a:schemeClr val="bg1"/>
                </a:solidFill>
              </a:rPr>
              <a:t>Table 4: Prosecution of sexual offences, gender of complainants (% of number of cases)</a:t>
            </a:r>
            <a:endParaRPr lang="en-AU" sz="2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3223" y="5877272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i="1" dirty="0" smtClean="0">
                <a:solidFill>
                  <a:schemeClr val="bg1"/>
                </a:solidFill>
              </a:rPr>
              <a:t>Source: Prosecution Project data: in brackets n of total sexual offences cases for each sample. Highlighted data suggests significant underestimate of number of under-age boys in the data.</a:t>
            </a:r>
            <a:endParaRPr lang="en-AU" sz="1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58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83084"/>
              </p:ext>
            </p:extLst>
          </p:nvPr>
        </p:nvGraphicFramePr>
        <p:xfrm>
          <a:off x="827585" y="1340768"/>
          <a:ext cx="7704856" cy="468302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2457"/>
                <a:gridCol w="1921855"/>
                <a:gridCol w="1234440"/>
                <a:gridCol w="1510375"/>
                <a:gridCol w="1116322"/>
                <a:gridCol w="1509407"/>
              </a:tblGrid>
              <a:tr h="35220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Above age of consent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AU" sz="1400" dirty="0" smtClean="0">
                          <a:solidFill>
                            <a:schemeClr val="tx1"/>
                          </a:solidFill>
                        </a:rPr>
                        <a:t>Identified below age of consent</a:t>
                      </a:r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2421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Frequency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%</a:t>
                      </a:r>
                      <a:endParaRPr lang="en-AU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Frequency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%</a:t>
                      </a:r>
                      <a:endParaRPr lang="en-AU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7901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Not guilty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565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33.3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434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28.5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901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Guilty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861</a:t>
                      </a:r>
                      <a:endParaRPr lang="en-AU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50.8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883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57.9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9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</a:rPr>
                        <a:t>Guilty plea/verdict</a:t>
                      </a:r>
                      <a:endParaRPr lang="en-AU" sz="1400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307</a:t>
                      </a:r>
                      <a:endParaRPr lang="en-AU" sz="1400" i="1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20.8</a:t>
                      </a:r>
                      <a:endParaRPr lang="en-AU" sz="1400" i="1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349</a:t>
                      </a:r>
                      <a:endParaRPr lang="en-AU" sz="1400" i="1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27.8</a:t>
                      </a:r>
                      <a:endParaRPr lang="en-AU" sz="1400" i="1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47901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Guilty partial plea 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125</a:t>
                      </a:r>
                      <a:endParaRPr lang="en-AU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7.4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89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5.8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901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Jury disagree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41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2.4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2.1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901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Nolle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80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4.7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61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4.0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901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Postponed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1.6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901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Total n = 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1696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100.0</a:t>
                      </a:r>
                      <a:endParaRPr lang="en-AU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1524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100.0</a:t>
                      </a:r>
                      <a:endParaRPr lang="en-AU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75656" y="404664"/>
            <a:ext cx="54143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mbria" pitchFamily="18" charset="0"/>
                <a:cs typeface="Times New Roman" pitchFamily="18" charset="0"/>
              </a:rPr>
              <a:t>Table 5. Verdicts for sexual offences, all samples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mbria" pitchFamily="18" charset="0"/>
                <a:cs typeface="Times New Roman" pitchFamily="18" charset="0"/>
              </a:rPr>
              <a:t>. </a:t>
            </a:r>
            <a:endParaRPr kumimoji="0" lang="en-AU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602128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i="1" dirty="0" smtClean="0">
                <a:solidFill>
                  <a:schemeClr val="bg1"/>
                </a:solidFill>
              </a:rPr>
              <a:t>Source: Prosecution Project data, from court records in each jurisdiction: Vic, NSW and Qld (1911-30), significantly more likely guilty verdict in child cases</a:t>
            </a:r>
            <a:endParaRPr lang="en-AU" sz="1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8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950" y="692696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solidFill>
                  <a:schemeClr val="bg1"/>
                </a:solidFill>
              </a:rPr>
              <a:t>Table 6. Sentencing outcomes in sexual offences cases, all samples</a:t>
            </a:r>
            <a:endParaRPr lang="en-AU" sz="2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6021288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dirty="0" smtClean="0">
                <a:solidFill>
                  <a:schemeClr val="bg1"/>
                </a:solidFill>
              </a:rPr>
              <a:t>Source: Prosecution Project data, from court records in four  jurisdictions, Vic, NSW, WA, Qld; majority of death sentences commuted</a:t>
            </a:r>
            <a:r>
              <a:rPr lang="en-AU" i="1" dirty="0" smtClean="0"/>
              <a:t>]?</a:t>
            </a:r>
            <a:endParaRPr lang="en-AU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001284"/>
              </p:ext>
            </p:extLst>
          </p:nvPr>
        </p:nvGraphicFramePr>
        <p:xfrm>
          <a:off x="467545" y="1412775"/>
          <a:ext cx="8280919" cy="429125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36766"/>
                <a:gridCol w="1255060"/>
                <a:gridCol w="1254175"/>
                <a:gridCol w="1379858"/>
                <a:gridCol w="1255060"/>
              </a:tblGrid>
              <a:tr h="372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en-AU" sz="1400" dirty="0" smtClean="0">
                          <a:solidFill>
                            <a:schemeClr val="tx1"/>
                          </a:solidFill>
                        </a:rPr>
                        <a:t>Above age of consent</a:t>
                      </a:r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AU" sz="1400" dirty="0" smtClean="0">
                          <a:solidFill>
                            <a:schemeClr val="tx1"/>
                          </a:solidFill>
                        </a:rPr>
                        <a:t>Identified below age of consent</a:t>
                      </a:r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2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Frequency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Valid Percent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Frequency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Valid Percent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5213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Imprisonment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850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82.0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785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80.9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005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</a:rPr>
                        <a:t>Mean length of imprisonment (SD)</a:t>
                      </a:r>
                      <a:endParaRPr lang="en-AU" sz="1400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977.59 (1017.19)</a:t>
                      </a:r>
                      <a:endParaRPr lang="en-AU" sz="1400" i="1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943.09 (1027.91)</a:t>
                      </a:r>
                      <a:endParaRPr lang="en-AU" sz="1400" i="1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2005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Bond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86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8.3</a:t>
                      </a:r>
                      <a:endParaRPr lang="en-AU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113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11.6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005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Life imprisonment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1.0</a:t>
                      </a:r>
                      <a:endParaRPr lang="en-AU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0.9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005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Fine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2.2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005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Death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3.7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1.5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005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Lashes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2.8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3.9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005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1036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970</a:t>
                      </a:r>
                      <a:endParaRPr lang="en-AU" sz="140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AU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3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808"/>
            <a:ext cx="9144000" cy="7744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H-logo-grey-retina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1"/>
            <a:ext cx="3096344" cy="4288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6021288"/>
            <a:ext cx="2514600" cy="6705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8264" y="6127964"/>
            <a:ext cx="2038350" cy="54356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4197559" cy="4197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15716" y="98072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bg1"/>
                </a:solidFill>
              </a:rPr>
              <a:t>The Brisbane Boys Home</a:t>
            </a:r>
            <a:endParaRPr lang="en-AU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830449"/>
            <a:ext cx="2952328" cy="529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6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132237"/>
            <a:ext cx="914400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3508" y="4221682"/>
            <a:ext cx="8856984" cy="648072"/>
          </a:xfrm>
        </p:spPr>
        <p:txBody>
          <a:bodyPr>
            <a:normAutofit fontScale="92500" lnSpcReduction="20000"/>
          </a:bodyPr>
          <a:lstStyle/>
          <a:p>
            <a:pPr marL="0" lvl="1"/>
            <a:r>
              <a:rPr lang="en-US" sz="2400" b="1" dirty="0"/>
              <a:t>Child sexual abuse in historical perspective: what did the law know and how did it act?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5212357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With thanks to Lauren Vogel for assistance with the statistics and the Prosecution Project researchers and volunteers for their assistance with data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algn="ctr"/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prosecutionproject.griffith.edu.au</a:t>
            </a:r>
          </a:p>
        </p:txBody>
      </p:sp>
      <p:pic>
        <p:nvPicPr>
          <p:cNvPr id="16" name="Picture 15" descr="pres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90" y="575508"/>
            <a:ext cx="7393126" cy="314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86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nane and Kaladelfos Policing and Immigration Dec 2014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StartDate xmlns="http://schemas.microsoft.com/sharepoint/v3" xsi:nil="true"/>
    <PublishingExpiration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695109-1E90-45FA-A39A-642283C635FF}"/>
</file>

<file path=customXml/itemProps2.xml><?xml version="1.0" encoding="utf-8"?>
<ds:datastoreItem xmlns:ds="http://schemas.openxmlformats.org/officeDocument/2006/customXml" ds:itemID="{B9719C81-495A-42F4-A763-4626DE346C73}"/>
</file>

<file path=customXml/itemProps3.xml><?xml version="1.0" encoding="utf-8"?>
<ds:datastoreItem xmlns:ds="http://schemas.openxmlformats.org/officeDocument/2006/customXml" ds:itemID="{07801E53-B31B-4EAA-BDD5-45508098CC66}"/>
</file>

<file path=docProps/app.xml><?xml version="1.0" encoding="utf-8"?>
<Properties xmlns="http://schemas.openxmlformats.org/officeDocument/2006/extended-properties" xmlns:vt="http://schemas.openxmlformats.org/officeDocument/2006/docPropsVTypes">
  <Template>Finnane and Kaladelfos Policing and Immigration Dec 2014</Template>
  <TotalTime>2253</TotalTime>
  <Words>868</Words>
  <Application>Microsoft Office PowerPoint</Application>
  <PresentationFormat>On-screen Show (4:3)</PresentationFormat>
  <Paragraphs>302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Finnane and Kaladelfos Policing and Immigration Dec 2014</vt:lpstr>
      <vt:lpstr>PowerPoint Presentation</vt:lpstr>
      <vt:lpstr>Table 1. Criminal law provisions for offences against children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Griffith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sexual abuse in historical perspective: what did the law know and how did it act?</dc:title>
  <dc:creator>soeadmin</dc:creator>
  <cp:lastModifiedBy>ImpactAV</cp:lastModifiedBy>
  <cp:revision>25</cp:revision>
  <cp:lastPrinted>2015-02-17T04:20:50Z</cp:lastPrinted>
  <dcterms:created xsi:type="dcterms:W3CDTF">2015-02-14T00:51:05Z</dcterms:created>
  <dcterms:modified xsi:type="dcterms:W3CDTF">2015-02-18T22:16:32Z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4" name="DC_x002e_Type_x002e_DocType_x0020__x0028_JSMS">
    <vt:lpwstr/>
  </property>
  <property fmtid="{D5CDD505-2E9C-101B-9397-08002B2CF9AE}" pid="5" name="Content_x0020_tags">
    <vt:lpwstr/>
  </property>
  <property fmtid="{D5CDD505-2E9C-101B-9397-08002B2CF9AE}" pid="7" name="Content tags">
    <vt:lpwstr>105;#Conference proceedings / Presentations|c21264d4-9564-4e41-9805-0fcb8759ef5a</vt:lpwstr>
  </property>
  <property fmtid="{D5CDD505-2E9C-101B-9397-08002B2CF9AE}" pid="10" name="DC.Type.DocType (JSMS">
    <vt:lpwstr>126;#Presentation|96b9c332-40fe-4061-87fb-bc6c76567afe</vt:lpwstr>
  </property>
  <property fmtid="{D5CDD505-2E9C-101B-9397-08002B2CF9AE}" pid="14" name="bc56bdda6a6a44c48d8cfdd96ad4c1470">
    <vt:lpwstr>Presentation|96b9c332-40fe-4061-87fb-bc6c76567afe</vt:lpwstr>
  </property>
</Properties>
</file>