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notesSlides/notesSlide7.xml" ContentType="application/vnd.openxmlformats-officedocument.presentationml.notesSlide+xml"/>
  <Override PartName="/ppt/slideLayouts/slideLayout21.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xml" ContentType="application/vnd.openxmlformats-officedocument.presentationml.tag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3662" r:id="rId2"/>
  </p:sldMasterIdLst>
  <p:notesMasterIdLst>
    <p:notesMasterId r:id="rId27"/>
  </p:notesMasterIdLst>
  <p:handoutMasterIdLst>
    <p:handoutMasterId r:id="rId28"/>
  </p:handoutMasterIdLst>
  <p:sldIdLst>
    <p:sldId id="256" r:id="rId3"/>
    <p:sldId id="319" r:id="rId4"/>
    <p:sldId id="318" r:id="rId5"/>
    <p:sldId id="274" r:id="rId6"/>
    <p:sldId id="315" r:id="rId7"/>
    <p:sldId id="321" r:id="rId8"/>
    <p:sldId id="320" r:id="rId9"/>
    <p:sldId id="262" r:id="rId10"/>
    <p:sldId id="322" r:id="rId11"/>
    <p:sldId id="308" r:id="rId12"/>
    <p:sldId id="261" r:id="rId13"/>
    <p:sldId id="323" r:id="rId14"/>
    <p:sldId id="310" r:id="rId15"/>
    <p:sldId id="309" r:id="rId16"/>
    <p:sldId id="293" r:id="rId17"/>
    <p:sldId id="299" r:id="rId18"/>
    <p:sldId id="294" r:id="rId19"/>
    <p:sldId id="279" r:id="rId20"/>
    <p:sldId id="282" r:id="rId21"/>
    <p:sldId id="311" r:id="rId22"/>
    <p:sldId id="284" r:id="rId23"/>
    <p:sldId id="296" r:id="rId24"/>
    <p:sldId id="297" r:id="rId25"/>
    <p:sldId id="298" r:id="rId26"/>
  </p:sldIdLst>
  <p:sldSz cx="9144000" cy="6858000" type="screen4x3"/>
  <p:notesSz cx="6781800" cy="9902825"/>
  <p:embeddedFontLst>
    <p:embeddedFont>
      <p:font typeface="Comic Sans MS" pitchFamily="66" charset="0"/>
      <p:regular r:id="rId29"/>
      <p:bold r:id="rId30"/>
    </p:embeddedFont>
    <p:embeddedFont>
      <p:font typeface="Calibri Light" charset="0"/>
      <p:regular r:id="rId31"/>
      <p:italic r:id="rId32"/>
    </p:embeddedFont>
    <p:embeddedFont>
      <p:font typeface="Verdana" pitchFamily="34" charset="0"/>
      <p:regular r:id="rId33"/>
      <p:bold r:id="rId34"/>
      <p:italic r:id="rId35"/>
      <p:boldItalic r:id="rId36"/>
    </p:embeddedFont>
  </p:embeddedFontLst>
  <p:defaultTextStyle>
    <a:defPPr>
      <a:defRPr lang="en-AU"/>
    </a:defPPr>
    <a:lvl1pPr algn="ctr" rtl="0" fontAlgn="base">
      <a:lnSpc>
        <a:spcPct val="80000"/>
      </a:lnSpc>
      <a:spcBef>
        <a:spcPct val="30000"/>
      </a:spcBef>
      <a:spcAft>
        <a:spcPct val="0"/>
      </a:spcAft>
      <a:defRPr sz="800" kern="1200">
        <a:solidFill>
          <a:schemeClr val="tx1"/>
        </a:solidFill>
        <a:latin typeface="Times New Roman" pitchFamily="18" charset="0"/>
        <a:ea typeface="+mn-ea"/>
        <a:cs typeface="+mn-cs"/>
      </a:defRPr>
    </a:lvl1pPr>
    <a:lvl2pPr marL="457200" algn="ctr" rtl="0" fontAlgn="base">
      <a:lnSpc>
        <a:spcPct val="80000"/>
      </a:lnSpc>
      <a:spcBef>
        <a:spcPct val="30000"/>
      </a:spcBef>
      <a:spcAft>
        <a:spcPct val="0"/>
      </a:spcAft>
      <a:defRPr sz="800" kern="1200">
        <a:solidFill>
          <a:schemeClr val="tx1"/>
        </a:solidFill>
        <a:latin typeface="Times New Roman" pitchFamily="18" charset="0"/>
        <a:ea typeface="+mn-ea"/>
        <a:cs typeface="+mn-cs"/>
      </a:defRPr>
    </a:lvl2pPr>
    <a:lvl3pPr marL="914400" algn="ctr" rtl="0" fontAlgn="base">
      <a:lnSpc>
        <a:spcPct val="80000"/>
      </a:lnSpc>
      <a:spcBef>
        <a:spcPct val="30000"/>
      </a:spcBef>
      <a:spcAft>
        <a:spcPct val="0"/>
      </a:spcAft>
      <a:defRPr sz="800" kern="1200">
        <a:solidFill>
          <a:schemeClr val="tx1"/>
        </a:solidFill>
        <a:latin typeface="Times New Roman" pitchFamily="18" charset="0"/>
        <a:ea typeface="+mn-ea"/>
        <a:cs typeface="+mn-cs"/>
      </a:defRPr>
    </a:lvl3pPr>
    <a:lvl4pPr marL="1371600" algn="ctr" rtl="0" fontAlgn="base">
      <a:lnSpc>
        <a:spcPct val="80000"/>
      </a:lnSpc>
      <a:spcBef>
        <a:spcPct val="30000"/>
      </a:spcBef>
      <a:spcAft>
        <a:spcPct val="0"/>
      </a:spcAft>
      <a:defRPr sz="800" kern="1200">
        <a:solidFill>
          <a:schemeClr val="tx1"/>
        </a:solidFill>
        <a:latin typeface="Times New Roman" pitchFamily="18" charset="0"/>
        <a:ea typeface="+mn-ea"/>
        <a:cs typeface="+mn-cs"/>
      </a:defRPr>
    </a:lvl4pPr>
    <a:lvl5pPr marL="1828800" algn="ctr" rtl="0" fontAlgn="base">
      <a:lnSpc>
        <a:spcPct val="80000"/>
      </a:lnSpc>
      <a:spcBef>
        <a:spcPct val="3000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800" kern="1200">
        <a:solidFill>
          <a:schemeClr val="tx1"/>
        </a:solidFill>
        <a:latin typeface="Times New Roman" pitchFamily="18" charset="0"/>
        <a:ea typeface="+mn-ea"/>
        <a:cs typeface="+mn-cs"/>
      </a:defRPr>
    </a:lvl6pPr>
    <a:lvl7pPr marL="2743200" algn="l" defTabSz="914400" rtl="0" eaLnBrk="1" latinLnBrk="0" hangingPunct="1">
      <a:defRPr sz="800" kern="1200">
        <a:solidFill>
          <a:schemeClr val="tx1"/>
        </a:solidFill>
        <a:latin typeface="Times New Roman" pitchFamily="18" charset="0"/>
        <a:ea typeface="+mn-ea"/>
        <a:cs typeface="+mn-cs"/>
      </a:defRPr>
    </a:lvl7pPr>
    <a:lvl8pPr marL="3200400" algn="l" defTabSz="914400" rtl="0" eaLnBrk="1" latinLnBrk="0" hangingPunct="1">
      <a:defRPr sz="800" kern="1200">
        <a:solidFill>
          <a:schemeClr val="tx1"/>
        </a:solidFill>
        <a:latin typeface="Times New Roman" pitchFamily="18" charset="0"/>
        <a:ea typeface="+mn-ea"/>
        <a:cs typeface="+mn-cs"/>
      </a:defRPr>
    </a:lvl8pPr>
    <a:lvl9pPr marL="3657600" algn="l" defTabSz="914400" rtl="0" eaLnBrk="1" latinLnBrk="0" hangingPunct="1">
      <a:defRPr sz="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6D254"/>
    <a:srgbClr val="3333CC"/>
    <a:srgbClr val="FCF600"/>
    <a:srgbClr val="F4FB63"/>
    <a:srgbClr val="D89000"/>
    <a:srgbClr val="FFC8AD"/>
    <a:srgbClr val="EAB6F6"/>
    <a:srgbClr val="FFBDAD"/>
    <a:srgbClr val="53BD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6" autoAdjust="0"/>
    <p:restoredTop sz="56902" autoAdjust="0"/>
  </p:normalViewPr>
  <p:slideViewPr>
    <p:cSldViewPr snapToGrid="0">
      <p:cViewPr>
        <p:scale>
          <a:sx n="100" d="100"/>
          <a:sy n="100" d="100"/>
        </p:scale>
        <p:origin x="-108" y="13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220" y="3360"/>
      </p:cViewPr>
      <p:guideLst>
        <p:guide orient="horz" pos="3119"/>
        <p:guide pos="213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13" b="1" i="0" u="none" strike="noStrike" baseline="0">
                <a:solidFill>
                  <a:srgbClr val="000000"/>
                </a:solidFill>
                <a:latin typeface="Arial"/>
                <a:ea typeface="Arial"/>
                <a:cs typeface="Arial"/>
              </a:defRPr>
            </a:pPr>
            <a:r>
              <a:rPr lang="en-AU" dirty="0" smtClean="0"/>
              <a:t>2003 Matrix:</a:t>
            </a:r>
            <a:r>
              <a:rPr lang="en-AU" baseline="0" dirty="0" smtClean="0"/>
              <a:t> </a:t>
            </a:r>
            <a:r>
              <a:rPr lang="en-AU" dirty="0" smtClean="0"/>
              <a:t>All qualifying offenders since 1997 at </a:t>
            </a:r>
            <a:r>
              <a:rPr lang="en-AU" dirty="0"/>
              <a:t>arrest 3 </a:t>
            </a:r>
            <a:endParaRPr lang="en-AU" dirty="0" smtClean="0"/>
          </a:p>
          <a:p>
            <a:pPr>
              <a:defRPr sz="1213" b="1" i="0" u="none" strike="noStrike" baseline="0">
                <a:solidFill>
                  <a:srgbClr val="000000"/>
                </a:solidFill>
                <a:latin typeface="Arial"/>
                <a:ea typeface="Arial"/>
                <a:cs typeface="Arial"/>
              </a:defRPr>
            </a:pPr>
            <a:r>
              <a:rPr lang="en-AU" dirty="0" smtClean="0"/>
              <a:t>2 </a:t>
            </a:r>
            <a:r>
              <a:rPr lang="en-AU" dirty="0"/>
              <a:t>year follow-up and using the 97 matrix
Prediction Accuracy measures:  </a:t>
            </a:r>
            <a:r>
              <a:rPr lang="en-AU" dirty="0" err="1"/>
              <a:t>ChiSquare</a:t>
            </a:r>
            <a:r>
              <a:rPr lang="en-AU" dirty="0"/>
              <a:t> on fail % =2.22 Raw correct = 99.6%</a:t>
            </a:r>
          </a:p>
        </c:rich>
      </c:tx>
      <c:layout>
        <c:manualLayout>
          <c:xMode val="edge"/>
          <c:yMode val="edge"/>
          <c:x val="0.18733509234828497"/>
          <c:y val="2.0689655172413793E-2"/>
        </c:manualLayout>
      </c:layout>
      <c:overlay val="0"/>
      <c:spPr>
        <a:noFill/>
        <a:ln w="28011">
          <a:noFill/>
        </a:ln>
      </c:spPr>
    </c:title>
    <c:autoTitleDeleted val="0"/>
    <c:plotArea>
      <c:layout>
        <c:manualLayout>
          <c:layoutTarget val="inner"/>
          <c:xMode val="edge"/>
          <c:yMode val="edge"/>
          <c:x val="0.21108179419525067"/>
          <c:y val="0.19770114942528735"/>
          <c:w val="0.76781002638522422"/>
          <c:h val="0.50574712643678166"/>
        </c:manualLayout>
      </c:layout>
      <c:lineChart>
        <c:grouping val="standard"/>
        <c:varyColors val="0"/>
        <c:ser>
          <c:idx val="1"/>
          <c:order val="0"/>
          <c:tx>
            <c:strRef>
              <c:f>rocjak_xx3_step2_97!$B$29</c:f>
              <c:strCache>
                <c:ptCount val="1"/>
                <c:pt idx="0">
                  <c:v>exp fails (%)</c:v>
                </c:pt>
              </c:strCache>
            </c:strRef>
          </c:tx>
          <c:spPr>
            <a:ln w="14006">
              <a:solidFill>
                <a:srgbClr val="000000"/>
              </a:solidFill>
              <a:prstDash val="sysDash"/>
            </a:ln>
          </c:spPr>
          <c:marker>
            <c:symbol val="none"/>
          </c:marker>
          <c:dLbls>
            <c:delete val="1"/>
          </c:dLbls>
          <c:cat>
            <c:strRef>
              <c:f>rocjak_xx3_step2_97!$D$21:$X$21</c:f>
              <c:strCach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Total</c:v>
                </c:pt>
              </c:strCache>
            </c:strRef>
          </c:cat>
          <c:val>
            <c:numRef>
              <c:f>rocjak_xx3_step2_97!$D$29:$W$29</c:f>
              <c:numCache>
                <c:formatCode>0</c:formatCode>
                <c:ptCount val="20"/>
                <c:pt idx="0">
                  <c:v>23.946253864978907</c:v>
                </c:pt>
                <c:pt idx="1">
                  <c:v>30.683718104078757</c:v>
                </c:pt>
                <c:pt idx="2">
                  <c:v>32.894474873417721</c:v>
                </c:pt>
                <c:pt idx="3">
                  <c:v>34.830970133614628</c:v>
                </c:pt>
                <c:pt idx="4">
                  <c:v>36.447029966244699</c:v>
                </c:pt>
                <c:pt idx="5">
                  <c:v>38.185024198312178</c:v>
                </c:pt>
                <c:pt idx="6">
                  <c:v>40.825668582865219</c:v>
                </c:pt>
                <c:pt idx="7">
                  <c:v>42.746111150492233</c:v>
                </c:pt>
                <c:pt idx="8">
                  <c:v>44.319850489451504</c:v>
                </c:pt>
                <c:pt idx="9">
                  <c:v>45.673702445850914</c:v>
                </c:pt>
                <c:pt idx="10">
                  <c:v>46.939569558988765</c:v>
                </c:pt>
                <c:pt idx="11">
                  <c:v>48.281113234880436</c:v>
                </c:pt>
                <c:pt idx="12">
                  <c:v>50.184473741209658</c:v>
                </c:pt>
                <c:pt idx="13">
                  <c:v>52.703357734177281</c:v>
                </c:pt>
                <c:pt idx="14">
                  <c:v>56.291933942334794</c:v>
                </c:pt>
                <c:pt idx="15">
                  <c:v>60.613964358146042</c:v>
                </c:pt>
                <c:pt idx="16">
                  <c:v>65.244403829817202</c:v>
                </c:pt>
                <c:pt idx="17">
                  <c:v>71.003798178621707</c:v>
                </c:pt>
                <c:pt idx="18">
                  <c:v>77.161249769338923</c:v>
                </c:pt>
                <c:pt idx="19">
                  <c:v>85.292958517580786</c:v>
                </c:pt>
              </c:numCache>
            </c:numRef>
          </c:val>
          <c:smooth val="0"/>
        </c:ser>
        <c:ser>
          <c:idx val="0"/>
          <c:order val="1"/>
          <c:tx>
            <c:strRef>
              <c:f>rocjak_xx3_step2_97!$B$28</c:f>
              <c:strCache>
                <c:ptCount val="1"/>
                <c:pt idx="0">
                  <c:v>obs fails (%)</c:v>
                </c:pt>
              </c:strCache>
            </c:strRef>
          </c:tx>
          <c:spPr>
            <a:ln w="14006">
              <a:solidFill>
                <a:srgbClr val="000000"/>
              </a:solidFill>
              <a:prstDash val="solid"/>
            </a:ln>
          </c:spPr>
          <c:marker>
            <c:symbol val="none"/>
          </c:marker>
          <c:dLbls>
            <c:delete val="1"/>
          </c:dLbls>
          <c:cat>
            <c:strRef>
              <c:f>rocjak_xx3_step2_97!$D$21:$X$21</c:f>
              <c:strCach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Total</c:v>
                </c:pt>
              </c:strCache>
            </c:strRef>
          </c:cat>
          <c:val>
            <c:numRef>
              <c:f>rocjak_xx3_step2_97!$D$28:$W$28</c:f>
              <c:numCache>
                <c:formatCode>0</c:formatCode>
                <c:ptCount val="20"/>
                <c:pt idx="0">
                  <c:v>25.59774964838256</c:v>
                </c:pt>
                <c:pt idx="1">
                  <c:v>28.691983122362867</c:v>
                </c:pt>
                <c:pt idx="2">
                  <c:v>32.489451476793249</c:v>
                </c:pt>
                <c:pt idx="3">
                  <c:v>32.770745428973278</c:v>
                </c:pt>
                <c:pt idx="4">
                  <c:v>34.036568213783404</c:v>
                </c:pt>
                <c:pt idx="5">
                  <c:v>37.271448663853732</c:v>
                </c:pt>
                <c:pt idx="6">
                  <c:v>44.382022471910112</c:v>
                </c:pt>
                <c:pt idx="7">
                  <c:v>39.099859353023909</c:v>
                </c:pt>
                <c:pt idx="8">
                  <c:v>42.756680731364277</c:v>
                </c:pt>
                <c:pt idx="9">
                  <c:v>46.694796061884666</c:v>
                </c:pt>
                <c:pt idx="10">
                  <c:v>48.455056179775283</c:v>
                </c:pt>
                <c:pt idx="11">
                  <c:v>50.070323488045013</c:v>
                </c:pt>
                <c:pt idx="12">
                  <c:v>52.883263009845294</c:v>
                </c:pt>
                <c:pt idx="13">
                  <c:v>53.727144866385366</c:v>
                </c:pt>
                <c:pt idx="14">
                  <c:v>60.337552742616026</c:v>
                </c:pt>
                <c:pt idx="15">
                  <c:v>58.988764044943821</c:v>
                </c:pt>
                <c:pt idx="16">
                  <c:v>68.495077355836855</c:v>
                </c:pt>
                <c:pt idx="17">
                  <c:v>73.417721518987349</c:v>
                </c:pt>
                <c:pt idx="18">
                  <c:v>78.902953586497887</c:v>
                </c:pt>
                <c:pt idx="19">
                  <c:v>82.841068917018276</c:v>
                </c:pt>
              </c:numCache>
            </c:numRef>
          </c:val>
          <c:smooth val="0"/>
        </c:ser>
        <c:dLbls>
          <c:showLegendKey val="0"/>
          <c:showVal val="0"/>
          <c:showCatName val="0"/>
          <c:showSerName val="1"/>
          <c:showPercent val="0"/>
          <c:showBubbleSize val="0"/>
        </c:dLbls>
        <c:marker val="1"/>
        <c:smooth val="0"/>
        <c:axId val="45287680"/>
        <c:axId val="45298048"/>
      </c:lineChart>
      <c:lineChart>
        <c:grouping val="standard"/>
        <c:varyColors val="0"/>
        <c:ser>
          <c:idx val="3"/>
          <c:order val="2"/>
          <c:tx>
            <c:v>n of cases</c:v>
          </c:tx>
          <c:spPr>
            <a:ln w="14006">
              <a:solidFill>
                <a:srgbClr val="FFFFFF"/>
              </a:solidFill>
              <a:prstDash val="solid"/>
            </a:ln>
          </c:spPr>
          <c:marker>
            <c:symbol val="none"/>
          </c:marker>
          <c:dLbls>
            <c:delete val="1"/>
          </c:dLbls>
          <c:cat>
            <c:strRef>
              <c:f>rocjak_xx3_step2_97!$D$21:$X$21</c:f>
              <c:strCach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Total</c:v>
                </c:pt>
              </c:strCache>
            </c:strRef>
          </c:cat>
          <c:val>
            <c:numRef>
              <c:f>rocjak_xx3_step2_97!$D$26:$X$26</c:f>
              <c:numCache>
                <c:formatCode>General</c:formatCode>
                <c:ptCount val="21"/>
                <c:pt idx="0">
                  <c:v>711</c:v>
                </c:pt>
                <c:pt idx="1">
                  <c:v>711</c:v>
                </c:pt>
                <c:pt idx="2">
                  <c:v>711</c:v>
                </c:pt>
                <c:pt idx="3">
                  <c:v>711</c:v>
                </c:pt>
                <c:pt idx="4">
                  <c:v>711</c:v>
                </c:pt>
                <c:pt idx="5">
                  <c:v>711</c:v>
                </c:pt>
                <c:pt idx="6">
                  <c:v>712</c:v>
                </c:pt>
                <c:pt idx="7">
                  <c:v>711</c:v>
                </c:pt>
                <c:pt idx="8">
                  <c:v>711</c:v>
                </c:pt>
                <c:pt idx="9">
                  <c:v>711</c:v>
                </c:pt>
                <c:pt idx="10">
                  <c:v>712</c:v>
                </c:pt>
                <c:pt idx="11">
                  <c:v>711</c:v>
                </c:pt>
                <c:pt idx="12">
                  <c:v>711</c:v>
                </c:pt>
                <c:pt idx="13">
                  <c:v>711</c:v>
                </c:pt>
                <c:pt idx="14">
                  <c:v>711</c:v>
                </c:pt>
                <c:pt idx="15">
                  <c:v>712</c:v>
                </c:pt>
                <c:pt idx="16">
                  <c:v>711</c:v>
                </c:pt>
                <c:pt idx="17">
                  <c:v>711</c:v>
                </c:pt>
                <c:pt idx="18">
                  <c:v>711</c:v>
                </c:pt>
                <c:pt idx="19">
                  <c:v>711</c:v>
                </c:pt>
                <c:pt idx="20">
                  <c:v>14223</c:v>
                </c:pt>
              </c:numCache>
            </c:numRef>
          </c:val>
          <c:smooth val="0"/>
        </c:ser>
        <c:dLbls>
          <c:showLegendKey val="0"/>
          <c:showVal val="0"/>
          <c:showCatName val="0"/>
          <c:showSerName val="1"/>
          <c:showPercent val="0"/>
          <c:showBubbleSize val="0"/>
        </c:dLbls>
        <c:marker val="1"/>
        <c:smooth val="0"/>
        <c:axId val="45299968"/>
        <c:axId val="45305856"/>
      </c:lineChart>
      <c:catAx>
        <c:axId val="45287680"/>
        <c:scaling>
          <c:orientation val="minMax"/>
        </c:scaling>
        <c:delete val="0"/>
        <c:axPos val="b"/>
        <c:title>
          <c:tx>
            <c:rich>
              <a:bodyPr/>
              <a:lstStyle/>
              <a:p>
                <a:pPr algn="l">
                  <a:defRPr sz="882" b="0" i="0" u="none" strike="noStrike" baseline="0">
                    <a:solidFill>
                      <a:srgbClr val="000000"/>
                    </a:solidFill>
                    <a:latin typeface="Arial"/>
                    <a:ea typeface="Arial"/>
                    <a:cs typeface="Arial"/>
                  </a:defRPr>
                </a:pPr>
                <a:r>
                  <a:rPr lang="en-AU"/>
                  <a:t>20 equal sized Risk groups: All qualifying events since 1997. Estimates are from instrument calibrated to 1997. This evaluation was designed to measure the Instrument's accuracy in prediction for new arrest events i.e. not arrests included in the matrix</a:t>
                </a:r>
              </a:p>
            </c:rich>
          </c:tx>
          <c:layout>
            <c:manualLayout>
              <c:xMode val="edge"/>
              <c:yMode val="edge"/>
              <c:x val="0.18337730870712401"/>
              <c:y val="0.85977011494252875"/>
            </c:manualLayout>
          </c:layout>
          <c:overlay val="0"/>
          <c:spPr>
            <a:noFill/>
            <a:ln w="3501">
              <a:solidFill>
                <a:srgbClr val="000000"/>
              </a:solidFill>
              <a:prstDash val="solid"/>
            </a:ln>
          </c:spPr>
        </c:title>
        <c:numFmt formatCode="General" sourceLinked="1"/>
        <c:majorTickMark val="out"/>
        <c:minorTickMark val="none"/>
        <c:tickLblPos val="nextTo"/>
        <c:spPr>
          <a:ln w="3501">
            <a:solidFill>
              <a:srgbClr val="000000"/>
            </a:solidFill>
            <a:prstDash val="solid"/>
          </a:ln>
        </c:spPr>
        <c:txPr>
          <a:bodyPr rot="0" vert="horz"/>
          <a:lstStyle/>
          <a:p>
            <a:pPr>
              <a:defRPr sz="1489" b="0" i="0" u="none" strike="noStrike" baseline="0">
                <a:solidFill>
                  <a:srgbClr val="000000"/>
                </a:solidFill>
                <a:latin typeface="Arial"/>
                <a:ea typeface="Arial"/>
                <a:cs typeface="Arial"/>
              </a:defRPr>
            </a:pPr>
            <a:endParaRPr lang="en-US"/>
          </a:p>
        </c:txPr>
        <c:crossAx val="45298048"/>
        <c:crosses val="autoZero"/>
        <c:auto val="1"/>
        <c:lblAlgn val="ctr"/>
        <c:lblOffset val="100"/>
        <c:tickMarkSkip val="1"/>
        <c:noMultiLvlLbl val="0"/>
      </c:catAx>
      <c:valAx>
        <c:axId val="45298048"/>
        <c:scaling>
          <c:orientation val="minMax"/>
          <c:max val="100"/>
          <c:min val="0"/>
        </c:scaling>
        <c:delete val="0"/>
        <c:axPos val="l"/>
        <c:title>
          <c:tx>
            <c:rich>
              <a:bodyPr rot="0" vert="horz"/>
              <a:lstStyle/>
              <a:p>
                <a:pPr algn="ctr">
                  <a:defRPr sz="910" b="1" i="0" u="none" strike="noStrike" baseline="0">
                    <a:solidFill>
                      <a:srgbClr val="000000"/>
                    </a:solidFill>
                    <a:latin typeface="Arial"/>
                    <a:ea typeface="Arial"/>
                    <a:cs typeface="Arial"/>
                  </a:defRPr>
                </a:pPr>
                <a:r>
                  <a:rPr lang="en-AU"/>
                  <a:t>percent
 (n=14,233)</a:t>
                </a:r>
              </a:p>
            </c:rich>
          </c:tx>
          <c:layout>
            <c:manualLayout>
              <c:xMode val="edge"/>
              <c:yMode val="edge"/>
              <c:x val="7.9155672823219003E-2"/>
              <c:y val="0.39540229885057471"/>
            </c:manualLayout>
          </c:layout>
          <c:overlay val="0"/>
          <c:spPr>
            <a:noFill/>
            <a:ln w="28011">
              <a:noFill/>
            </a:ln>
          </c:spPr>
        </c:title>
        <c:numFmt formatCode="0" sourceLinked="1"/>
        <c:majorTickMark val="out"/>
        <c:minorTickMark val="none"/>
        <c:tickLblPos val="nextTo"/>
        <c:spPr>
          <a:ln w="3501">
            <a:solidFill>
              <a:srgbClr val="000000"/>
            </a:solidFill>
            <a:prstDash val="solid"/>
          </a:ln>
        </c:spPr>
        <c:txPr>
          <a:bodyPr rot="0" vert="horz"/>
          <a:lstStyle/>
          <a:p>
            <a:pPr>
              <a:defRPr sz="882" b="1" i="0" u="none" strike="noStrike" baseline="0">
                <a:solidFill>
                  <a:srgbClr val="000000"/>
                </a:solidFill>
                <a:latin typeface="Arial"/>
                <a:ea typeface="Arial"/>
                <a:cs typeface="Arial"/>
              </a:defRPr>
            </a:pPr>
            <a:endParaRPr lang="en-US"/>
          </a:p>
        </c:txPr>
        <c:crossAx val="45287680"/>
        <c:crosses val="autoZero"/>
        <c:crossBetween val="between"/>
        <c:majorUnit val="20"/>
        <c:minorUnit val="5"/>
      </c:valAx>
      <c:catAx>
        <c:axId val="45299968"/>
        <c:scaling>
          <c:orientation val="minMax"/>
        </c:scaling>
        <c:delete val="1"/>
        <c:axPos val="b"/>
        <c:majorTickMark val="out"/>
        <c:minorTickMark val="none"/>
        <c:tickLblPos val="nextTo"/>
        <c:crossAx val="45305856"/>
        <c:crosses val="autoZero"/>
        <c:auto val="1"/>
        <c:lblAlgn val="ctr"/>
        <c:lblOffset val="100"/>
        <c:noMultiLvlLbl val="0"/>
      </c:catAx>
      <c:valAx>
        <c:axId val="45305856"/>
        <c:scaling>
          <c:orientation val="minMax"/>
          <c:max val="2"/>
        </c:scaling>
        <c:delete val="1"/>
        <c:axPos val="r"/>
        <c:numFmt formatCode="General" sourceLinked="1"/>
        <c:majorTickMark val="out"/>
        <c:minorTickMark val="none"/>
        <c:tickLblPos val="nextTo"/>
        <c:crossAx val="45299968"/>
        <c:crosses val="max"/>
        <c:crossBetween val="between"/>
        <c:majorUnit val="0.2"/>
        <c:minorUnit val="0.2"/>
      </c:valAx>
      <c:dTable>
        <c:showHorzBorder val="1"/>
        <c:showVertBorder val="1"/>
        <c:showOutline val="1"/>
        <c:showKeys val="1"/>
        <c:spPr>
          <a:ln w="3501">
            <a:solidFill>
              <a:srgbClr val="000000"/>
            </a:solidFill>
            <a:prstDash val="solid"/>
          </a:ln>
        </c:spPr>
        <c:txPr>
          <a:bodyPr/>
          <a:lstStyle/>
          <a:p>
            <a:pPr rtl="0">
              <a:defRPr sz="607" b="0" i="0" u="none" strike="noStrike" baseline="0">
                <a:solidFill>
                  <a:srgbClr val="000000"/>
                </a:solidFill>
                <a:latin typeface="Arial"/>
                <a:ea typeface="Arial"/>
                <a:cs typeface="Arial"/>
              </a:defRPr>
            </a:pPr>
            <a:endParaRPr lang="en-US"/>
          </a:p>
        </c:txPr>
      </c:dTable>
      <c:spPr>
        <a:solidFill>
          <a:srgbClr val="CCFFCC"/>
        </a:solidFill>
        <a:ln w="28011">
          <a:noFill/>
        </a:ln>
      </c:spPr>
    </c:plotArea>
    <c:plotVisOnly val="1"/>
    <c:dispBlanksAs val="gap"/>
    <c:showDLblsOverMax val="0"/>
  </c:chart>
  <c:spPr>
    <a:solidFill>
      <a:srgbClr val="FFFFFF"/>
    </a:solidFill>
    <a:ln w="3501">
      <a:solidFill>
        <a:srgbClr val="000000"/>
      </a:solidFill>
      <a:prstDash val="solid"/>
    </a:ln>
  </c:spPr>
  <c:txPr>
    <a:bodyPr/>
    <a:lstStyle/>
    <a:p>
      <a:pPr>
        <a:defRPr sz="1323"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spcBef>
                <a:spcPct val="0"/>
              </a:spcBef>
              <a:defRPr sz="1200">
                <a:latin typeface="Arial" charset="0"/>
              </a:defRPr>
            </a:lvl1pPr>
          </a:lstStyle>
          <a:p>
            <a:endParaRPr lang="en-AU" altLang="en-US"/>
          </a:p>
        </p:txBody>
      </p:sp>
      <p:sp>
        <p:nvSpPr>
          <p:cNvPr id="37891" name="Rectangle 3"/>
          <p:cNvSpPr>
            <a:spLocks noGrp="1" noChangeArrowheads="1"/>
          </p:cNvSpPr>
          <p:nvPr>
            <p:ph type="dt" sz="quarter" idx="1"/>
          </p:nvPr>
        </p:nvSpPr>
        <p:spPr bwMode="auto">
          <a:xfrm>
            <a:off x="384175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atin typeface="Arial" charset="0"/>
              </a:defRPr>
            </a:lvl1pPr>
          </a:lstStyle>
          <a:p>
            <a:endParaRPr lang="en-AU" altLang="en-US"/>
          </a:p>
        </p:txBody>
      </p:sp>
      <p:sp>
        <p:nvSpPr>
          <p:cNvPr id="37892" name="Rectangle 4"/>
          <p:cNvSpPr>
            <a:spLocks noGrp="1" noChangeArrowheads="1"/>
          </p:cNvSpPr>
          <p:nvPr>
            <p:ph type="ftr" sz="quarter" idx="2"/>
          </p:nvPr>
        </p:nvSpPr>
        <p:spPr bwMode="auto">
          <a:xfrm>
            <a:off x="0" y="9405938"/>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spcBef>
                <a:spcPct val="0"/>
              </a:spcBef>
              <a:defRPr sz="1200">
                <a:latin typeface="Arial" charset="0"/>
              </a:defRPr>
            </a:lvl1pPr>
          </a:lstStyle>
          <a:p>
            <a:endParaRPr lang="en-AU" altLang="en-US"/>
          </a:p>
        </p:txBody>
      </p:sp>
      <p:sp>
        <p:nvSpPr>
          <p:cNvPr id="37893" name="Rectangle 5"/>
          <p:cNvSpPr>
            <a:spLocks noGrp="1" noChangeArrowheads="1"/>
          </p:cNvSpPr>
          <p:nvPr>
            <p:ph type="sldNum" sz="quarter" idx="3"/>
          </p:nvPr>
        </p:nvSpPr>
        <p:spPr bwMode="auto">
          <a:xfrm>
            <a:off x="3841750" y="9405938"/>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atin typeface="Arial" charset="0"/>
              </a:defRPr>
            </a:lvl1pPr>
          </a:lstStyle>
          <a:p>
            <a:fld id="{AC980365-4BA5-42E2-A8ED-4FEF01874976}" type="slidenum">
              <a:rPr lang="en-AU" altLang="en-US"/>
              <a:pPr/>
              <a:t>‹#›</a:t>
            </a:fld>
            <a:endParaRPr lang="en-AU" altLang="en-US"/>
          </a:p>
        </p:txBody>
      </p:sp>
    </p:spTree>
    <p:extLst>
      <p:ext uri="{BB962C8B-B14F-4D97-AF65-F5344CB8AC3E}">
        <p14:creationId xmlns:p14="http://schemas.microsoft.com/office/powerpoint/2010/main" val="1635339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spcBef>
                <a:spcPct val="0"/>
              </a:spcBef>
              <a:defRPr sz="1200">
                <a:latin typeface="Arial" charset="0"/>
              </a:defRPr>
            </a:lvl1pPr>
          </a:lstStyle>
          <a:p>
            <a:endParaRPr lang="en-AU" altLang="en-US"/>
          </a:p>
        </p:txBody>
      </p:sp>
      <p:sp>
        <p:nvSpPr>
          <p:cNvPr id="72707" name="Rectangle 3"/>
          <p:cNvSpPr>
            <a:spLocks noGrp="1" noChangeArrowheads="1"/>
          </p:cNvSpPr>
          <p:nvPr>
            <p:ph type="dt" idx="1"/>
          </p:nvPr>
        </p:nvSpPr>
        <p:spPr bwMode="auto">
          <a:xfrm>
            <a:off x="384175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atin typeface="Arial" charset="0"/>
              </a:defRPr>
            </a:lvl1pPr>
          </a:lstStyle>
          <a:p>
            <a:endParaRPr lang="en-AU" altLang="en-US"/>
          </a:p>
        </p:txBody>
      </p:sp>
      <p:sp>
        <p:nvSpPr>
          <p:cNvPr id="72708" name="Rectangle 4"/>
          <p:cNvSpPr>
            <a:spLocks noGrp="1" noRot="1" noChangeAspect="1" noChangeArrowheads="1" noTextEdit="1"/>
          </p:cNvSpPr>
          <p:nvPr>
            <p:ph type="sldImg" idx="2"/>
          </p:nvPr>
        </p:nvSpPr>
        <p:spPr bwMode="auto">
          <a:xfrm>
            <a:off x="915988" y="742950"/>
            <a:ext cx="4949825" cy="37131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2709" name="Rectangle 5"/>
          <p:cNvSpPr>
            <a:spLocks noGrp="1" noChangeArrowheads="1"/>
          </p:cNvSpPr>
          <p:nvPr>
            <p:ph type="body" sz="quarter" idx="3"/>
          </p:nvPr>
        </p:nvSpPr>
        <p:spPr bwMode="auto">
          <a:xfrm>
            <a:off x="677863" y="4703763"/>
            <a:ext cx="5426075" cy="44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72710" name="Rectangle 6"/>
          <p:cNvSpPr>
            <a:spLocks noGrp="1" noChangeArrowheads="1"/>
          </p:cNvSpPr>
          <p:nvPr>
            <p:ph type="ftr" sz="quarter" idx="4"/>
          </p:nvPr>
        </p:nvSpPr>
        <p:spPr bwMode="auto">
          <a:xfrm>
            <a:off x="0" y="9405938"/>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spcBef>
                <a:spcPct val="0"/>
              </a:spcBef>
              <a:defRPr sz="1200">
                <a:latin typeface="Arial" charset="0"/>
              </a:defRPr>
            </a:lvl1pPr>
          </a:lstStyle>
          <a:p>
            <a:endParaRPr lang="en-AU" altLang="en-US"/>
          </a:p>
        </p:txBody>
      </p:sp>
      <p:sp>
        <p:nvSpPr>
          <p:cNvPr id="72711" name="Rectangle 7"/>
          <p:cNvSpPr>
            <a:spLocks noGrp="1" noChangeArrowheads="1"/>
          </p:cNvSpPr>
          <p:nvPr>
            <p:ph type="sldNum" sz="quarter" idx="5"/>
          </p:nvPr>
        </p:nvSpPr>
        <p:spPr bwMode="auto">
          <a:xfrm>
            <a:off x="3841750" y="9405938"/>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atin typeface="Arial" charset="0"/>
              </a:defRPr>
            </a:lvl1pPr>
          </a:lstStyle>
          <a:p>
            <a:fld id="{CB896439-95E6-44FF-A340-EE9309E03567}" type="slidenum">
              <a:rPr lang="en-AU" altLang="en-US"/>
              <a:pPr/>
              <a:t>‹#›</a:t>
            </a:fld>
            <a:endParaRPr lang="en-AU" altLang="en-US"/>
          </a:p>
        </p:txBody>
      </p:sp>
    </p:spTree>
    <p:extLst>
      <p:ext uri="{BB962C8B-B14F-4D97-AF65-F5344CB8AC3E}">
        <p14:creationId xmlns:p14="http://schemas.microsoft.com/office/powerpoint/2010/main" val="37363555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363538" algn="l" rtl="0" fontAlgn="base">
      <a:spcBef>
        <a:spcPct val="30000"/>
      </a:spcBef>
      <a:spcAft>
        <a:spcPct val="0"/>
      </a:spcAft>
      <a:defRPr sz="1200" kern="1200">
        <a:solidFill>
          <a:schemeClr val="tx1"/>
        </a:solidFill>
        <a:latin typeface="Arial" charset="0"/>
        <a:ea typeface="+mn-ea"/>
        <a:cs typeface="+mn-cs"/>
      </a:defRPr>
    </a:lvl2pPr>
    <a:lvl3pPr marL="711200" algn="l" rtl="0" fontAlgn="base">
      <a:spcBef>
        <a:spcPct val="30000"/>
      </a:spcBef>
      <a:spcAft>
        <a:spcPct val="0"/>
      </a:spcAft>
      <a:defRPr sz="1200" kern="1200">
        <a:solidFill>
          <a:schemeClr val="tx1"/>
        </a:solidFill>
        <a:latin typeface="Arial" charset="0"/>
        <a:ea typeface="+mn-ea"/>
        <a:cs typeface="+mn-cs"/>
      </a:defRPr>
    </a:lvl3pPr>
    <a:lvl4pPr marL="1081088" algn="l" rtl="0" fontAlgn="base">
      <a:spcBef>
        <a:spcPct val="30000"/>
      </a:spcBef>
      <a:spcAft>
        <a:spcPct val="0"/>
      </a:spcAft>
      <a:defRPr sz="1200" kern="1200">
        <a:solidFill>
          <a:schemeClr val="tx1"/>
        </a:solidFill>
        <a:latin typeface="Arial" charset="0"/>
        <a:ea typeface="+mn-ea"/>
        <a:cs typeface="+mn-cs"/>
      </a:defRPr>
    </a:lvl4pPr>
    <a:lvl5pPr marL="1436688"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FF99D-972F-4229-8DA1-A3A3522EAD9D}" type="slidenum">
              <a:rPr lang="en-AU" altLang="en-US"/>
              <a:pPr/>
              <a:t>1</a:t>
            </a:fld>
            <a:endParaRPr lang="en-AU" altLang="en-US" dirty="0"/>
          </a:p>
        </p:txBody>
      </p:sp>
      <p:sp>
        <p:nvSpPr>
          <p:cNvPr id="77826" name="Rectangle 2"/>
          <p:cNvSpPr>
            <a:spLocks noGrp="1" noRot="1" noChangeAspect="1" noChangeArrowheads="1" noTextEdit="1"/>
          </p:cNvSpPr>
          <p:nvPr>
            <p:ph type="sldImg"/>
          </p:nvPr>
        </p:nvSpPr>
        <p:spPr>
          <a:xfrm>
            <a:off x="3048000" y="742950"/>
            <a:ext cx="2817813" cy="2113812"/>
          </a:xfrm>
          <a:ln/>
        </p:spPr>
      </p:sp>
      <p:sp>
        <p:nvSpPr>
          <p:cNvPr id="77827" name="Rectangle 3"/>
          <p:cNvSpPr>
            <a:spLocks noGrp="1" noChangeArrowheads="1"/>
          </p:cNvSpPr>
          <p:nvPr>
            <p:ph type="body" idx="1"/>
          </p:nvPr>
        </p:nvSpPr>
        <p:spPr>
          <a:xfrm>
            <a:off x="334963" y="3122613"/>
            <a:ext cx="5989637" cy="4456112"/>
          </a:xfrm>
        </p:spPr>
        <p:txBody>
          <a:bodyPr/>
          <a:lstStyle/>
          <a:p>
            <a:endParaRPr lang="en-AU" alt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B77160-668D-4C3C-99D6-10DF62C7B023}" type="slidenum">
              <a:rPr lang="en-AU" altLang="en-US"/>
              <a:pPr/>
              <a:t>10</a:t>
            </a:fld>
            <a:endParaRPr lang="en-AU" altLang="en-US"/>
          </a:p>
        </p:txBody>
      </p:sp>
      <p:sp>
        <p:nvSpPr>
          <p:cNvPr id="177154" name="Rectangle 2"/>
          <p:cNvSpPr>
            <a:spLocks noGrp="1" noRot="1" noChangeAspect="1" noChangeArrowheads="1" noTextEdit="1"/>
          </p:cNvSpPr>
          <p:nvPr>
            <p:ph type="sldImg"/>
          </p:nvPr>
        </p:nvSpPr>
        <p:spPr>
          <a:xfrm>
            <a:off x="5778715" y="1123950"/>
            <a:ext cx="1003085" cy="752475"/>
          </a:xfrm>
          <a:ln/>
        </p:spPr>
      </p:sp>
      <p:sp>
        <p:nvSpPr>
          <p:cNvPr id="177155" name="Rectangle 3"/>
          <p:cNvSpPr>
            <a:spLocks noGrp="1" noChangeArrowheads="1"/>
          </p:cNvSpPr>
          <p:nvPr>
            <p:ph type="body" idx="1"/>
          </p:nvPr>
        </p:nvSpPr>
        <p:spPr>
          <a:xfrm>
            <a:off x="325438" y="179387"/>
            <a:ext cx="5751512" cy="9564688"/>
          </a:xfrm>
          <a:noFill/>
          <a:ln/>
        </p:spPr>
        <p:txBody>
          <a:bodyPr/>
          <a:lstStyle/>
          <a:p>
            <a:endParaRPr lang="en-AU" altLang="en-US" sz="1000"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36642-BDB1-4DAD-92C2-A23499EBC04C}" type="slidenum">
              <a:rPr lang="en-AU" altLang="en-US"/>
              <a:pPr/>
              <a:t>11</a:t>
            </a:fld>
            <a:endParaRPr lang="en-AU"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AU"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82A56-5780-450B-8AD6-3BC190D2B5FE}" type="slidenum">
              <a:rPr lang="en-AU" altLang="en-US">
                <a:solidFill>
                  <a:prstClr val="black"/>
                </a:solidFill>
              </a:rPr>
              <a:pPr/>
              <a:t>12</a:t>
            </a:fld>
            <a:endParaRPr lang="en-AU" altLang="en-US">
              <a:solidFill>
                <a:prstClr val="black"/>
              </a:solidFill>
            </a:endParaRPr>
          </a:p>
        </p:txBody>
      </p:sp>
      <p:sp>
        <p:nvSpPr>
          <p:cNvPr id="73730" name="Rectangle 2"/>
          <p:cNvSpPr>
            <a:spLocks noGrp="1" noRot="1" noChangeAspect="1" noChangeArrowheads="1" noTextEdit="1"/>
          </p:cNvSpPr>
          <p:nvPr>
            <p:ph type="sldImg"/>
          </p:nvPr>
        </p:nvSpPr>
        <p:spPr>
          <a:xfrm>
            <a:off x="2800350" y="762000"/>
            <a:ext cx="3028950" cy="1971675"/>
          </a:xfrm>
          <a:ln/>
        </p:spPr>
      </p:sp>
      <p:sp>
        <p:nvSpPr>
          <p:cNvPr id="73731" name="Rectangle 3"/>
          <p:cNvSpPr>
            <a:spLocks noGrp="1" noChangeArrowheads="1"/>
          </p:cNvSpPr>
          <p:nvPr>
            <p:ph type="body" idx="1"/>
          </p:nvPr>
        </p:nvSpPr>
        <p:spPr>
          <a:xfrm>
            <a:off x="573088" y="2836862"/>
            <a:ext cx="5426075" cy="5659437"/>
          </a:xfrm>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B896439-95E6-44FF-A340-EE9309E03567}" type="slidenum">
              <a:rPr lang="en-AU" altLang="en-US" smtClean="0"/>
              <a:pPr/>
              <a:t>13</a:t>
            </a:fld>
            <a:endParaRPr lang="en-AU" altLang="en-US"/>
          </a:p>
        </p:txBody>
      </p:sp>
    </p:spTree>
    <p:extLst>
      <p:ext uri="{BB962C8B-B14F-4D97-AF65-F5344CB8AC3E}">
        <p14:creationId xmlns:p14="http://schemas.microsoft.com/office/powerpoint/2010/main" val="2422957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152D4F-D0FA-4D90-9323-6724BFDE839A}" type="slidenum">
              <a:rPr lang="en-AU" altLang="en-US"/>
              <a:pPr/>
              <a:t>14</a:t>
            </a:fld>
            <a:endParaRPr lang="en-AU" alt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9A90BA-565F-482F-8115-A7ABBC8BB051}" type="slidenum">
              <a:rPr lang="en-AU" altLang="en-US"/>
              <a:pPr/>
              <a:t>15</a:t>
            </a:fld>
            <a:endParaRPr lang="en-AU" alt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4AB67-7F64-4FBC-941A-BC8C14C5DAC9}" type="slidenum">
              <a:rPr lang="en-AU" altLang="en-US"/>
              <a:pPr/>
              <a:t>16</a:t>
            </a:fld>
            <a:endParaRPr lang="en-AU" alt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2ACF8-2217-4AF3-898C-30E8DD91C786}" type="slidenum">
              <a:rPr lang="en-AU" altLang="en-US"/>
              <a:pPr/>
              <a:t>17</a:t>
            </a:fld>
            <a:endParaRPr lang="en-AU" alt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9DDA76-8ACA-4BB1-8CB1-B188CB0A3E78}" type="slidenum">
              <a:rPr lang="en-AU" altLang="en-US"/>
              <a:pPr/>
              <a:t>18</a:t>
            </a:fld>
            <a:endParaRPr lang="en-AU"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455A-E9E5-4030-8A3B-DF749A313082}" type="slidenum">
              <a:rPr lang="en-AU" altLang="en-US"/>
              <a:pPr/>
              <a:t>19</a:t>
            </a:fld>
            <a:endParaRPr lang="en-AU"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0" y="619125"/>
            <a:ext cx="3360738" cy="2520950"/>
          </a:xfrm>
        </p:spPr>
      </p:sp>
      <p:sp>
        <p:nvSpPr>
          <p:cNvPr id="3" name="Notes Placeholder 2"/>
          <p:cNvSpPr>
            <a:spLocks noGrp="1"/>
          </p:cNvSpPr>
          <p:nvPr>
            <p:ph type="body" idx="1"/>
          </p:nvPr>
        </p:nvSpPr>
        <p:spPr>
          <a:xfrm>
            <a:off x="534988" y="3417887"/>
            <a:ext cx="5426075" cy="5583238"/>
          </a:xfrm>
        </p:spPr>
        <p:txBody>
          <a:bodyPr/>
          <a:lstStyle/>
          <a:p>
            <a:endParaRPr lang="en-AU" dirty="0"/>
          </a:p>
        </p:txBody>
      </p:sp>
      <p:sp>
        <p:nvSpPr>
          <p:cNvPr id="4" name="Slide Number Placeholder 3"/>
          <p:cNvSpPr>
            <a:spLocks noGrp="1"/>
          </p:cNvSpPr>
          <p:nvPr>
            <p:ph type="sldNum" sz="quarter" idx="10"/>
          </p:nvPr>
        </p:nvSpPr>
        <p:spPr/>
        <p:txBody>
          <a:bodyPr/>
          <a:lstStyle/>
          <a:p>
            <a:fld id="{CB896439-95E6-44FF-A340-EE9309E03567}" type="slidenum">
              <a:rPr lang="en-AU" altLang="en-US" smtClean="0"/>
              <a:pPr/>
              <a:t>2</a:t>
            </a:fld>
            <a:endParaRPr lang="en-AU" altLang="en-US"/>
          </a:p>
        </p:txBody>
      </p:sp>
    </p:spTree>
    <p:extLst>
      <p:ext uri="{BB962C8B-B14F-4D97-AF65-F5344CB8AC3E}">
        <p14:creationId xmlns:p14="http://schemas.microsoft.com/office/powerpoint/2010/main" val="2355125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E2501-E0B6-4431-A936-8140BF0EBA7F}" type="slidenum">
              <a:rPr lang="en-AU" altLang="en-US"/>
              <a:pPr/>
              <a:t>20</a:t>
            </a:fld>
            <a:endParaRPr lang="en-AU" alt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954668-4EC7-4EBC-A024-1A46099DD453}" type="slidenum">
              <a:rPr lang="en-AU" altLang="en-US"/>
              <a:pPr/>
              <a:t>21</a:t>
            </a:fld>
            <a:endParaRPr lang="en-AU"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C4AB3-2F28-4D7C-A2E1-F86AB3E2CADE}" type="slidenum">
              <a:rPr lang="en-AU" altLang="en-US"/>
              <a:pPr/>
              <a:t>22</a:t>
            </a:fld>
            <a:endParaRPr lang="en-AU" alt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857CF-18C4-4299-9DFA-DD7357D1BD42}" type="slidenum">
              <a:rPr lang="en-AU" altLang="en-US"/>
              <a:pPr/>
              <a:t>23</a:t>
            </a:fld>
            <a:endParaRPr lang="en-AU" alt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69FE48-C1BB-4623-966D-A9407D88BAA3}" type="slidenum">
              <a:rPr lang="en-AU" altLang="en-US"/>
              <a:pPr/>
              <a:t>24</a:t>
            </a:fld>
            <a:endParaRPr lang="en-AU" alt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9225" y="409575"/>
            <a:ext cx="3513138" cy="2635417"/>
          </a:xfrm>
        </p:spPr>
      </p:sp>
      <p:sp>
        <p:nvSpPr>
          <p:cNvPr id="3" name="Notes Placeholder 2"/>
          <p:cNvSpPr>
            <a:spLocks noGrp="1"/>
          </p:cNvSpPr>
          <p:nvPr>
            <p:ph type="body" idx="1"/>
          </p:nvPr>
        </p:nvSpPr>
        <p:spPr>
          <a:xfrm>
            <a:off x="373063" y="3341688"/>
            <a:ext cx="5894387" cy="3192462"/>
          </a:xfrm>
        </p:spPr>
        <p:txBody>
          <a:bodyPr/>
          <a:lstStyle/>
          <a:p>
            <a:endParaRPr lang="en-AU" dirty="0"/>
          </a:p>
        </p:txBody>
      </p:sp>
      <p:sp>
        <p:nvSpPr>
          <p:cNvPr id="4" name="Slide Number Placeholder 3"/>
          <p:cNvSpPr>
            <a:spLocks noGrp="1"/>
          </p:cNvSpPr>
          <p:nvPr>
            <p:ph type="sldNum" sz="quarter" idx="10"/>
          </p:nvPr>
        </p:nvSpPr>
        <p:spPr/>
        <p:txBody>
          <a:bodyPr/>
          <a:lstStyle/>
          <a:p>
            <a:fld id="{CB896439-95E6-44FF-A340-EE9309E03567}" type="slidenum">
              <a:rPr lang="en-AU" altLang="en-US" smtClean="0"/>
              <a:pPr/>
              <a:t>3</a:t>
            </a:fld>
            <a:endParaRPr lang="en-AU" altLang="en-US"/>
          </a:p>
        </p:txBody>
      </p:sp>
    </p:spTree>
    <p:extLst>
      <p:ext uri="{BB962C8B-B14F-4D97-AF65-F5344CB8AC3E}">
        <p14:creationId xmlns:p14="http://schemas.microsoft.com/office/powerpoint/2010/main" val="213695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82A523-9E23-4326-894C-C45DDABA0631}" type="slidenum">
              <a:rPr lang="en-AU" altLang="en-US"/>
              <a:pPr/>
              <a:t>4</a:t>
            </a:fld>
            <a:endParaRPr lang="en-AU" altLang="en-US"/>
          </a:p>
        </p:txBody>
      </p:sp>
      <p:sp>
        <p:nvSpPr>
          <p:cNvPr id="79874" name="Rectangle 2"/>
          <p:cNvSpPr>
            <a:spLocks noGrp="1" noRot="1" noChangeAspect="1" noChangeArrowheads="1" noTextEdit="1"/>
          </p:cNvSpPr>
          <p:nvPr>
            <p:ph type="sldImg"/>
          </p:nvPr>
        </p:nvSpPr>
        <p:spPr>
          <a:xfrm>
            <a:off x="2359025" y="742950"/>
            <a:ext cx="2641600" cy="1981200"/>
          </a:xfrm>
          <a:ln/>
        </p:spPr>
      </p:sp>
      <p:sp>
        <p:nvSpPr>
          <p:cNvPr id="79875" name="Rectangle 3"/>
          <p:cNvSpPr>
            <a:spLocks noGrp="1" noChangeArrowheads="1"/>
          </p:cNvSpPr>
          <p:nvPr>
            <p:ph type="body" idx="1"/>
          </p:nvPr>
        </p:nvSpPr>
        <p:spPr>
          <a:xfrm>
            <a:off x="361950" y="2905125"/>
            <a:ext cx="6086475" cy="6096000"/>
          </a:xfrm>
          <a:noFill/>
          <a:ln/>
        </p:spPr>
        <p:txBody>
          <a:bodyPr/>
          <a:lstStyle/>
          <a:p>
            <a:pPr marL="0" marR="0" indent="0" algn="l" defTabSz="914400" rtl="0" eaLnBrk="1" fontAlgn="base" latinLnBrk="0" hangingPunct="1">
              <a:lnSpc>
                <a:spcPct val="80000"/>
              </a:lnSpc>
              <a:spcBef>
                <a:spcPct val="30000"/>
              </a:spcBef>
              <a:spcAft>
                <a:spcPct val="0"/>
              </a:spcAft>
              <a:buClrTx/>
              <a:buSzTx/>
              <a:buFontTx/>
              <a:buNone/>
              <a:tabLst/>
              <a:defRPr/>
            </a:pPr>
            <a:endParaRPr lang="en-AU"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4AFEA-BE7E-4B64-A1FE-151119D7523A}" type="slidenum">
              <a:rPr lang="en-AU" altLang="en-US">
                <a:solidFill>
                  <a:prstClr val="black"/>
                </a:solidFill>
              </a:rPr>
              <a:pPr/>
              <a:t>5</a:t>
            </a:fld>
            <a:endParaRPr lang="en-AU" altLang="en-US">
              <a:solidFill>
                <a:prstClr val="black"/>
              </a:solidFill>
            </a:endParaRPr>
          </a:p>
        </p:txBody>
      </p:sp>
      <p:sp>
        <p:nvSpPr>
          <p:cNvPr id="73730" name="Rectangle 2"/>
          <p:cNvSpPr>
            <a:spLocks noGrp="1" noRot="1" noChangeAspect="1" noChangeArrowheads="1" noTextEdit="1"/>
          </p:cNvSpPr>
          <p:nvPr>
            <p:ph type="sldImg"/>
          </p:nvPr>
        </p:nvSpPr>
        <p:spPr>
          <a:xfrm>
            <a:off x="3114675" y="742950"/>
            <a:ext cx="2751138" cy="2063795"/>
          </a:xfrm>
          <a:ln/>
        </p:spPr>
      </p:sp>
      <p:sp>
        <p:nvSpPr>
          <p:cNvPr id="73731" name="Rectangle 3"/>
          <p:cNvSpPr>
            <a:spLocks noGrp="1" noChangeArrowheads="1"/>
          </p:cNvSpPr>
          <p:nvPr>
            <p:ph type="body" idx="1"/>
          </p:nvPr>
        </p:nvSpPr>
        <p:spPr>
          <a:xfrm>
            <a:off x="325438" y="3017837"/>
            <a:ext cx="5856287" cy="6535737"/>
          </a:xfrm>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4AFEA-BE7E-4B64-A1FE-151119D7523A}" type="slidenum">
              <a:rPr lang="en-AU" altLang="en-US">
                <a:solidFill>
                  <a:prstClr val="black"/>
                </a:solidFill>
              </a:rPr>
              <a:pPr/>
              <a:t>6</a:t>
            </a:fld>
            <a:endParaRPr lang="en-AU" altLang="en-US">
              <a:solidFill>
                <a:prstClr val="black"/>
              </a:solidFill>
            </a:endParaRPr>
          </a:p>
        </p:txBody>
      </p:sp>
      <p:sp>
        <p:nvSpPr>
          <p:cNvPr id="73730" name="Rectangle 2"/>
          <p:cNvSpPr>
            <a:spLocks noGrp="1" noRot="1" noChangeAspect="1" noChangeArrowheads="1" noTextEdit="1"/>
          </p:cNvSpPr>
          <p:nvPr>
            <p:ph type="sldImg"/>
          </p:nvPr>
        </p:nvSpPr>
        <p:spPr>
          <a:xfrm>
            <a:off x="5981700" y="133350"/>
            <a:ext cx="714375" cy="535896"/>
          </a:xfrm>
          <a:ln/>
        </p:spPr>
      </p:sp>
      <p:sp>
        <p:nvSpPr>
          <p:cNvPr id="73731" name="Rectangle 3"/>
          <p:cNvSpPr>
            <a:spLocks noGrp="1" noChangeArrowheads="1"/>
          </p:cNvSpPr>
          <p:nvPr>
            <p:ph type="body" idx="1"/>
          </p:nvPr>
        </p:nvSpPr>
        <p:spPr>
          <a:xfrm>
            <a:off x="430213" y="141287"/>
            <a:ext cx="5713412" cy="8288338"/>
          </a:xfrm>
        </p:spPr>
        <p:txBody>
          <a:bodyPr/>
          <a:lstStyle/>
          <a:p>
            <a:endParaRPr lang="en-US" altLang="en-US"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B896439-95E6-44FF-A340-EE9309E03567}" type="slidenum">
              <a:rPr lang="en-AU" altLang="en-US" smtClean="0"/>
              <a:pPr/>
              <a:t>7</a:t>
            </a:fld>
            <a:endParaRPr lang="en-AU" altLang="en-US"/>
          </a:p>
        </p:txBody>
      </p:sp>
    </p:spTree>
    <p:extLst>
      <p:ext uri="{BB962C8B-B14F-4D97-AF65-F5344CB8AC3E}">
        <p14:creationId xmlns:p14="http://schemas.microsoft.com/office/powerpoint/2010/main" val="237358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554E4-96E3-4D3A-809A-ABCEDF7553CC}" type="slidenum">
              <a:rPr lang="en-AU" altLang="en-US"/>
              <a:pPr/>
              <a:t>8</a:t>
            </a:fld>
            <a:endParaRPr lang="en-AU" altLang="en-US"/>
          </a:p>
        </p:txBody>
      </p:sp>
      <p:sp>
        <p:nvSpPr>
          <p:cNvPr id="82946" name="Rectangle 2"/>
          <p:cNvSpPr>
            <a:spLocks noGrp="1" noRot="1" noChangeAspect="1" noChangeArrowheads="1" noTextEdit="1"/>
          </p:cNvSpPr>
          <p:nvPr>
            <p:ph type="sldImg"/>
          </p:nvPr>
        </p:nvSpPr>
        <p:spPr>
          <a:xfrm>
            <a:off x="5494550" y="666750"/>
            <a:ext cx="990388" cy="742950"/>
          </a:xfrm>
          <a:ln/>
        </p:spPr>
      </p:sp>
      <p:sp>
        <p:nvSpPr>
          <p:cNvPr id="82947" name="Rectangle 3"/>
          <p:cNvSpPr>
            <a:spLocks noGrp="1" noChangeArrowheads="1"/>
          </p:cNvSpPr>
          <p:nvPr>
            <p:ph type="body" idx="1"/>
          </p:nvPr>
        </p:nvSpPr>
        <p:spPr>
          <a:xfrm>
            <a:off x="287338" y="655638"/>
            <a:ext cx="5426075" cy="8907462"/>
          </a:xfrm>
        </p:spPr>
        <p:txBody>
          <a:bodyPr/>
          <a:lstStyle/>
          <a:p>
            <a:endParaRPr lang="en-AU" altLang="en-US" sz="11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B896439-95E6-44FF-A340-EE9309E03567}" type="slidenum">
              <a:rPr lang="en-AU" altLang="en-US" smtClean="0"/>
              <a:pPr/>
              <a:t>9</a:t>
            </a:fld>
            <a:endParaRPr lang="en-AU" altLang="en-US"/>
          </a:p>
        </p:txBody>
      </p:sp>
    </p:spTree>
    <p:extLst>
      <p:ext uri="{BB962C8B-B14F-4D97-AF65-F5344CB8AC3E}">
        <p14:creationId xmlns:p14="http://schemas.microsoft.com/office/powerpoint/2010/main" val="149628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48763" cy="6851650"/>
            <a:chOff x="1" y="0"/>
            <a:chExt cx="5763" cy="4316"/>
          </a:xfrm>
        </p:grpSpPr>
        <p:sp>
          <p:nvSpPr>
            <p:cNvPr id="6147"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48"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49"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nvGrpSpPr>
            <p:cNvPr id="6150" name="Group 6"/>
            <p:cNvGrpSpPr>
              <a:grpSpLocks/>
            </p:cNvGrpSpPr>
            <p:nvPr/>
          </p:nvGrpSpPr>
          <p:grpSpPr bwMode="auto">
            <a:xfrm>
              <a:off x="288" y="0"/>
              <a:ext cx="5098" cy="4316"/>
              <a:chOff x="288" y="0"/>
              <a:chExt cx="5098" cy="4316"/>
            </a:xfrm>
          </p:grpSpPr>
          <p:sp>
            <p:nvSpPr>
              <p:cNvPr id="6151"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52"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53"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54"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55"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56"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57"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58"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59"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60"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61"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62"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63"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sp>
          <p:nvSpPr>
            <p:cNvPr id="6164"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65"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66"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67"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68"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69"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70"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71"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72"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73"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74"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6175" name="Group 31"/>
            <p:cNvGrpSpPr>
              <a:grpSpLocks/>
            </p:cNvGrpSpPr>
            <p:nvPr/>
          </p:nvGrpSpPr>
          <p:grpSpPr bwMode="auto">
            <a:xfrm>
              <a:off x="1" y="392"/>
              <a:ext cx="5758" cy="1571"/>
              <a:chOff x="1" y="392"/>
              <a:chExt cx="5758" cy="1571"/>
            </a:xfrm>
          </p:grpSpPr>
          <p:sp>
            <p:nvSpPr>
              <p:cNvPr id="617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7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7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7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8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618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8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6183"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AU" altLang="en-US" noProof="0" smtClean="0"/>
              <a:t>Click to edit Master title style</a:t>
            </a:r>
          </a:p>
        </p:txBody>
      </p:sp>
      <p:sp>
        <p:nvSpPr>
          <p:cNvPr id="618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AU" altLang="en-US" noProof="0" smtClean="0"/>
              <a:t>Click to edit Master subtitle style</a:t>
            </a:r>
          </a:p>
        </p:txBody>
      </p:sp>
      <p:sp>
        <p:nvSpPr>
          <p:cNvPr id="6185" name="Rectangle 41"/>
          <p:cNvSpPr>
            <a:spLocks noGrp="1" noChangeArrowheads="1"/>
          </p:cNvSpPr>
          <p:nvPr>
            <p:ph type="dt" sz="quarter" idx="2"/>
          </p:nvPr>
        </p:nvSpPr>
        <p:spPr/>
        <p:txBody>
          <a:bodyPr/>
          <a:lstStyle>
            <a:lvl1pPr>
              <a:defRPr/>
            </a:lvl1pPr>
          </a:lstStyle>
          <a:p>
            <a:endParaRPr lang="en-AU" altLang="en-US"/>
          </a:p>
        </p:txBody>
      </p:sp>
      <p:sp>
        <p:nvSpPr>
          <p:cNvPr id="6186" name="Rectangle 42"/>
          <p:cNvSpPr>
            <a:spLocks noGrp="1" noChangeArrowheads="1"/>
          </p:cNvSpPr>
          <p:nvPr>
            <p:ph type="ftr" sz="quarter" idx="3"/>
          </p:nvPr>
        </p:nvSpPr>
        <p:spPr/>
        <p:txBody>
          <a:bodyPr/>
          <a:lstStyle>
            <a:lvl1pPr>
              <a:defRPr/>
            </a:lvl1pPr>
          </a:lstStyle>
          <a:p>
            <a:endParaRPr lang="en-AU" altLang="en-US"/>
          </a:p>
        </p:txBody>
      </p:sp>
      <p:sp>
        <p:nvSpPr>
          <p:cNvPr id="6187" name="Rectangle 43"/>
          <p:cNvSpPr>
            <a:spLocks noGrp="1" noChangeArrowheads="1"/>
          </p:cNvSpPr>
          <p:nvPr>
            <p:ph type="sldNum" sz="quarter" idx="4"/>
          </p:nvPr>
        </p:nvSpPr>
        <p:spPr/>
        <p:txBody>
          <a:bodyPr/>
          <a:lstStyle>
            <a:lvl1pPr>
              <a:defRPr/>
            </a:lvl1pPr>
          </a:lstStyle>
          <a:p>
            <a:fld id="{A50CCE79-3E00-432C-9721-5383BA346A8D}" type="slidenum">
              <a:rPr lang="en-AU" altLang="en-US"/>
              <a:pPr/>
              <a:t>‹#›</a:t>
            </a:fld>
            <a:endParaRPr lang="en-AU"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AC2A2D3F-A39D-434C-B7B6-1A0A61B44D1B}" type="slidenum">
              <a:rPr lang="en-AU" altLang="en-US"/>
              <a:pPr/>
              <a:t>‹#›</a:t>
            </a:fld>
            <a:endParaRPr lang="en-AU" altLang="en-US"/>
          </a:p>
        </p:txBody>
      </p:sp>
    </p:spTree>
    <p:extLst>
      <p:ext uri="{BB962C8B-B14F-4D97-AF65-F5344CB8AC3E}">
        <p14:creationId xmlns:p14="http://schemas.microsoft.com/office/powerpoint/2010/main" val="4023661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4695BA3F-26C8-44B8-B6EC-3FE8FE6EB1BD}" type="slidenum">
              <a:rPr lang="en-AU" altLang="en-US"/>
              <a:pPr/>
              <a:t>‹#›</a:t>
            </a:fld>
            <a:endParaRPr lang="en-AU" altLang="en-US"/>
          </a:p>
        </p:txBody>
      </p:sp>
    </p:spTree>
    <p:extLst>
      <p:ext uri="{BB962C8B-B14F-4D97-AF65-F5344CB8AC3E}">
        <p14:creationId xmlns:p14="http://schemas.microsoft.com/office/powerpoint/2010/main" val="1942178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AU"/>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AU" alt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AU" altLang="en-US"/>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CF1C35D0-80DD-45E6-AC18-172D202EED01}" type="slidenum">
              <a:rPr lang="en-AU" altLang="en-US"/>
              <a:pPr/>
              <a:t>‹#›</a:t>
            </a:fld>
            <a:endParaRPr lang="en-AU" altLang="en-US"/>
          </a:p>
        </p:txBody>
      </p:sp>
    </p:spTree>
    <p:extLst>
      <p:ext uri="{BB962C8B-B14F-4D97-AF65-F5344CB8AC3E}">
        <p14:creationId xmlns:p14="http://schemas.microsoft.com/office/powerpoint/2010/main" val="1169318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48397" cy="6851650"/>
            <a:chOff x="1" y="0"/>
            <a:chExt cx="5763" cy="4316"/>
          </a:xfrm>
        </p:grpSpPr>
        <p:sp>
          <p:nvSpPr>
            <p:cNvPr id="6147"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48"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49"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grpSp>
          <p:nvGrpSpPr>
            <p:cNvPr id="6150" name="Group 6"/>
            <p:cNvGrpSpPr>
              <a:grpSpLocks/>
            </p:cNvGrpSpPr>
            <p:nvPr/>
          </p:nvGrpSpPr>
          <p:grpSpPr bwMode="auto">
            <a:xfrm>
              <a:off x="288" y="0"/>
              <a:ext cx="5098" cy="4316"/>
              <a:chOff x="288" y="0"/>
              <a:chExt cx="5098" cy="4316"/>
            </a:xfrm>
          </p:grpSpPr>
          <p:sp>
            <p:nvSpPr>
              <p:cNvPr id="6151"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52"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53"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54"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55"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56"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57"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58"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59"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60"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61"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62"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63"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grpSp>
        <p:sp>
          <p:nvSpPr>
            <p:cNvPr id="6164"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65"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66"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67"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68"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69"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70"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71"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72"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73"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74"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pPr>
              <a:endParaRPr lang="en-AU" sz="1800" smtClean="0">
                <a:solidFill>
                  <a:srgbClr val="FFFFFF"/>
                </a:solidFill>
                <a:latin typeface="Verdana" pitchFamily="34" charset="0"/>
              </a:endParaRPr>
            </a:p>
          </p:txBody>
        </p:sp>
        <p:grpSp>
          <p:nvGrpSpPr>
            <p:cNvPr id="6175" name="Group 31"/>
            <p:cNvGrpSpPr>
              <a:grpSpLocks/>
            </p:cNvGrpSpPr>
            <p:nvPr/>
          </p:nvGrpSpPr>
          <p:grpSpPr bwMode="auto">
            <a:xfrm>
              <a:off x="1" y="392"/>
              <a:ext cx="5758" cy="1571"/>
              <a:chOff x="1" y="392"/>
              <a:chExt cx="5758" cy="1571"/>
            </a:xfrm>
          </p:grpSpPr>
          <p:sp>
            <p:nvSpPr>
              <p:cNvPr id="617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7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7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7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8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pPr>
                <a:endParaRPr lang="en-AU" sz="1800" smtClean="0">
                  <a:solidFill>
                    <a:srgbClr val="FFFFFF"/>
                  </a:solidFill>
                  <a:latin typeface="Verdana" pitchFamily="34" charset="0"/>
                </a:endParaRPr>
              </a:p>
            </p:txBody>
          </p:sp>
        </p:grpSp>
        <p:sp>
          <p:nvSpPr>
            <p:cNvPr id="618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618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pPr>
              <a:endParaRPr lang="en-AU" sz="1800" smtClean="0">
                <a:solidFill>
                  <a:srgbClr val="FFFFFF"/>
                </a:solidFill>
                <a:latin typeface="Verdana" pitchFamily="34" charset="0"/>
              </a:endParaRPr>
            </a:p>
          </p:txBody>
        </p:sp>
      </p:grpSp>
      <p:sp>
        <p:nvSpPr>
          <p:cNvPr id="6183" name="Rectangle 39"/>
          <p:cNvSpPr>
            <a:spLocks noGrp="1" noChangeArrowheads="1"/>
          </p:cNvSpPr>
          <p:nvPr>
            <p:ph type="ctrTitle" sz="quarter"/>
          </p:nvPr>
        </p:nvSpPr>
        <p:spPr>
          <a:xfrm>
            <a:off x="685800" y="1692276"/>
            <a:ext cx="7772400" cy="1736725"/>
          </a:xfrm>
        </p:spPr>
        <p:txBody>
          <a:bodyPr anchor="b"/>
          <a:lstStyle>
            <a:lvl1pPr>
              <a:defRPr sz="5400"/>
            </a:lvl1pPr>
          </a:lstStyle>
          <a:p>
            <a:pPr lvl="0"/>
            <a:r>
              <a:rPr lang="en-AU" altLang="en-US" noProof="0" smtClean="0"/>
              <a:t>Click to edit Master title style</a:t>
            </a:r>
          </a:p>
        </p:txBody>
      </p:sp>
      <p:sp>
        <p:nvSpPr>
          <p:cNvPr id="618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AU" altLang="en-US" noProof="0" smtClean="0"/>
              <a:t>Click to edit Master subtitle style</a:t>
            </a:r>
          </a:p>
        </p:txBody>
      </p:sp>
      <p:sp>
        <p:nvSpPr>
          <p:cNvPr id="6185" name="Rectangle 41"/>
          <p:cNvSpPr>
            <a:spLocks noGrp="1" noChangeArrowheads="1"/>
          </p:cNvSpPr>
          <p:nvPr>
            <p:ph type="dt" sz="quarter" idx="2"/>
          </p:nvPr>
        </p:nvSpPr>
        <p:spPr/>
        <p:txBody>
          <a:bodyPr/>
          <a:lstStyle>
            <a:lvl1pPr>
              <a:defRPr/>
            </a:lvl1pPr>
          </a:lstStyle>
          <a:p>
            <a:endParaRPr lang="en-AU" altLang="en-US">
              <a:solidFill>
                <a:srgbClr val="FFFFFF"/>
              </a:solidFill>
            </a:endParaRPr>
          </a:p>
        </p:txBody>
      </p:sp>
      <p:sp>
        <p:nvSpPr>
          <p:cNvPr id="6186" name="Rectangle 42"/>
          <p:cNvSpPr>
            <a:spLocks noGrp="1" noChangeArrowheads="1"/>
          </p:cNvSpPr>
          <p:nvPr>
            <p:ph type="ftr" sz="quarter" idx="3"/>
          </p:nvPr>
        </p:nvSpPr>
        <p:spPr/>
        <p:txBody>
          <a:bodyPr/>
          <a:lstStyle>
            <a:lvl1pPr>
              <a:defRPr/>
            </a:lvl1pPr>
          </a:lstStyle>
          <a:p>
            <a:endParaRPr lang="en-AU" altLang="en-US">
              <a:solidFill>
                <a:srgbClr val="FFFFFF"/>
              </a:solidFill>
            </a:endParaRPr>
          </a:p>
        </p:txBody>
      </p:sp>
      <p:sp>
        <p:nvSpPr>
          <p:cNvPr id="6187" name="Rectangle 43"/>
          <p:cNvSpPr>
            <a:spLocks noGrp="1" noChangeArrowheads="1"/>
          </p:cNvSpPr>
          <p:nvPr>
            <p:ph type="sldNum" sz="quarter" idx="4"/>
          </p:nvPr>
        </p:nvSpPr>
        <p:spPr/>
        <p:txBody>
          <a:bodyPr/>
          <a:lstStyle>
            <a:lvl1pPr>
              <a:defRPr/>
            </a:lvl1pPr>
          </a:lstStyle>
          <a:p>
            <a:fld id="{95780582-3825-4E50-9AF6-BE1D0999DA62}" type="slidenum">
              <a:rPr lang="en-AU" altLang="en-US">
                <a:solidFill>
                  <a:srgbClr val="FFFFFF"/>
                </a:solidFill>
              </a:rPr>
              <a:pPr/>
              <a:t>‹#›</a:t>
            </a:fld>
            <a:endParaRPr lang="en-AU" altLang="en-US">
              <a:solidFill>
                <a:srgbClr val="FFFFFF"/>
              </a:solidFill>
            </a:endParaRPr>
          </a:p>
        </p:txBody>
      </p:sp>
    </p:spTree>
    <p:extLst>
      <p:ext uri="{BB962C8B-B14F-4D97-AF65-F5344CB8AC3E}">
        <p14:creationId xmlns:p14="http://schemas.microsoft.com/office/powerpoint/2010/main" val="15988974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1D37ACD-10D8-4D46-AA70-1136CB04E851}" type="slidenum">
              <a:rPr lang="en-AU" altLang="en-US">
                <a:solidFill>
                  <a:srgbClr val="FFFFFF"/>
                </a:solidFill>
              </a:rPr>
              <a:pPr/>
              <a:t>‹#›</a:t>
            </a:fld>
            <a:endParaRPr lang="en-AU" altLang="en-US">
              <a:solidFill>
                <a:srgbClr val="FFFFFF"/>
              </a:solidFill>
            </a:endParaRPr>
          </a:p>
        </p:txBody>
      </p:sp>
    </p:spTree>
    <p:extLst>
      <p:ext uri="{BB962C8B-B14F-4D97-AF65-F5344CB8AC3E}">
        <p14:creationId xmlns:p14="http://schemas.microsoft.com/office/powerpoint/2010/main" val="4050125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5E0C9BB-B415-4D75-B78D-FE2EC33FF57B}" type="slidenum">
              <a:rPr lang="en-AU" altLang="en-US">
                <a:solidFill>
                  <a:srgbClr val="FFFFFF"/>
                </a:solidFill>
              </a:rPr>
              <a:pPr/>
              <a:t>‹#›</a:t>
            </a:fld>
            <a:endParaRPr lang="en-AU" altLang="en-US">
              <a:solidFill>
                <a:srgbClr val="FFFFFF"/>
              </a:solidFill>
            </a:endParaRPr>
          </a:p>
        </p:txBody>
      </p:sp>
    </p:spTree>
    <p:extLst>
      <p:ext uri="{BB962C8B-B14F-4D97-AF65-F5344CB8AC3E}">
        <p14:creationId xmlns:p14="http://schemas.microsoft.com/office/powerpoint/2010/main" val="3290619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1"/>
            <a:ext cx="4044462"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2338" y="1600201"/>
            <a:ext cx="4044462"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C2EA755-F4D5-49B9-8ADC-B039D72A6945}" type="slidenum">
              <a:rPr lang="en-AU" altLang="en-US">
                <a:solidFill>
                  <a:srgbClr val="FFFFFF"/>
                </a:solidFill>
              </a:rPr>
              <a:pPr/>
              <a:t>‹#›</a:t>
            </a:fld>
            <a:endParaRPr lang="en-AU" altLang="en-US">
              <a:solidFill>
                <a:srgbClr val="FFFFFF"/>
              </a:solidFill>
            </a:endParaRPr>
          </a:p>
        </p:txBody>
      </p:sp>
    </p:spTree>
    <p:extLst>
      <p:ext uri="{BB962C8B-B14F-4D97-AF65-F5344CB8AC3E}">
        <p14:creationId xmlns:p14="http://schemas.microsoft.com/office/powerpoint/2010/main" val="1533407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A58482C3-3DC3-4C5F-9A26-69BD6BAC6DF0}" type="slidenum">
              <a:rPr lang="en-AU" altLang="en-US">
                <a:solidFill>
                  <a:srgbClr val="FFFFFF"/>
                </a:solidFill>
              </a:rPr>
              <a:pPr/>
              <a:t>‹#›</a:t>
            </a:fld>
            <a:endParaRPr lang="en-AU" altLang="en-US">
              <a:solidFill>
                <a:srgbClr val="FFFFFF"/>
              </a:solidFill>
            </a:endParaRPr>
          </a:p>
        </p:txBody>
      </p:sp>
    </p:spTree>
    <p:extLst>
      <p:ext uri="{BB962C8B-B14F-4D97-AF65-F5344CB8AC3E}">
        <p14:creationId xmlns:p14="http://schemas.microsoft.com/office/powerpoint/2010/main" val="1223220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903FB8C-5720-4A2F-BD5A-6FC20FBFB01F}" type="slidenum">
              <a:rPr lang="en-AU" altLang="en-US">
                <a:solidFill>
                  <a:srgbClr val="FFFFFF"/>
                </a:solidFill>
              </a:rPr>
              <a:pPr/>
              <a:t>‹#›</a:t>
            </a:fld>
            <a:endParaRPr lang="en-AU" altLang="en-US">
              <a:solidFill>
                <a:srgbClr val="FFFFFF"/>
              </a:solidFill>
            </a:endParaRPr>
          </a:p>
        </p:txBody>
      </p:sp>
    </p:spTree>
    <p:extLst>
      <p:ext uri="{BB962C8B-B14F-4D97-AF65-F5344CB8AC3E}">
        <p14:creationId xmlns:p14="http://schemas.microsoft.com/office/powerpoint/2010/main" val="755043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952F01CC-B7AF-4E68-A131-F5B2568962FE}" type="slidenum">
              <a:rPr lang="en-AU" altLang="en-US">
                <a:solidFill>
                  <a:srgbClr val="FFFFFF"/>
                </a:solidFill>
              </a:rPr>
              <a:pPr/>
              <a:t>‹#›</a:t>
            </a:fld>
            <a:endParaRPr lang="en-AU" altLang="en-US">
              <a:solidFill>
                <a:srgbClr val="FFFFFF"/>
              </a:solidFill>
            </a:endParaRPr>
          </a:p>
        </p:txBody>
      </p:sp>
    </p:spTree>
    <p:extLst>
      <p:ext uri="{BB962C8B-B14F-4D97-AF65-F5344CB8AC3E}">
        <p14:creationId xmlns:p14="http://schemas.microsoft.com/office/powerpoint/2010/main" val="708592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312B79AF-D3D2-4E1A-B516-8C8E8D972D91}" type="slidenum">
              <a:rPr lang="en-AU" altLang="en-US"/>
              <a:pPr/>
              <a:t>‹#›</a:t>
            </a:fld>
            <a:endParaRPr lang="en-AU" altLang="en-US"/>
          </a:p>
        </p:txBody>
      </p:sp>
    </p:spTree>
    <p:extLst>
      <p:ext uri="{BB962C8B-B14F-4D97-AF65-F5344CB8AC3E}">
        <p14:creationId xmlns:p14="http://schemas.microsoft.com/office/powerpoint/2010/main" val="4117138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5177302-7298-4E9A-A678-086BE4091F52}" type="slidenum">
              <a:rPr lang="en-AU" altLang="en-US">
                <a:solidFill>
                  <a:srgbClr val="FFFFFF"/>
                </a:solidFill>
              </a:rPr>
              <a:pPr/>
              <a:t>‹#›</a:t>
            </a:fld>
            <a:endParaRPr lang="en-AU" altLang="en-US">
              <a:solidFill>
                <a:srgbClr val="FFFFFF"/>
              </a:solidFill>
            </a:endParaRPr>
          </a:p>
        </p:txBody>
      </p:sp>
    </p:spTree>
    <p:extLst>
      <p:ext uri="{BB962C8B-B14F-4D97-AF65-F5344CB8AC3E}">
        <p14:creationId xmlns:p14="http://schemas.microsoft.com/office/powerpoint/2010/main" val="981524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4F2B028-A8A1-4D20-87C0-C5ACA96BA38F}" type="slidenum">
              <a:rPr lang="en-AU" altLang="en-US">
                <a:solidFill>
                  <a:srgbClr val="FFFFFF"/>
                </a:solidFill>
              </a:rPr>
              <a:pPr/>
              <a:t>‹#›</a:t>
            </a:fld>
            <a:endParaRPr lang="en-AU" altLang="en-US">
              <a:solidFill>
                <a:srgbClr val="FFFFFF"/>
              </a:solidFill>
            </a:endParaRPr>
          </a:p>
        </p:txBody>
      </p:sp>
    </p:spTree>
    <p:extLst>
      <p:ext uri="{BB962C8B-B14F-4D97-AF65-F5344CB8AC3E}">
        <p14:creationId xmlns:p14="http://schemas.microsoft.com/office/powerpoint/2010/main" val="2948118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1FB6DB0-41BB-440D-983F-B0A480F62B63}" type="slidenum">
              <a:rPr lang="en-AU" altLang="en-US">
                <a:solidFill>
                  <a:srgbClr val="FFFFFF"/>
                </a:solidFill>
              </a:rPr>
              <a:pPr/>
              <a:t>‹#›</a:t>
            </a:fld>
            <a:endParaRPr lang="en-AU" altLang="en-US">
              <a:solidFill>
                <a:srgbClr val="FFFFFF"/>
              </a:solidFill>
            </a:endParaRPr>
          </a:p>
        </p:txBody>
      </p:sp>
    </p:spTree>
    <p:extLst>
      <p:ext uri="{BB962C8B-B14F-4D97-AF65-F5344CB8AC3E}">
        <p14:creationId xmlns:p14="http://schemas.microsoft.com/office/powerpoint/2010/main" val="555021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7813"/>
            <a:ext cx="6031523"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D182376-9004-40C5-A01D-F42163222D69}" type="slidenum">
              <a:rPr lang="en-AU" altLang="en-US">
                <a:solidFill>
                  <a:srgbClr val="FFFFFF"/>
                </a:solidFill>
              </a:rPr>
              <a:pPr/>
              <a:t>‹#›</a:t>
            </a:fld>
            <a:endParaRPr lang="en-AU" altLang="en-US">
              <a:solidFill>
                <a:srgbClr val="FFFFFF"/>
              </a:solidFill>
            </a:endParaRPr>
          </a:p>
        </p:txBody>
      </p:sp>
    </p:spTree>
    <p:extLst>
      <p:ext uri="{BB962C8B-B14F-4D97-AF65-F5344CB8AC3E}">
        <p14:creationId xmlns:p14="http://schemas.microsoft.com/office/powerpoint/2010/main" val="251038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047B9776-AE6F-4E55-8AF6-B5DA489F539F}" type="slidenum">
              <a:rPr lang="en-AU" altLang="en-US"/>
              <a:pPr/>
              <a:t>‹#›</a:t>
            </a:fld>
            <a:endParaRPr lang="en-AU" altLang="en-US"/>
          </a:p>
        </p:txBody>
      </p:sp>
    </p:spTree>
    <p:extLst>
      <p:ext uri="{BB962C8B-B14F-4D97-AF65-F5344CB8AC3E}">
        <p14:creationId xmlns:p14="http://schemas.microsoft.com/office/powerpoint/2010/main" val="139927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30CA5508-49E7-42F3-99F6-8EB0607BF03F}" type="slidenum">
              <a:rPr lang="en-AU" altLang="en-US"/>
              <a:pPr/>
              <a:t>‹#›</a:t>
            </a:fld>
            <a:endParaRPr lang="en-AU" altLang="en-US"/>
          </a:p>
        </p:txBody>
      </p:sp>
    </p:spTree>
    <p:extLst>
      <p:ext uri="{BB962C8B-B14F-4D97-AF65-F5344CB8AC3E}">
        <p14:creationId xmlns:p14="http://schemas.microsoft.com/office/powerpoint/2010/main" val="102779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ltLang="en-US"/>
          </a:p>
        </p:txBody>
      </p:sp>
      <p:sp>
        <p:nvSpPr>
          <p:cNvPr id="8" name="Footer Placeholder 7"/>
          <p:cNvSpPr>
            <a:spLocks noGrp="1"/>
          </p:cNvSpPr>
          <p:nvPr>
            <p:ph type="ftr" sz="quarter" idx="11"/>
          </p:nvPr>
        </p:nvSpPr>
        <p:spPr/>
        <p:txBody>
          <a:bodyPr/>
          <a:lstStyle>
            <a:lvl1pPr>
              <a:defRPr/>
            </a:lvl1pPr>
          </a:lstStyle>
          <a:p>
            <a:endParaRPr lang="en-AU" altLang="en-US"/>
          </a:p>
        </p:txBody>
      </p:sp>
      <p:sp>
        <p:nvSpPr>
          <p:cNvPr id="9" name="Slide Number Placeholder 8"/>
          <p:cNvSpPr>
            <a:spLocks noGrp="1"/>
          </p:cNvSpPr>
          <p:nvPr>
            <p:ph type="sldNum" sz="quarter" idx="12"/>
          </p:nvPr>
        </p:nvSpPr>
        <p:spPr/>
        <p:txBody>
          <a:bodyPr/>
          <a:lstStyle>
            <a:lvl1pPr>
              <a:defRPr/>
            </a:lvl1pPr>
          </a:lstStyle>
          <a:p>
            <a:fld id="{AB0373F4-8779-447F-9F02-C096273B0C5B}" type="slidenum">
              <a:rPr lang="en-AU" altLang="en-US"/>
              <a:pPr/>
              <a:t>‹#›</a:t>
            </a:fld>
            <a:endParaRPr lang="en-AU" altLang="en-US"/>
          </a:p>
        </p:txBody>
      </p:sp>
    </p:spTree>
    <p:extLst>
      <p:ext uri="{BB962C8B-B14F-4D97-AF65-F5344CB8AC3E}">
        <p14:creationId xmlns:p14="http://schemas.microsoft.com/office/powerpoint/2010/main" val="2549688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ltLang="en-US"/>
          </a:p>
        </p:txBody>
      </p:sp>
      <p:sp>
        <p:nvSpPr>
          <p:cNvPr id="4" name="Footer Placeholder 3"/>
          <p:cNvSpPr>
            <a:spLocks noGrp="1"/>
          </p:cNvSpPr>
          <p:nvPr>
            <p:ph type="ftr" sz="quarter" idx="11"/>
          </p:nvPr>
        </p:nvSpPr>
        <p:spPr/>
        <p:txBody>
          <a:bodyPr/>
          <a:lstStyle>
            <a:lvl1pPr>
              <a:defRPr/>
            </a:lvl1pPr>
          </a:lstStyle>
          <a:p>
            <a:endParaRPr lang="en-AU" altLang="en-US"/>
          </a:p>
        </p:txBody>
      </p:sp>
      <p:sp>
        <p:nvSpPr>
          <p:cNvPr id="5" name="Slide Number Placeholder 4"/>
          <p:cNvSpPr>
            <a:spLocks noGrp="1"/>
          </p:cNvSpPr>
          <p:nvPr>
            <p:ph type="sldNum" sz="quarter" idx="12"/>
          </p:nvPr>
        </p:nvSpPr>
        <p:spPr/>
        <p:txBody>
          <a:bodyPr/>
          <a:lstStyle>
            <a:lvl1pPr>
              <a:defRPr/>
            </a:lvl1pPr>
          </a:lstStyle>
          <a:p>
            <a:fld id="{8B163AAE-4B18-4B90-A6AD-8B7AA2A4CBA5}" type="slidenum">
              <a:rPr lang="en-AU" altLang="en-US"/>
              <a:pPr/>
              <a:t>‹#›</a:t>
            </a:fld>
            <a:endParaRPr lang="en-AU" altLang="en-US"/>
          </a:p>
        </p:txBody>
      </p:sp>
    </p:spTree>
    <p:extLst>
      <p:ext uri="{BB962C8B-B14F-4D97-AF65-F5344CB8AC3E}">
        <p14:creationId xmlns:p14="http://schemas.microsoft.com/office/powerpoint/2010/main" val="202851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ltLang="en-US"/>
          </a:p>
        </p:txBody>
      </p:sp>
      <p:sp>
        <p:nvSpPr>
          <p:cNvPr id="3" name="Footer Placeholder 2"/>
          <p:cNvSpPr>
            <a:spLocks noGrp="1"/>
          </p:cNvSpPr>
          <p:nvPr>
            <p:ph type="ftr" sz="quarter" idx="11"/>
          </p:nvPr>
        </p:nvSpPr>
        <p:spPr/>
        <p:txBody>
          <a:bodyPr/>
          <a:lstStyle>
            <a:lvl1pPr>
              <a:defRPr/>
            </a:lvl1pPr>
          </a:lstStyle>
          <a:p>
            <a:endParaRPr lang="en-AU" altLang="en-US"/>
          </a:p>
        </p:txBody>
      </p:sp>
      <p:sp>
        <p:nvSpPr>
          <p:cNvPr id="4" name="Slide Number Placeholder 3"/>
          <p:cNvSpPr>
            <a:spLocks noGrp="1"/>
          </p:cNvSpPr>
          <p:nvPr>
            <p:ph type="sldNum" sz="quarter" idx="12"/>
          </p:nvPr>
        </p:nvSpPr>
        <p:spPr/>
        <p:txBody>
          <a:bodyPr/>
          <a:lstStyle>
            <a:lvl1pPr>
              <a:defRPr/>
            </a:lvl1pPr>
          </a:lstStyle>
          <a:p>
            <a:fld id="{17E267F2-C466-4258-9150-9F07A0B65B62}" type="slidenum">
              <a:rPr lang="en-AU" altLang="en-US"/>
              <a:pPr/>
              <a:t>‹#›</a:t>
            </a:fld>
            <a:endParaRPr lang="en-AU" altLang="en-US"/>
          </a:p>
        </p:txBody>
      </p:sp>
    </p:spTree>
    <p:extLst>
      <p:ext uri="{BB962C8B-B14F-4D97-AF65-F5344CB8AC3E}">
        <p14:creationId xmlns:p14="http://schemas.microsoft.com/office/powerpoint/2010/main" val="126985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19C017B6-9510-43F2-85C6-16B8B03B0BB4}" type="slidenum">
              <a:rPr lang="en-AU" altLang="en-US"/>
              <a:pPr/>
              <a:t>‹#›</a:t>
            </a:fld>
            <a:endParaRPr lang="en-AU" altLang="en-US"/>
          </a:p>
        </p:txBody>
      </p:sp>
    </p:spTree>
    <p:extLst>
      <p:ext uri="{BB962C8B-B14F-4D97-AF65-F5344CB8AC3E}">
        <p14:creationId xmlns:p14="http://schemas.microsoft.com/office/powerpoint/2010/main" val="159940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76CD3220-AC8B-43EB-8BC2-CBEBBC00BB5B}" type="slidenum">
              <a:rPr lang="en-AU" altLang="en-US"/>
              <a:pPr/>
              <a:t>‹#›</a:t>
            </a:fld>
            <a:endParaRPr lang="en-AU" altLang="en-US"/>
          </a:p>
        </p:txBody>
      </p:sp>
    </p:spTree>
    <p:extLst>
      <p:ext uri="{BB962C8B-B14F-4D97-AF65-F5344CB8AC3E}">
        <p14:creationId xmlns:p14="http://schemas.microsoft.com/office/powerpoint/2010/main" val="3664922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1588" y="0"/>
            <a:ext cx="9148762" cy="6851650"/>
            <a:chOff x="1" y="0"/>
            <a:chExt cx="5763" cy="4316"/>
          </a:xfrm>
        </p:grpSpPr>
        <p:sp>
          <p:nvSpPr>
            <p:cNvPr id="512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2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2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nvGrpSpPr>
            <p:cNvPr id="5126" name="Group 6"/>
            <p:cNvGrpSpPr>
              <a:grpSpLocks/>
            </p:cNvGrpSpPr>
            <p:nvPr/>
          </p:nvGrpSpPr>
          <p:grpSpPr bwMode="auto">
            <a:xfrm>
              <a:off x="288" y="0"/>
              <a:ext cx="5098" cy="4316"/>
              <a:chOff x="288" y="0"/>
              <a:chExt cx="5098" cy="4316"/>
            </a:xfrm>
          </p:grpSpPr>
          <p:sp>
            <p:nvSpPr>
              <p:cNvPr id="512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2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2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3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3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3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3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3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3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3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3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3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3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sp>
          <p:nvSpPr>
            <p:cNvPr id="514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4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4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4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4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4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4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4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14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4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5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5151" name="Group 31"/>
            <p:cNvGrpSpPr>
              <a:grpSpLocks/>
            </p:cNvGrpSpPr>
            <p:nvPr/>
          </p:nvGrpSpPr>
          <p:grpSpPr bwMode="auto">
            <a:xfrm>
              <a:off x="1" y="392"/>
              <a:ext cx="5758" cy="1571"/>
              <a:chOff x="1" y="392"/>
              <a:chExt cx="5758" cy="1571"/>
            </a:xfrm>
          </p:grpSpPr>
          <p:sp>
            <p:nvSpPr>
              <p:cNvPr id="515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5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5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5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5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515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5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5159"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AU" altLang="en-US" smtClean="0"/>
              <a:t>Click to edit Master title style</a:t>
            </a:r>
          </a:p>
        </p:txBody>
      </p:sp>
      <p:sp>
        <p:nvSpPr>
          <p:cNvPr id="5160"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spcBef>
                <a:spcPct val="0"/>
              </a:spcBef>
              <a:defRPr sz="1000">
                <a:effectLst>
                  <a:outerShdw blurRad="38100" dist="38100" dir="2700000" algn="tl">
                    <a:srgbClr val="000000"/>
                  </a:outerShdw>
                </a:effectLst>
                <a:latin typeface="+mn-lt"/>
              </a:defRPr>
            </a:lvl1pPr>
          </a:lstStyle>
          <a:p>
            <a:endParaRPr lang="en-AU" altLang="en-US"/>
          </a:p>
        </p:txBody>
      </p:sp>
      <p:sp>
        <p:nvSpPr>
          <p:cNvPr id="5161"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000">
                <a:effectLst>
                  <a:outerShdw blurRad="38100" dist="38100" dir="2700000" algn="tl">
                    <a:srgbClr val="000000"/>
                  </a:outerShdw>
                </a:effectLst>
                <a:latin typeface="+mn-lt"/>
              </a:defRPr>
            </a:lvl1pPr>
          </a:lstStyle>
          <a:p>
            <a:endParaRPr lang="en-AU" altLang="en-US"/>
          </a:p>
        </p:txBody>
      </p:sp>
      <p:sp>
        <p:nvSpPr>
          <p:cNvPr id="5162"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a:effectLst>
                  <a:outerShdw blurRad="38100" dist="38100" dir="2700000" algn="tl">
                    <a:srgbClr val="000000"/>
                  </a:outerShdw>
                </a:effectLst>
                <a:latin typeface="+mn-lt"/>
              </a:defRPr>
            </a:lvl1pPr>
          </a:lstStyle>
          <a:p>
            <a:fld id="{530721D7-327D-4DD4-8352-58141CA23261}" type="slidenum">
              <a:rPr lang="en-AU" altLang="en-US"/>
              <a:pPr/>
              <a:t>‹#›</a:t>
            </a:fld>
            <a:endParaRPr lang="en-AU" altLang="en-US"/>
          </a:p>
        </p:txBody>
      </p:sp>
      <p:sp>
        <p:nvSpPr>
          <p:cNvPr id="5163"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1466" y="0"/>
            <a:ext cx="9148396" cy="6851650"/>
            <a:chOff x="1" y="0"/>
            <a:chExt cx="5763" cy="4316"/>
          </a:xfrm>
        </p:grpSpPr>
        <p:sp>
          <p:nvSpPr>
            <p:cNvPr id="512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2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2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grpSp>
          <p:nvGrpSpPr>
            <p:cNvPr id="5126" name="Group 6"/>
            <p:cNvGrpSpPr>
              <a:grpSpLocks/>
            </p:cNvGrpSpPr>
            <p:nvPr/>
          </p:nvGrpSpPr>
          <p:grpSpPr bwMode="auto">
            <a:xfrm>
              <a:off x="288" y="0"/>
              <a:ext cx="5098" cy="4316"/>
              <a:chOff x="288" y="0"/>
              <a:chExt cx="5098" cy="4316"/>
            </a:xfrm>
          </p:grpSpPr>
          <p:sp>
            <p:nvSpPr>
              <p:cNvPr id="512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2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2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3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3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3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3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3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3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3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3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3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3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grpSp>
        <p:sp>
          <p:nvSpPr>
            <p:cNvPr id="514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4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4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4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4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4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4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4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4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4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5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pPr>
              <a:endParaRPr lang="en-AU" sz="1800" smtClean="0">
                <a:solidFill>
                  <a:srgbClr val="FFFFFF"/>
                </a:solidFill>
                <a:latin typeface="Verdana" pitchFamily="34" charset="0"/>
              </a:endParaRPr>
            </a:p>
          </p:txBody>
        </p:sp>
        <p:grpSp>
          <p:nvGrpSpPr>
            <p:cNvPr id="5151" name="Group 31"/>
            <p:cNvGrpSpPr>
              <a:grpSpLocks/>
            </p:cNvGrpSpPr>
            <p:nvPr/>
          </p:nvGrpSpPr>
          <p:grpSpPr bwMode="auto">
            <a:xfrm>
              <a:off x="1" y="392"/>
              <a:ext cx="5758" cy="1571"/>
              <a:chOff x="1" y="392"/>
              <a:chExt cx="5758" cy="1571"/>
            </a:xfrm>
          </p:grpSpPr>
          <p:sp>
            <p:nvSpPr>
              <p:cNvPr id="515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5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5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5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5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pPr>
                <a:endParaRPr lang="en-AU" sz="1800" smtClean="0">
                  <a:solidFill>
                    <a:srgbClr val="FFFFFF"/>
                  </a:solidFill>
                  <a:latin typeface="Verdana" pitchFamily="34" charset="0"/>
                </a:endParaRPr>
              </a:p>
            </p:txBody>
          </p:sp>
        </p:grpSp>
        <p:sp>
          <p:nvSpPr>
            <p:cNvPr id="515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15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pPr>
              <a:endParaRPr lang="en-AU" sz="1800" smtClean="0">
                <a:solidFill>
                  <a:srgbClr val="FFFFFF"/>
                </a:solidFill>
                <a:latin typeface="Verdana" pitchFamily="34" charset="0"/>
              </a:endParaRPr>
            </a:p>
          </p:txBody>
        </p:sp>
      </p:grpSp>
      <p:sp>
        <p:nvSpPr>
          <p:cNvPr id="5159" name="Rectangle 39"/>
          <p:cNvSpPr>
            <a:spLocks noGrp="1" noChangeArrowheads="1"/>
          </p:cNvSpPr>
          <p:nvPr>
            <p:ph type="title"/>
          </p:nvPr>
        </p:nvSpPr>
        <p:spPr bwMode="auto">
          <a:xfrm>
            <a:off x="457200" y="277814"/>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AU" altLang="en-US" smtClean="0"/>
              <a:t>Click to edit Master title style</a:t>
            </a:r>
          </a:p>
        </p:txBody>
      </p:sp>
      <p:sp>
        <p:nvSpPr>
          <p:cNvPr id="5160"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effectLst>
                  <a:outerShdw blurRad="38100" dist="38100" dir="2700000" algn="tl">
                    <a:srgbClr val="000000"/>
                  </a:outerShdw>
                </a:effectLst>
              </a:defRPr>
            </a:lvl1pPr>
          </a:lstStyle>
          <a:p>
            <a:pPr>
              <a:lnSpc>
                <a:spcPct val="100000"/>
              </a:lnSpc>
              <a:spcBef>
                <a:spcPct val="0"/>
              </a:spcBef>
            </a:pPr>
            <a:endParaRPr lang="en-AU" altLang="en-US" smtClean="0">
              <a:solidFill>
                <a:srgbClr val="FFFFFF"/>
              </a:solidFill>
              <a:latin typeface="Verdana" pitchFamily="34" charset="0"/>
            </a:endParaRPr>
          </a:p>
        </p:txBody>
      </p:sp>
      <p:sp>
        <p:nvSpPr>
          <p:cNvPr id="5161"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lnSpc>
                <a:spcPct val="100000"/>
              </a:lnSpc>
              <a:spcBef>
                <a:spcPct val="0"/>
              </a:spcBef>
            </a:pPr>
            <a:endParaRPr lang="en-AU" altLang="en-US" smtClean="0">
              <a:solidFill>
                <a:srgbClr val="FFFFFF"/>
              </a:solidFill>
              <a:latin typeface="Verdana" pitchFamily="34" charset="0"/>
            </a:endParaRPr>
          </a:p>
        </p:txBody>
      </p:sp>
      <p:sp>
        <p:nvSpPr>
          <p:cNvPr id="5162"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lnSpc>
                <a:spcPct val="100000"/>
              </a:lnSpc>
              <a:spcBef>
                <a:spcPct val="0"/>
              </a:spcBef>
            </a:pPr>
            <a:fld id="{C4A3B680-CC99-4F14-8DDE-8EBB61CB80DE}" type="slidenum">
              <a:rPr lang="en-AU" altLang="en-US" smtClean="0">
                <a:solidFill>
                  <a:srgbClr val="FFFFFF"/>
                </a:solidFill>
                <a:latin typeface="Verdana" pitchFamily="34" charset="0"/>
              </a:rPr>
              <a:pPr>
                <a:lnSpc>
                  <a:spcPct val="100000"/>
                </a:lnSpc>
                <a:spcBef>
                  <a:spcPct val="0"/>
                </a:spcBef>
              </a:pPr>
              <a:t>‹#›</a:t>
            </a:fld>
            <a:endParaRPr lang="en-AU" altLang="en-US" smtClean="0">
              <a:solidFill>
                <a:srgbClr val="FFFFFF"/>
              </a:solidFill>
              <a:latin typeface="Verdana" pitchFamily="34" charset="0"/>
            </a:endParaRPr>
          </a:p>
        </p:txBody>
      </p:sp>
      <p:sp>
        <p:nvSpPr>
          <p:cNvPr id="5163" name="Rectangle 43"/>
          <p:cNvSpPr>
            <a:spLocks noGrp="1" noChangeArrowheads="1"/>
          </p:cNvSpPr>
          <p:nvPr>
            <p:ph type="body" idx="1"/>
          </p:nvPr>
        </p:nvSpPr>
        <p:spPr bwMode="auto">
          <a:xfrm>
            <a:off x="457200" y="1600201"/>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Tree>
    <p:extLst>
      <p:ext uri="{BB962C8B-B14F-4D97-AF65-F5344CB8AC3E}">
        <p14:creationId xmlns:p14="http://schemas.microsoft.com/office/powerpoint/2010/main" val="3135001603"/>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6.emf"/><Relationship Id="rId3" Type="http://schemas.openxmlformats.org/officeDocument/2006/relationships/notesSlide" Target="../notesSlides/notesSlide13.xml"/><Relationship Id="rId7" Type="http://schemas.openxmlformats.org/officeDocument/2006/relationships/image" Target="../media/image21.png"/><Relationship Id="rId12"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0.png"/><Relationship Id="rId11" Type="http://schemas.openxmlformats.org/officeDocument/2006/relationships/image" Target="../media/image15.emf"/><Relationship Id="rId5" Type="http://schemas.openxmlformats.org/officeDocument/2006/relationships/image" Target="../media/image19.png"/><Relationship Id="rId15" Type="http://schemas.openxmlformats.org/officeDocument/2006/relationships/image" Target="../media/image17.emf"/><Relationship Id="rId10" Type="http://schemas.openxmlformats.org/officeDocument/2006/relationships/oleObject" Target="../embeddings/oleObject2.bin"/><Relationship Id="rId4" Type="http://schemas.openxmlformats.org/officeDocument/2006/relationships/image" Target="../media/image18.png"/><Relationship Id="rId9" Type="http://schemas.openxmlformats.org/officeDocument/2006/relationships/image" Target="../media/image14.emf"/><Relationship Id="rId1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23.e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4.e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5.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677107"/>
            <a:ext cx="91440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nSpc>
                <a:spcPct val="100000"/>
              </a:lnSpc>
              <a:spcBef>
                <a:spcPct val="0"/>
              </a:spcBef>
            </a:pPr>
            <a:endParaRPr lang="en-AU" altLang="en-US" sz="1200" b="1" dirty="0">
              <a:solidFill>
                <a:srgbClr val="002060"/>
              </a:solidFill>
              <a:latin typeface="Comic Sans MS" panose="030F0702030302020204" pitchFamily="66" charset="0"/>
            </a:endParaRPr>
          </a:p>
          <a:p>
            <a:pPr>
              <a:lnSpc>
                <a:spcPct val="100000"/>
              </a:lnSpc>
              <a:spcBef>
                <a:spcPct val="0"/>
              </a:spcBef>
            </a:pPr>
            <a:r>
              <a:rPr lang="en-AU" altLang="en-US" sz="3600" b="1" dirty="0" smtClean="0">
                <a:solidFill>
                  <a:srgbClr val="002060"/>
                </a:solidFill>
                <a:latin typeface="Comic Sans MS" panose="030F0702030302020204" pitchFamily="66" charset="0"/>
              </a:rPr>
              <a:t>An Australian Actuarial </a:t>
            </a:r>
            <a:r>
              <a:rPr lang="en-AU" altLang="en-US" sz="3600" b="1" dirty="0">
                <a:solidFill>
                  <a:srgbClr val="002060"/>
                </a:solidFill>
                <a:latin typeface="Comic Sans MS" panose="030F0702030302020204" pitchFamily="66" charset="0"/>
              </a:rPr>
              <a:t>Risk </a:t>
            </a:r>
            <a:r>
              <a:rPr lang="en-AU" altLang="en-US" sz="3600" b="1" dirty="0" smtClean="0">
                <a:solidFill>
                  <a:srgbClr val="002060"/>
                </a:solidFill>
                <a:latin typeface="Comic Sans MS" panose="030F0702030302020204" pitchFamily="66" charset="0"/>
              </a:rPr>
              <a:t>Tool</a:t>
            </a:r>
            <a:endParaRPr lang="en-AU" altLang="en-US" sz="3600" b="1" dirty="0">
              <a:solidFill>
                <a:srgbClr val="002060"/>
              </a:solidFill>
              <a:latin typeface="Comic Sans MS" panose="030F0702030302020204" pitchFamily="66" charset="0"/>
            </a:endParaRPr>
          </a:p>
          <a:p>
            <a:pPr>
              <a:lnSpc>
                <a:spcPct val="100000"/>
              </a:lnSpc>
              <a:spcBef>
                <a:spcPct val="0"/>
              </a:spcBef>
            </a:pPr>
            <a:r>
              <a:rPr lang="en-AU" altLang="en-US" sz="3600" b="1" dirty="0">
                <a:solidFill>
                  <a:srgbClr val="002060"/>
                </a:solidFill>
                <a:latin typeface="Comic Sans MS" panose="030F0702030302020204" pitchFamily="66" charset="0"/>
              </a:rPr>
              <a:t>(</a:t>
            </a:r>
            <a:r>
              <a:rPr lang="en-AU" altLang="en-US" sz="3600" b="1" dirty="0" smtClean="0">
                <a:solidFill>
                  <a:srgbClr val="002060"/>
                </a:solidFill>
                <a:latin typeface="Comic Sans MS" panose="030F0702030302020204" pitchFamily="66" charset="0"/>
              </a:rPr>
              <a:t>AART)</a:t>
            </a:r>
          </a:p>
          <a:p>
            <a:pPr>
              <a:lnSpc>
                <a:spcPct val="100000"/>
              </a:lnSpc>
              <a:spcBef>
                <a:spcPct val="0"/>
              </a:spcBef>
            </a:pPr>
            <a:endParaRPr lang="en-AU" altLang="en-US" sz="4000" b="1" i="1" dirty="0" smtClean="0"/>
          </a:p>
          <a:p>
            <a:pPr>
              <a:lnSpc>
                <a:spcPct val="100000"/>
              </a:lnSpc>
              <a:spcBef>
                <a:spcPct val="0"/>
              </a:spcBef>
            </a:pPr>
            <a:endParaRPr lang="en-AU" altLang="en-US" sz="3600" b="1" dirty="0" smtClean="0">
              <a:latin typeface="Calibri Light" panose="020F0302020204030204" pitchFamily="34" charset="0"/>
            </a:endParaRPr>
          </a:p>
          <a:p>
            <a:pPr>
              <a:lnSpc>
                <a:spcPct val="100000"/>
              </a:lnSpc>
              <a:spcBef>
                <a:spcPct val="0"/>
              </a:spcBef>
            </a:pPr>
            <a:r>
              <a:rPr lang="en-AU" altLang="en-US" sz="3600" b="1" dirty="0" smtClean="0">
                <a:latin typeface="Calibri Light" panose="020F0302020204030204" pitchFamily="34" charset="0"/>
              </a:rPr>
              <a:t>A Risk Assessment Model for Offender Management</a:t>
            </a:r>
            <a:endParaRPr lang="en-AU" altLang="en-US" sz="3600" b="1" dirty="0" smtClean="0">
              <a:solidFill>
                <a:schemeClr val="tx2"/>
              </a:solidFill>
              <a:latin typeface="Calibri Light" panose="020F0302020204030204" pitchFamily="34" charset="0"/>
            </a:endParaRPr>
          </a:p>
          <a:p>
            <a:pPr>
              <a:lnSpc>
                <a:spcPct val="100000"/>
              </a:lnSpc>
              <a:spcBef>
                <a:spcPct val="0"/>
              </a:spcBef>
            </a:pPr>
            <a:endParaRPr lang="en-AU" altLang="en-US" sz="3600" b="1" i="1" dirty="0"/>
          </a:p>
          <a:p>
            <a:pPr>
              <a:lnSpc>
                <a:spcPct val="100000"/>
              </a:lnSpc>
              <a:spcBef>
                <a:spcPct val="0"/>
              </a:spcBef>
            </a:pPr>
            <a:endParaRPr lang="en-AU" altLang="en-US" sz="2400" b="1" i="1" dirty="0" smtClean="0"/>
          </a:p>
          <a:p>
            <a:pPr>
              <a:lnSpc>
                <a:spcPct val="100000"/>
              </a:lnSpc>
              <a:spcBef>
                <a:spcPct val="0"/>
              </a:spcBef>
            </a:pPr>
            <a:r>
              <a:rPr lang="en-AU" altLang="en-US" sz="1800" b="1" i="1" dirty="0" smtClean="0">
                <a:solidFill>
                  <a:schemeClr val="hlink"/>
                </a:solidFill>
                <a:latin typeface="Arial" charset="0"/>
              </a:rPr>
              <a:t>Max </a:t>
            </a:r>
            <a:r>
              <a:rPr lang="en-AU" altLang="en-US" sz="1800" b="1" i="1" dirty="0">
                <a:solidFill>
                  <a:schemeClr val="hlink"/>
                </a:solidFill>
                <a:latin typeface="Arial" charset="0"/>
              </a:rPr>
              <a:t>Maller</a:t>
            </a:r>
          </a:p>
          <a:p>
            <a:pPr>
              <a:lnSpc>
                <a:spcPct val="100000"/>
              </a:lnSpc>
              <a:spcBef>
                <a:spcPct val="0"/>
              </a:spcBef>
            </a:pPr>
            <a:r>
              <a:rPr lang="en-AU" altLang="en-US" sz="1800" i="1" dirty="0" smtClean="0">
                <a:solidFill>
                  <a:schemeClr val="hlink"/>
                </a:solidFill>
                <a:latin typeface="Arial" charset="0"/>
              </a:rPr>
              <a:t>Crime and Data Linkage Research Analyst</a:t>
            </a:r>
            <a:endParaRPr lang="en-AU" altLang="en-US" sz="1800" dirty="0">
              <a:solidFill>
                <a:schemeClr val="hlink"/>
              </a:solidFill>
              <a:latin typeface="Arial" charset="0"/>
            </a:endParaRPr>
          </a:p>
          <a:p>
            <a:pPr>
              <a:lnSpc>
                <a:spcPct val="100000"/>
              </a:lnSpc>
              <a:spcBef>
                <a:spcPct val="0"/>
              </a:spcBef>
            </a:pPr>
            <a:r>
              <a:rPr lang="en-AU" altLang="en-US" sz="1800" i="1" dirty="0" smtClean="0">
                <a:solidFill>
                  <a:schemeClr val="hlink"/>
                </a:solidFill>
                <a:latin typeface="Arial" charset="0"/>
              </a:rPr>
              <a:t>Email</a:t>
            </a:r>
            <a:r>
              <a:rPr lang="en-AU" altLang="en-US" sz="1800" i="1" dirty="0">
                <a:solidFill>
                  <a:schemeClr val="hlink"/>
                </a:solidFill>
                <a:latin typeface="Arial" charset="0"/>
              </a:rPr>
              <a:t>: </a:t>
            </a:r>
            <a:r>
              <a:rPr lang="en-AU" altLang="en-US" sz="1800" i="1" dirty="0" smtClean="0">
                <a:solidFill>
                  <a:schemeClr val="hlink"/>
                </a:solidFill>
                <a:latin typeface="Arial" charset="0"/>
              </a:rPr>
              <a:t>maxfran2@westnet.com.au</a:t>
            </a:r>
            <a:r>
              <a:rPr lang="en-AU" altLang="en-US" sz="1800" dirty="0" smtClean="0">
                <a:latin typeface="Arial" charset="0"/>
              </a:rPr>
              <a:t> </a:t>
            </a:r>
            <a:endParaRPr lang="en-AU" altLang="en-US" sz="1800"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1895475" y="320675"/>
            <a:ext cx="4751388" cy="485775"/>
          </a:xfrm>
        </p:spPr>
        <p:txBody>
          <a:bodyPr/>
          <a:lstStyle/>
          <a:p>
            <a:r>
              <a:rPr lang="en-AU" altLang="en-US" sz="2800" dirty="0">
                <a:effectLst/>
              </a:rPr>
              <a:t>Survival Analysis</a:t>
            </a:r>
            <a:endParaRPr lang="en-US" altLang="en-US" sz="2800" dirty="0">
              <a:effectLst/>
            </a:endParaRPr>
          </a:p>
        </p:txBody>
      </p:sp>
      <p:sp>
        <p:nvSpPr>
          <p:cNvPr id="176131" name="Rectangle 3"/>
          <p:cNvSpPr>
            <a:spLocks noGrp="1" noChangeArrowheads="1"/>
          </p:cNvSpPr>
          <p:nvPr>
            <p:ph idx="1"/>
          </p:nvPr>
        </p:nvSpPr>
        <p:spPr>
          <a:xfrm>
            <a:off x="298450" y="1090614"/>
            <a:ext cx="8712200" cy="5176836"/>
          </a:xfrm>
        </p:spPr>
        <p:txBody>
          <a:bodyPr/>
          <a:lstStyle/>
          <a:p>
            <a:pPr marL="0" indent="0">
              <a:lnSpc>
                <a:spcPct val="90000"/>
              </a:lnSpc>
              <a:spcBef>
                <a:spcPts val="1200"/>
              </a:spcBef>
              <a:tabLst>
                <a:tab pos="6100763" algn="l"/>
              </a:tabLst>
            </a:pPr>
            <a:r>
              <a:rPr lang="en-AU" altLang="en-US" sz="1800" dirty="0">
                <a:effectLst/>
                <a:latin typeface="Calibri Light" panose="020F0302020204030204" pitchFamily="34" charset="0"/>
              </a:rPr>
              <a:t> </a:t>
            </a:r>
            <a:r>
              <a:rPr lang="en-AU" altLang="en-US" sz="1800" dirty="0" smtClean="0">
                <a:effectLst/>
                <a:latin typeface="Calibri Light" panose="020F0302020204030204" pitchFamily="34" charset="0"/>
              </a:rPr>
              <a:t>is </a:t>
            </a:r>
            <a:r>
              <a:rPr lang="en-AU" altLang="en-US" sz="1800" dirty="0" smtClean="0">
                <a:latin typeface="Calibri Light" panose="020F0302020204030204" pitchFamily="34" charset="0"/>
              </a:rPr>
              <a:t>used </a:t>
            </a:r>
            <a:r>
              <a:rPr lang="en-AU" altLang="en-US" sz="1800" dirty="0">
                <a:latin typeface="Calibri Light" panose="020F0302020204030204" pitchFamily="34" charset="0"/>
              </a:rPr>
              <a:t>for light bulbs, in medical studies </a:t>
            </a:r>
            <a:r>
              <a:rPr lang="en-AU" altLang="en-US" sz="1800" dirty="0" err="1" smtClean="0">
                <a:latin typeface="Calibri Light" panose="020F0302020204030204" pitchFamily="34" charset="0"/>
              </a:rPr>
              <a:t>etc</a:t>
            </a:r>
            <a:endParaRPr lang="en-AU" altLang="en-US" sz="1800" dirty="0" smtClean="0">
              <a:latin typeface="Calibri Light" panose="020F0302020204030204" pitchFamily="34" charset="0"/>
            </a:endParaRPr>
          </a:p>
          <a:p>
            <a:pPr marL="0" indent="0">
              <a:lnSpc>
                <a:spcPct val="90000"/>
              </a:lnSpc>
              <a:spcBef>
                <a:spcPts val="1200"/>
              </a:spcBef>
              <a:tabLst>
                <a:tab pos="6100763" algn="l"/>
              </a:tabLst>
            </a:pPr>
            <a:r>
              <a:rPr lang="en-AU" altLang="en-US" sz="1800" dirty="0">
                <a:latin typeface="Calibri Light" panose="020F0302020204030204" pitchFamily="34" charset="0"/>
              </a:rPr>
              <a:t> </a:t>
            </a:r>
            <a:r>
              <a:rPr lang="en-AU" altLang="en-US" sz="1800" dirty="0" smtClean="0">
                <a:latin typeface="Calibri Light" panose="020F0302020204030204" pitchFamily="34" charset="0"/>
              </a:rPr>
              <a:t>for offenders, its about how long it takes them to re-offend – or not</a:t>
            </a:r>
            <a:endParaRPr lang="en-AU" altLang="en-US" sz="1800" dirty="0">
              <a:latin typeface="Calibri Light" panose="020F0302020204030204" pitchFamily="34" charset="0"/>
            </a:endParaRPr>
          </a:p>
          <a:p>
            <a:pPr marL="0" indent="0">
              <a:lnSpc>
                <a:spcPct val="90000"/>
              </a:lnSpc>
              <a:spcBef>
                <a:spcPts val="1200"/>
              </a:spcBef>
              <a:tabLst>
                <a:tab pos="6100763" algn="l"/>
              </a:tabLst>
            </a:pPr>
            <a:r>
              <a:rPr lang="en-AU" altLang="en-US" sz="1800" dirty="0">
                <a:latin typeface="Calibri Light" panose="020F0302020204030204" pitchFamily="34" charset="0"/>
              </a:rPr>
              <a:t> </a:t>
            </a:r>
            <a:r>
              <a:rPr lang="en-AU" altLang="en-US" sz="1800" dirty="0" smtClean="0">
                <a:latin typeface="Calibri Light" panose="020F0302020204030204" pitchFamily="34" charset="0"/>
              </a:rPr>
              <a:t>Kaplan-Meier (KM) estimator describes failure (or success) distributions</a:t>
            </a:r>
          </a:p>
          <a:p>
            <a:pPr marL="0" indent="0">
              <a:lnSpc>
                <a:spcPct val="90000"/>
              </a:lnSpc>
              <a:spcBef>
                <a:spcPts val="1200"/>
              </a:spcBef>
              <a:tabLst>
                <a:tab pos="6100763" algn="l"/>
              </a:tabLst>
            </a:pPr>
            <a:r>
              <a:rPr lang="en-AU" altLang="en-US" sz="1800" dirty="0">
                <a:latin typeface="Calibri Light" panose="020F0302020204030204" pitchFamily="34" charset="0"/>
              </a:rPr>
              <a:t> </a:t>
            </a:r>
            <a:r>
              <a:rPr lang="en-AU" altLang="en-US" sz="1800" dirty="0" smtClean="0">
                <a:latin typeface="Calibri Light" panose="020F0302020204030204" pitchFamily="34" charset="0"/>
              </a:rPr>
              <a:t>all arrests are used (20 years worth) - no follow-up period – no data wasted</a:t>
            </a:r>
          </a:p>
          <a:p>
            <a:pPr marL="0" indent="0">
              <a:lnSpc>
                <a:spcPct val="90000"/>
              </a:lnSpc>
              <a:spcBef>
                <a:spcPts val="1200"/>
              </a:spcBef>
              <a:tabLst>
                <a:tab pos="6100763" algn="l"/>
              </a:tabLst>
            </a:pPr>
            <a:r>
              <a:rPr lang="en-AU" altLang="en-US" sz="1800" dirty="0" smtClean="0">
                <a:latin typeface="Calibri Light" panose="020F0302020204030204" pitchFamily="34" charset="0"/>
              </a:rPr>
              <a:t> gives probability of re-offending anytime in the future</a:t>
            </a:r>
          </a:p>
          <a:p>
            <a:pPr marL="0" indent="0">
              <a:lnSpc>
                <a:spcPct val="90000"/>
              </a:lnSpc>
              <a:spcBef>
                <a:spcPts val="1200"/>
              </a:spcBef>
              <a:tabLst>
                <a:tab pos="6100763" algn="l"/>
              </a:tabLst>
            </a:pPr>
            <a:r>
              <a:rPr lang="en-AU" altLang="en-US" sz="1800" dirty="0" smtClean="0">
                <a:latin typeface="Calibri Light" panose="020F0302020204030204" pitchFamily="34" charset="0"/>
              </a:rPr>
              <a:t> shows how fast they fail - useful for comparing groups too</a:t>
            </a:r>
          </a:p>
          <a:p>
            <a:pPr marL="0" indent="0">
              <a:lnSpc>
                <a:spcPct val="90000"/>
              </a:lnSpc>
              <a:spcBef>
                <a:spcPts val="1200"/>
              </a:spcBef>
              <a:buNone/>
              <a:tabLst>
                <a:tab pos="6100763" algn="l"/>
              </a:tabLst>
            </a:pPr>
            <a:r>
              <a:rPr lang="en-AU" altLang="en-US" sz="1800" dirty="0" smtClean="0">
                <a:latin typeface="Calibri Light" panose="020F0302020204030204" pitchFamily="34" charset="0"/>
              </a:rPr>
              <a:t> </a:t>
            </a:r>
          </a:p>
          <a:p>
            <a:pPr marL="0" indent="0">
              <a:lnSpc>
                <a:spcPct val="90000"/>
              </a:lnSpc>
              <a:spcBef>
                <a:spcPts val="1200"/>
              </a:spcBef>
              <a:buNone/>
              <a:tabLst>
                <a:tab pos="6100763" algn="l"/>
              </a:tabLst>
            </a:pPr>
            <a:endParaRPr lang="en-AU" altLang="en-US" sz="100" b="1" dirty="0" smtClean="0">
              <a:effectLst/>
              <a:latin typeface="Calibri Light" panose="020F0302020204030204" pitchFamily="34" charset="0"/>
            </a:endParaRPr>
          </a:p>
          <a:p>
            <a:pPr marL="0" indent="0">
              <a:lnSpc>
                <a:spcPct val="90000"/>
              </a:lnSpc>
              <a:spcBef>
                <a:spcPts val="1200"/>
              </a:spcBef>
              <a:buNone/>
              <a:tabLst>
                <a:tab pos="6100763" algn="l"/>
              </a:tabLst>
            </a:pPr>
            <a:r>
              <a:rPr lang="en-AU" altLang="en-US" sz="2000" b="1" dirty="0" smtClean="0">
                <a:effectLst/>
                <a:latin typeface="Calibri Light" panose="020F0302020204030204" pitchFamily="34" charset="0"/>
              </a:rPr>
              <a:t>This is important </a:t>
            </a:r>
            <a:r>
              <a:rPr lang="en-AU" altLang="en-US" sz="1800" dirty="0" smtClean="0">
                <a:effectLst/>
                <a:latin typeface="Calibri Light" panose="020F0302020204030204" pitchFamily="34" charset="0"/>
              </a:rPr>
              <a:t>…</a:t>
            </a:r>
          </a:p>
          <a:p>
            <a:pPr marL="400050" indent="-400050">
              <a:lnSpc>
                <a:spcPct val="90000"/>
              </a:lnSpc>
              <a:spcBef>
                <a:spcPts val="1200"/>
              </a:spcBef>
              <a:buClr>
                <a:srgbClr val="FFFF2D"/>
              </a:buClr>
              <a:buSzPct val="100000"/>
              <a:buFont typeface="+mj-lt"/>
              <a:buAutoNum type="arabicPeriod"/>
              <a:tabLst>
                <a:tab pos="6100763" algn="l"/>
              </a:tabLst>
            </a:pPr>
            <a:r>
              <a:rPr lang="en-AU" altLang="en-US" sz="1800" dirty="0" smtClean="0">
                <a:latin typeface="Calibri Light" panose="020F0302020204030204" pitchFamily="34" charset="0"/>
              </a:rPr>
              <a:t> time-to-fail should be clean ‘street-time</a:t>
            </a:r>
          </a:p>
          <a:p>
            <a:pPr marL="400050" indent="-400050">
              <a:lnSpc>
                <a:spcPct val="90000"/>
              </a:lnSpc>
              <a:spcBef>
                <a:spcPts val="1200"/>
              </a:spcBef>
              <a:buClr>
                <a:srgbClr val="FFFF2D"/>
              </a:buClr>
              <a:buSzPct val="100000"/>
              <a:buFont typeface="+mj-lt"/>
              <a:buAutoNum type="arabicPeriod"/>
              <a:tabLst>
                <a:tab pos="6100763" algn="l"/>
              </a:tabLst>
            </a:pPr>
            <a:r>
              <a:rPr lang="en-AU" altLang="en-US" sz="1800" dirty="0" smtClean="0">
                <a:latin typeface="Calibri Light" panose="020F0302020204030204" pitchFamily="34" charset="0"/>
              </a:rPr>
              <a:t> groups MUST be homogeneous in their offending behaviour</a:t>
            </a:r>
          </a:p>
          <a:p>
            <a:pPr marL="0" indent="0">
              <a:lnSpc>
                <a:spcPct val="90000"/>
              </a:lnSpc>
              <a:spcBef>
                <a:spcPts val="0"/>
              </a:spcBef>
              <a:buNone/>
              <a:tabLst>
                <a:tab pos="6100763" algn="l"/>
              </a:tabLst>
            </a:pPr>
            <a:r>
              <a:rPr lang="en-AU" altLang="en-US" sz="1800" dirty="0" smtClean="0">
                <a:latin typeface="Calibri Light" panose="020F0302020204030204" pitchFamily="34" charset="0"/>
              </a:rPr>
              <a:t>          (need to identify the KEY discriminating factors)</a:t>
            </a:r>
          </a:p>
          <a:p>
            <a:pPr marL="0" indent="0">
              <a:lnSpc>
                <a:spcPct val="90000"/>
              </a:lnSpc>
              <a:spcBef>
                <a:spcPts val="0"/>
              </a:spcBef>
              <a:buNone/>
              <a:tabLst>
                <a:tab pos="6100763" algn="l"/>
              </a:tabLst>
            </a:pPr>
            <a:endParaRPr lang="en-AU" altLang="en-US" sz="1800" dirty="0" smtClean="0">
              <a:latin typeface="Calibri Light" panose="020F0302020204030204" pitchFamily="34" charset="0"/>
            </a:endParaRPr>
          </a:p>
          <a:p>
            <a:pPr marL="0" indent="0">
              <a:lnSpc>
                <a:spcPct val="90000"/>
              </a:lnSpc>
              <a:spcBef>
                <a:spcPts val="1200"/>
              </a:spcBef>
              <a:buNone/>
              <a:tabLst>
                <a:tab pos="6100763" algn="l"/>
              </a:tabLst>
            </a:pPr>
            <a:r>
              <a:rPr lang="en-AU" altLang="en-US" sz="1800" dirty="0">
                <a:latin typeface="Calibri Light" panose="020F0302020204030204" pitchFamily="34" charset="0"/>
              </a:rPr>
              <a:t> </a:t>
            </a:r>
            <a:r>
              <a:rPr lang="en-AU" altLang="en-US" sz="1800" dirty="0" smtClean="0">
                <a:latin typeface="Calibri Light" panose="020F0302020204030204" pitchFamily="34" charset="0"/>
              </a:rPr>
              <a:t>Survival analysis departs from old traditional research methods here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1700" y="2724150"/>
            <a:ext cx="3028950" cy="2076450"/>
          </a:xfrm>
          <a:prstGeom prst="rect">
            <a:avLst/>
          </a:prstGeom>
          <a:noFill/>
          <a:ln w="31750">
            <a:solidFill>
              <a:schemeClr val="accent4">
                <a:lumMod val="10000"/>
              </a:schemeClr>
            </a:solidFill>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1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6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1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61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6131">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76131">
                                            <p:txEl>
                                              <p:pRg st="8" end="8"/>
                                            </p:txEl>
                                          </p:spTgt>
                                        </p:tgtEl>
                                        <p:attrNameLst>
                                          <p:attrName>style.visibility</p:attrName>
                                        </p:attrNameLst>
                                      </p:cBhvr>
                                      <p:to>
                                        <p:strVal val="visible"/>
                                      </p:to>
                                    </p:set>
                                    <p:anim calcmode="lin" valueType="num">
                                      <p:cBhvr additive="base">
                                        <p:cTn id="32" dur="500" fill="hold"/>
                                        <p:tgtEl>
                                          <p:spTgt spid="176131">
                                            <p:txEl>
                                              <p:pRg st="8" end="8"/>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76131">
                                            <p:txEl>
                                              <p:pRg st="8" end="8"/>
                                            </p:txEl>
                                          </p:spTgt>
                                        </p:tgtEl>
                                        <p:attrNameLst>
                                          <p:attrName>ppt_y</p:attrName>
                                        </p:attrNameLst>
                                      </p:cBhvr>
                                      <p:tavLst>
                                        <p:tav tm="0">
                                          <p:val>
                                            <p:strVal val="#ppt_y"/>
                                          </p:val>
                                        </p:tav>
                                        <p:tav tm="100000">
                                          <p:val>
                                            <p:strVal val="#ppt_y"/>
                                          </p:val>
                                        </p:tav>
                                      </p:tavLst>
                                    </p:anim>
                                  </p:childTnLst>
                                </p:cTn>
                              </p:par>
                              <p:par>
                                <p:cTn id="34" presetID="1" presetClass="entr" presetSubtype="0" fill="hold" nodeType="withEffect">
                                  <p:stCondLst>
                                    <p:cond delay="0"/>
                                  </p:stCondLst>
                                  <p:childTnLst>
                                    <p:set>
                                      <p:cBhvr>
                                        <p:cTn id="35" dur="1" fill="hold">
                                          <p:stCondLst>
                                            <p:cond delay="0"/>
                                          </p:stCondLst>
                                        </p:cTn>
                                        <p:tgtEl>
                                          <p:spTgt spid="176131">
                                            <p:txEl>
                                              <p:pRg st="9" end="9"/>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76131">
                                            <p:txEl>
                                              <p:pRg st="10" end="1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76131">
                                            <p:txEl>
                                              <p:pRg st="11" end="1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7613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1125538"/>
            <a:ext cx="8229600" cy="5507037"/>
          </a:xfrm>
        </p:spPr>
        <p:txBody>
          <a:bodyPr/>
          <a:lstStyle/>
          <a:p>
            <a:pPr marL="895350" indent="-352425">
              <a:lnSpc>
                <a:spcPct val="80000"/>
              </a:lnSpc>
              <a:buClr>
                <a:schemeClr val="bg1">
                  <a:lumMod val="20000"/>
                  <a:lumOff val="80000"/>
                </a:schemeClr>
              </a:buClr>
              <a:buSzPct val="70000"/>
              <a:buFont typeface="+mj-lt"/>
              <a:buAutoNum type="arabicPeriod"/>
            </a:pPr>
            <a:r>
              <a:rPr lang="en-AU" altLang="en-US" sz="1800" dirty="0">
                <a:effectLst/>
                <a:latin typeface="Calibri Light" panose="020F0302020204030204" pitchFamily="34" charset="0"/>
              </a:rPr>
              <a:t>Categorise ‘like’ </a:t>
            </a:r>
            <a:r>
              <a:rPr lang="en-AU" altLang="en-US" sz="1800" dirty="0" smtClean="0">
                <a:effectLst/>
                <a:latin typeface="Calibri Light" panose="020F0302020204030204" pitchFamily="34" charset="0"/>
              </a:rPr>
              <a:t>arrests</a:t>
            </a:r>
            <a:endParaRPr lang="en-AU" altLang="en-US" sz="1800" dirty="0">
              <a:solidFill>
                <a:srgbClr val="E7FFE7"/>
              </a:solidFill>
              <a:effectLst/>
              <a:latin typeface="Calibri Light" panose="020F0302020204030204" pitchFamily="34" charset="0"/>
            </a:endParaRPr>
          </a:p>
          <a:p>
            <a:pPr marL="15875" indent="0">
              <a:lnSpc>
                <a:spcPct val="80000"/>
              </a:lnSpc>
              <a:buClr>
                <a:schemeClr val="bg1">
                  <a:lumMod val="20000"/>
                  <a:lumOff val="80000"/>
                </a:schemeClr>
              </a:buClr>
              <a:buSzPct val="70000"/>
              <a:buNone/>
            </a:pPr>
            <a:r>
              <a:rPr lang="en-AU" altLang="en-US" sz="1800" dirty="0">
                <a:effectLst/>
                <a:latin typeface="Calibri Light" panose="020F0302020204030204" pitchFamily="34" charset="0"/>
              </a:rPr>
              <a:t> </a:t>
            </a:r>
            <a:r>
              <a:rPr lang="en-AU" altLang="en-US" sz="1800" dirty="0" smtClean="0">
                <a:effectLst/>
                <a:latin typeface="Calibri Light" panose="020F0302020204030204" pitchFamily="34" charset="0"/>
              </a:rPr>
              <a:t>                  into </a:t>
            </a:r>
            <a:r>
              <a:rPr lang="en-AU" altLang="en-US" sz="1800" dirty="0">
                <a:effectLst/>
                <a:latin typeface="Calibri Light" panose="020F0302020204030204" pitchFamily="34" charset="0"/>
              </a:rPr>
              <a:t>groups likely to reoffend in a </a:t>
            </a:r>
            <a:r>
              <a:rPr lang="en-AU" altLang="en-US" sz="1800" dirty="0" smtClean="0">
                <a:effectLst/>
                <a:latin typeface="Calibri Light" panose="020F0302020204030204" pitchFamily="34" charset="0"/>
              </a:rPr>
              <a:t>similar way</a:t>
            </a:r>
          </a:p>
          <a:p>
            <a:pPr marL="15875" indent="0">
              <a:lnSpc>
                <a:spcPct val="80000"/>
              </a:lnSpc>
              <a:buClr>
                <a:schemeClr val="bg1">
                  <a:lumMod val="20000"/>
                  <a:lumOff val="80000"/>
                </a:schemeClr>
              </a:buClr>
              <a:buSzPct val="70000"/>
              <a:buNone/>
            </a:pPr>
            <a:r>
              <a:rPr lang="en-AU" altLang="en-US" sz="1800" dirty="0">
                <a:effectLst/>
                <a:latin typeface="Calibri Light" panose="020F0302020204030204" pitchFamily="34" charset="0"/>
              </a:rPr>
              <a:t> </a:t>
            </a:r>
            <a:r>
              <a:rPr lang="en-AU" altLang="en-US" sz="1800" dirty="0" smtClean="0">
                <a:effectLst/>
                <a:latin typeface="Calibri Light" panose="020F0302020204030204" pitchFamily="34" charset="0"/>
              </a:rPr>
              <a:t>                  using the best data you can</a:t>
            </a:r>
            <a:endParaRPr lang="en-AU" altLang="en-US" sz="1800" dirty="0">
              <a:effectLst/>
              <a:latin typeface="Calibri Light" panose="020F0302020204030204" pitchFamily="34" charset="0"/>
            </a:endParaRPr>
          </a:p>
          <a:p>
            <a:pPr marL="533400" indent="-517525">
              <a:lnSpc>
                <a:spcPct val="80000"/>
              </a:lnSpc>
              <a:buFont typeface="Wingdings" pitchFamily="2" charset="2"/>
              <a:buNone/>
            </a:pPr>
            <a:r>
              <a:rPr lang="en-AU" altLang="en-US" sz="2400" dirty="0">
                <a:latin typeface="Calibri Light" panose="020F0302020204030204" pitchFamily="34" charset="0"/>
              </a:rPr>
              <a:t>	</a:t>
            </a:r>
            <a:endParaRPr lang="en-AU" altLang="en-US" sz="2400" dirty="0" smtClean="0">
              <a:latin typeface="Calibri Light" panose="020F0302020204030204" pitchFamily="34" charset="0"/>
            </a:endParaRPr>
          </a:p>
          <a:p>
            <a:pPr marL="1704975" indent="-628650">
              <a:lnSpc>
                <a:spcPct val="80000"/>
              </a:lnSpc>
              <a:buFont typeface="Wingdings" pitchFamily="2" charset="2"/>
              <a:buNone/>
            </a:pPr>
            <a:r>
              <a:rPr lang="en-AU" altLang="en-US" sz="2400" b="1" dirty="0">
                <a:latin typeface="Calibri Light" panose="020F0302020204030204" pitchFamily="34" charset="0"/>
              </a:rPr>
              <a:t> </a:t>
            </a:r>
            <a:r>
              <a:rPr lang="en-AU" altLang="en-US" sz="2400" b="1" dirty="0" smtClean="0">
                <a:latin typeface="Calibri Light" panose="020F0302020204030204" pitchFamily="34" charset="0"/>
              </a:rPr>
              <a:t>         </a:t>
            </a:r>
            <a:r>
              <a:rPr lang="en-AU" altLang="en-US" sz="2400" dirty="0" smtClean="0">
                <a:effectLst/>
                <a:latin typeface="Calibri Light" panose="020F0302020204030204" pitchFamily="34" charset="0"/>
              </a:rPr>
              <a:t>Variables we </a:t>
            </a:r>
            <a:r>
              <a:rPr lang="en-AU" altLang="en-US" sz="2400" dirty="0">
                <a:effectLst/>
                <a:latin typeface="Calibri Light" panose="020F0302020204030204" pitchFamily="34" charset="0"/>
              </a:rPr>
              <a:t>identified as important:</a:t>
            </a:r>
          </a:p>
          <a:p>
            <a:pPr marL="1704975" lvl="1" indent="-628650">
              <a:lnSpc>
                <a:spcPct val="80000"/>
              </a:lnSpc>
              <a:spcBef>
                <a:spcPts val="800"/>
              </a:spcBef>
              <a:buFontTx/>
              <a:buBlip>
                <a:blip r:embed="rId3"/>
              </a:buBlip>
            </a:pPr>
            <a:r>
              <a:rPr lang="en-AU" altLang="en-US" sz="2000" b="1" dirty="0">
                <a:effectLst/>
                <a:latin typeface="Calibri Light" panose="020F0302020204030204" pitchFamily="34" charset="0"/>
              </a:rPr>
              <a:t>sex</a:t>
            </a:r>
          </a:p>
          <a:p>
            <a:pPr marL="1704975" lvl="1" indent="-628650">
              <a:lnSpc>
                <a:spcPct val="80000"/>
              </a:lnSpc>
              <a:spcBef>
                <a:spcPts val="800"/>
              </a:spcBef>
              <a:buFontTx/>
              <a:buBlip>
                <a:blip r:embed="rId3"/>
              </a:buBlip>
            </a:pPr>
            <a:r>
              <a:rPr lang="en-AU" altLang="en-US" sz="2000" b="1" dirty="0">
                <a:effectLst/>
                <a:latin typeface="Calibri Light" panose="020F0302020204030204" pitchFamily="34" charset="0"/>
              </a:rPr>
              <a:t>race (aboriginal/non-aboriginal)</a:t>
            </a:r>
          </a:p>
          <a:p>
            <a:pPr marL="1704975" lvl="1" indent="-628650">
              <a:lnSpc>
                <a:spcPct val="80000"/>
              </a:lnSpc>
              <a:spcBef>
                <a:spcPts val="800"/>
              </a:spcBef>
              <a:buFontTx/>
              <a:buBlip>
                <a:blip r:embed="rId3"/>
              </a:buBlip>
            </a:pPr>
            <a:r>
              <a:rPr lang="en-AU" altLang="en-US" sz="2000" b="1" dirty="0">
                <a:effectLst/>
                <a:latin typeface="Calibri Light" panose="020F0302020204030204" pitchFamily="34" charset="0"/>
              </a:rPr>
              <a:t>arrest cardinality </a:t>
            </a:r>
            <a:r>
              <a:rPr lang="en-AU" altLang="en-US" sz="2000" b="1" dirty="0" smtClean="0">
                <a:effectLst/>
                <a:latin typeface="Calibri Light" panose="020F0302020204030204" pitchFamily="34" charset="0"/>
              </a:rPr>
              <a:t>(current arrest in career)</a:t>
            </a:r>
            <a:endParaRPr lang="en-AU" altLang="en-US" sz="2000" b="1" dirty="0">
              <a:effectLst/>
              <a:latin typeface="Calibri Light" panose="020F0302020204030204" pitchFamily="34" charset="0"/>
            </a:endParaRPr>
          </a:p>
          <a:p>
            <a:pPr marL="1704975" lvl="1" indent="-628650">
              <a:lnSpc>
                <a:spcPct val="80000"/>
              </a:lnSpc>
              <a:spcBef>
                <a:spcPts val="800"/>
              </a:spcBef>
              <a:buFontTx/>
              <a:buBlip>
                <a:blip r:embed="rId3"/>
              </a:buBlip>
            </a:pPr>
            <a:r>
              <a:rPr lang="en-AU" altLang="en-US" sz="2000" b="1" dirty="0">
                <a:effectLst/>
                <a:latin typeface="Calibri Light" panose="020F0302020204030204" pitchFamily="34" charset="0"/>
              </a:rPr>
              <a:t>age at arrest</a:t>
            </a:r>
          </a:p>
          <a:p>
            <a:pPr marL="1704975" lvl="1" indent="-628650">
              <a:lnSpc>
                <a:spcPct val="80000"/>
              </a:lnSpc>
              <a:spcBef>
                <a:spcPts val="800"/>
              </a:spcBef>
              <a:buFontTx/>
              <a:buBlip>
                <a:blip r:embed="rId3"/>
              </a:buBlip>
            </a:pPr>
            <a:r>
              <a:rPr lang="en-AU" altLang="en-US" sz="2000" b="1" dirty="0">
                <a:effectLst/>
                <a:latin typeface="Calibri Light" panose="020F0302020204030204" pitchFamily="34" charset="0"/>
              </a:rPr>
              <a:t>most serious offence for which arrested</a:t>
            </a:r>
          </a:p>
          <a:p>
            <a:pPr marL="998538" lvl="1" indent="-282575">
              <a:lnSpc>
                <a:spcPct val="80000"/>
              </a:lnSpc>
            </a:pPr>
            <a:endParaRPr lang="en-AU" altLang="en-US" sz="2400" dirty="0"/>
          </a:p>
          <a:p>
            <a:pPr marL="895350" indent="-352425">
              <a:lnSpc>
                <a:spcPct val="80000"/>
              </a:lnSpc>
              <a:buClr>
                <a:schemeClr val="bg1">
                  <a:lumMod val="20000"/>
                  <a:lumOff val="80000"/>
                </a:schemeClr>
              </a:buClr>
              <a:buSzPct val="70000"/>
              <a:buFont typeface="+mj-lt"/>
              <a:buAutoNum type="arabicPeriod" startAt="2"/>
              <a:tabLst>
                <a:tab pos="895350" algn="l"/>
              </a:tabLst>
            </a:pPr>
            <a:r>
              <a:rPr lang="en-AU" altLang="en-US" sz="1800" dirty="0">
                <a:effectLst/>
                <a:latin typeface="Calibri Light" panose="020F0302020204030204" pitchFamily="34" charset="0"/>
              </a:rPr>
              <a:t>Set a minimum Group Size of 100</a:t>
            </a:r>
            <a:endParaRPr lang="en-AU" altLang="en-US" sz="1800" i="1" dirty="0">
              <a:effectLst/>
              <a:latin typeface="Calibri Light" panose="020F0302020204030204" pitchFamily="34" charset="0"/>
            </a:endParaRPr>
          </a:p>
          <a:p>
            <a:pPr marL="895350" indent="-352425">
              <a:lnSpc>
                <a:spcPct val="80000"/>
              </a:lnSpc>
              <a:buClr>
                <a:schemeClr val="bg1">
                  <a:lumMod val="20000"/>
                  <a:lumOff val="80000"/>
                </a:schemeClr>
              </a:buClr>
              <a:buSzPct val="70000"/>
              <a:buFont typeface="+mj-lt"/>
              <a:buAutoNum type="arabicPeriod" startAt="2"/>
            </a:pPr>
            <a:endParaRPr lang="en-AU" altLang="en-US" sz="1800" dirty="0">
              <a:effectLst/>
              <a:latin typeface="Calibri Light" panose="020F0302020204030204" pitchFamily="34" charset="0"/>
            </a:endParaRPr>
          </a:p>
          <a:p>
            <a:pPr marL="895350" indent="-352425">
              <a:lnSpc>
                <a:spcPct val="80000"/>
              </a:lnSpc>
              <a:buClr>
                <a:schemeClr val="bg1">
                  <a:lumMod val="20000"/>
                  <a:lumOff val="80000"/>
                </a:schemeClr>
              </a:buClr>
              <a:buSzPct val="70000"/>
              <a:buFont typeface="+mj-lt"/>
              <a:buAutoNum type="arabicPeriod" startAt="2"/>
            </a:pPr>
            <a:r>
              <a:rPr lang="en-AU" altLang="en-US" sz="1800" dirty="0">
                <a:effectLst/>
                <a:latin typeface="Calibri Light" panose="020F0302020204030204" pitchFamily="34" charset="0"/>
              </a:rPr>
              <a:t>Find ‘like’ cases using an iterative search mechanism</a:t>
            </a:r>
          </a:p>
          <a:p>
            <a:pPr marL="533400" indent="-517525">
              <a:lnSpc>
                <a:spcPct val="80000"/>
              </a:lnSpc>
              <a:buFont typeface="Wingdings" pitchFamily="2" charset="2"/>
              <a:buNone/>
            </a:pPr>
            <a:endParaRPr lang="en-AU" altLang="en-US" sz="2000" b="1" dirty="0"/>
          </a:p>
        </p:txBody>
      </p:sp>
      <p:pic>
        <p:nvPicPr>
          <p:cNvPr id="1955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75" y="2347913"/>
            <a:ext cx="5816600" cy="2779712"/>
          </a:xfrm>
          <a:prstGeom prst="rect">
            <a:avLst/>
          </a:prstGeom>
          <a:noFill/>
          <a:ln w="38100">
            <a:solidFill>
              <a:schemeClr val="accent4">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0" name="Rectangle 2"/>
          <p:cNvSpPr>
            <a:spLocks noGrp="1" noChangeArrowheads="1"/>
          </p:cNvSpPr>
          <p:nvPr>
            <p:ph type="title"/>
          </p:nvPr>
        </p:nvSpPr>
        <p:spPr>
          <a:xfrm>
            <a:off x="457200" y="277813"/>
            <a:ext cx="7391400" cy="692150"/>
          </a:xfrm>
        </p:spPr>
        <p:txBody>
          <a:bodyPr/>
          <a:lstStyle/>
          <a:p>
            <a:r>
              <a:rPr lang="en-AU" altLang="en-US" sz="2800" b="1" dirty="0">
                <a:latin typeface="Arial" panose="020B0604020202020204" pitchFamily="34" charset="0"/>
                <a:cs typeface="Arial" panose="020B0604020202020204" pitchFamily="34" charset="0"/>
              </a:rPr>
              <a:t>Grouping strategy</a:t>
            </a:r>
          </a:p>
        </p:txBody>
      </p:sp>
      <p:sp>
        <p:nvSpPr>
          <p:cNvPr id="2" name="Rounded Rectangle 1"/>
          <p:cNvSpPr/>
          <p:nvPr/>
        </p:nvSpPr>
        <p:spPr bwMode="auto">
          <a:xfrm>
            <a:off x="657225" y="4495799"/>
            <a:ext cx="6762750" cy="371475"/>
          </a:xfrm>
          <a:prstGeom prst="roundRect">
            <a:avLst/>
          </a:prstGeom>
          <a:noFill/>
          <a:ln w="38100">
            <a:solidFill>
              <a:srgbClr val="FCF600">
                <a:alpha val="75000"/>
              </a:srgbClr>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80000"/>
              </a:lnSpc>
              <a:spcBef>
                <a:spcPct val="30000"/>
              </a:spcBef>
              <a:spcAft>
                <a:spcPct val="0"/>
              </a:spcAft>
              <a:buClrTx/>
              <a:buSzTx/>
              <a:buFontTx/>
              <a:buNone/>
              <a:tabLst/>
            </a:pPr>
            <a:endParaRPr kumimoji="0" lang="en-AU" sz="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291">
                                            <p:txEl>
                                              <p:pRg st="11" end="1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291">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95586"/>
                                        </p:tgtEl>
                                        <p:attrNameLst>
                                          <p:attrName>style.visibility</p:attrName>
                                        </p:attrNameLst>
                                      </p:cBhvr>
                                      <p:to>
                                        <p:strVal val="visible"/>
                                      </p:to>
                                    </p:set>
                                    <p:animEffect transition="in" filter="randombar(horizontal)">
                                      <p:cBhvr>
                                        <p:cTn id="29" dur="500"/>
                                        <p:tgtEl>
                                          <p:spTgt spid="19558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42"/>
          <p:cNvSpPr>
            <a:spLocks noEditPoints="1"/>
          </p:cNvSpPr>
          <p:nvPr/>
        </p:nvSpPr>
        <p:spPr bwMode="auto">
          <a:xfrm>
            <a:off x="6018907" y="3476624"/>
            <a:ext cx="234464" cy="568329"/>
          </a:xfrm>
          <a:custGeom>
            <a:avLst/>
            <a:gdLst>
              <a:gd name="T0" fmla="*/ 25 w 38"/>
              <a:gd name="T1" fmla="*/ 0 h 165"/>
              <a:gd name="T2" fmla="*/ 25 w 38"/>
              <a:gd name="T3" fmla="*/ 133 h 165"/>
              <a:gd name="T4" fmla="*/ 13 w 38"/>
              <a:gd name="T5" fmla="*/ 133 h 165"/>
              <a:gd name="T6" fmla="*/ 13 w 38"/>
              <a:gd name="T7" fmla="*/ 0 h 165"/>
              <a:gd name="T8" fmla="*/ 25 w 38"/>
              <a:gd name="T9" fmla="*/ 0 h 165"/>
              <a:gd name="T10" fmla="*/ 38 w 38"/>
              <a:gd name="T11" fmla="*/ 127 h 165"/>
              <a:gd name="T12" fmla="*/ 19 w 38"/>
              <a:gd name="T13" fmla="*/ 165 h 165"/>
              <a:gd name="T14" fmla="*/ 0 w 38"/>
              <a:gd name="T15" fmla="*/ 127 h 165"/>
              <a:gd name="T16" fmla="*/ 38 w 38"/>
              <a:gd name="T17" fmla="*/ 1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65">
                <a:moveTo>
                  <a:pt x="25" y="0"/>
                </a:moveTo>
                <a:lnTo>
                  <a:pt x="25" y="133"/>
                </a:lnTo>
                <a:lnTo>
                  <a:pt x="13" y="133"/>
                </a:lnTo>
                <a:lnTo>
                  <a:pt x="13" y="0"/>
                </a:lnTo>
                <a:lnTo>
                  <a:pt x="25" y="0"/>
                </a:lnTo>
                <a:close/>
                <a:moveTo>
                  <a:pt x="38" y="127"/>
                </a:moveTo>
                <a:lnTo>
                  <a:pt x="19" y="165"/>
                </a:lnTo>
                <a:lnTo>
                  <a:pt x="0" y="127"/>
                </a:lnTo>
                <a:lnTo>
                  <a:pt x="38" y="127"/>
                </a:lnTo>
                <a:close/>
              </a:path>
            </a:pathLst>
          </a:custGeom>
          <a:solidFill>
            <a:srgbClr val="000000"/>
          </a:solidFill>
          <a:ln w="38100" cap="sq">
            <a:solidFill>
              <a:srgbClr val="92D050"/>
            </a:solidFill>
            <a:prstDash val="solid"/>
            <a:bevel/>
            <a:headEnd/>
            <a:tailEnd/>
          </a:ln>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43" name="Freeform 42"/>
          <p:cNvSpPr>
            <a:spLocks noEditPoints="1"/>
          </p:cNvSpPr>
          <p:nvPr/>
        </p:nvSpPr>
        <p:spPr bwMode="auto">
          <a:xfrm>
            <a:off x="6018907" y="1351722"/>
            <a:ext cx="234464" cy="2050638"/>
          </a:xfrm>
          <a:custGeom>
            <a:avLst/>
            <a:gdLst>
              <a:gd name="T0" fmla="*/ 25 w 38"/>
              <a:gd name="T1" fmla="*/ 0 h 165"/>
              <a:gd name="T2" fmla="*/ 25 w 38"/>
              <a:gd name="T3" fmla="*/ 133 h 165"/>
              <a:gd name="T4" fmla="*/ 13 w 38"/>
              <a:gd name="T5" fmla="*/ 133 h 165"/>
              <a:gd name="T6" fmla="*/ 13 w 38"/>
              <a:gd name="T7" fmla="*/ 0 h 165"/>
              <a:gd name="T8" fmla="*/ 25 w 38"/>
              <a:gd name="T9" fmla="*/ 0 h 165"/>
              <a:gd name="T10" fmla="*/ 38 w 38"/>
              <a:gd name="T11" fmla="*/ 127 h 165"/>
              <a:gd name="T12" fmla="*/ 19 w 38"/>
              <a:gd name="T13" fmla="*/ 165 h 165"/>
              <a:gd name="T14" fmla="*/ 0 w 38"/>
              <a:gd name="T15" fmla="*/ 127 h 165"/>
              <a:gd name="T16" fmla="*/ 38 w 38"/>
              <a:gd name="T17" fmla="*/ 1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65">
                <a:moveTo>
                  <a:pt x="25" y="0"/>
                </a:moveTo>
                <a:lnTo>
                  <a:pt x="25" y="133"/>
                </a:lnTo>
                <a:lnTo>
                  <a:pt x="13" y="133"/>
                </a:lnTo>
                <a:lnTo>
                  <a:pt x="13" y="0"/>
                </a:lnTo>
                <a:lnTo>
                  <a:pt x="25" y="0"/>
                </a:lnTo>
                <a:close/>
                <a:moveTo>
                  <a:pt x="38" y="127"/>
                </a:moveTo>
                <a:lnTo>
                  <a:pt x="19" y="165"/>
                </a:lnTo>
                <a:lnTo>
                  <a:pt x="0" y="127"/>
                </a:lnTo>
                <a:lnTo>
                  <a:pt x="38" y="127"/>
                </a:lnTo>
                <a:close/>
              </a:path>
            </a:pathLst>
          </a:custGeom>
          <a:solidFill>
            <a:srgbClr val="000000"/>
          </a:solidFill>
          <a:ln w="38100" cap="sq">
            <a:solidFill>
              <a:srgbClr val="92D050"/>
            </a:solidFill>
            <a:prstDash val="solid"/>
            <a:miter lim="800000"/>
            <a:headEnd/>
            <a:tailEnd/>
          </a:ln>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0180" name="Rectangle 4"/>
          <p:cNvSpPr>
            <a:spLocks noChangeArrowheads="1"/>
          </p:cNvSpPr>
          <p:nvPr/>
        </p:nvSpPr>
        <p:spPr bwMode="auto">
          <a:xfrm>
            <a:off x="420253" y="844550"/>
            <a:ext cx="1787769" cy="14351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0181" name="Rectangle 5"/>
          <p:cNvSpPr>
            <a:spLocks noChangeArrowheads="1"/>
          </p:cNvSpPr>
          <p:nvPr/>
        </p:nvSpPr>
        <p:spPr bwMode="auto">
          <a:xfrm>
            <a:off x="2505494" y="844550"/>
            <a:ext cx="1881554" cy="14351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0182" name="Rectangle 6"/>
          <p:cNvSpPr>
            <a:spLocks noChangeArrowheads="1"/>
          </p:cNvSpPr>
          <p:nvPr/>
        </p:nvSpPr>
        <p:spPr bwMode="auto">
          <a:xfrm>
            <a:off x="4757209" y="1582555"/>
            <a:ext cx="2234711" cy="69709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0183" name="Rectangle 7"/>
          <p:cNvSpPr>
            <a:spLocks noChangeArrowheads="1"/>
          </p:cNvSpPr>
          <p:nvPr/>
        </p:nvSpPr>
        <p:spPr bwMode="auto">
          <a:xfrm>
            <a:off x="2197182" y="2547938"/>
            <a:ext cx="2032488" cy="10096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0184" name="Rectangle 8"/>
          <p:cNvSpPr>
            <a:spLocks noChangeArrowheads="1"/>
          </p:cNvSpPr>
          <p:nvPr/>
        </p:nvSpPr>
        <p:spPr bwMode="auto">
          <a:xfrm>
            <a:off x="4908146" y="2547938"/>
            <a:ext cx="1777511" cy="100965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0186" name="Rectangle 10"/>
          <p:cNvSpPr>
            <a:spLocks noChangeArrowheads="1"/>
          </p:cNvSpPr>
          <p:nvPr/>
        </p:nvSpPr>
        <p:spPr bwMode="auto">
          <a:xfrm>
            <a:off x="769897" y="3811371"/>
            <a:ext cx="1910862" cy="118290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0187" name="Rectangle 11"/>
          <p:cNvSpPr>
            <a:spLocks noChangeArrowheads="1"/>
          </p:cNvSpPr>
          <p:nvPr/>
        </p:nvSpPr>
        <p:spPr bwMode="auto">
          <a:xfrm>
            <a:off x="4757209" y="4044953"/>
            <a:ext cx="2233246" cy="949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0189" name="Rectangle 13"/>
          <p:cNvSpPr>
            <a:spLocks noChangeArrowheads="1"/>
          </p:cNvSpPr>
          <p:nvPr/>
        </p:nvSpPr>
        <p:spPr bwMode="auto">
          <a:xfrm>
            <a:off x="4604809" y="5260978"/>
            <a:ext cx="2538046" cy="15144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0190" name="Rectangle 14"/>
          <p:cNvSpPr>
            <a:spLocks noChangeArrowheads="1"/>
          </p:cNvSpPr>
          <p:nvPr/>
        </p:nvSpPr>
        <p:spPr bwMode="auto">
          <a:xfrm>
            <a:off x="421551" y="350841"/>
            <a:ext cx="29152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pPr>
            <a:r>
              <a:rPr lang="en-US" altLang="en-US" sz="1800" b="1" dirty="0" smtClean="0">
                <a:solidFill>
                  <a:srgbClr val="FFFF00"/>
                </a:solidFill>
                <a:latin typeface="Arial" pitchFamily="34" charset="0"/>
              </a:rPr>
              <a:t>Adult </a:t>
            </a:r>
            <a:r>
              <a:rPr lang="en-AU" altLang="en-US" sz="1800" b="1" dirty="0" smtClean="0">
                <a:solidFill>
                  <a:srgbClr val="FFFF00"/>
                </a:solidFill>
                <a:latin typeface="Arial" pitchFamily="34" charset="0"/>
              </a:rPr>
              <a:t>Actuarial Risk Model</a:t>
            </a:r>
            <a:endParaRPr lang="en-AU" altLang="en-US" sz="1800" dirty="0" smtClean="0">
              <a:solidFill>
                <a:srgbClr val="FFFFFF"/>
              </a:solidFill>
              <a:latin typeface="Verdana" pitchFamily="34" charset="0"/>
            </a:endParaRPr>
          </a:p>
        </p:txBody>
      </p:sp>
      <p:sp>
        <p:nvSpPr>
          <p:cNvPr id="50191" name="Rectangle 15"/>
          <p:cNvSpPr>
            <a:spLocks noChangeArrowheads="1"/>
          </p:cNvSpPr>
          <p:nvPr/>
        </p:nvSpPr>
        <p:spPr bwMode="auto">
          <a:xfrm>
            <a:off x="911634" y="1351723"/>
            <a:ext cx="8560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pPr>
            <a:r>
              <a:rPr lang="en-AU" altLang="en-US" sz="1500" b="1" dirty="0" smtClean="0">
                <a:solidFill>
                  <a:srgbClr val="000000"/>
                </a:solidFill>
                <a:latin typeface="Arial" pitchFamily="34" charset="0"/>
              </a:rPr>
              <a:t>Risk</a:t>
            </a:r>
            <a:r>
              <a:rPr lang="en-US" altLang="en-US" sz="1500" b="1" dirty="0" smtClean="0">
                <a:solidFill>
                  <a:srgbClr val="000000"/>
                </a:solidFill>
                <a:latin typeface="Arial" pitchFamily="34" charset="0"/>
              </a:rPr>
              <a:t> data</a:t>
            </a:r>
            <a:endParaRPr lang="en-AU" altLang="en-US" sz="1800" dirty="0" smtClean="0">
              <a:solidFill>
                <a:srgbClr val="FFFFFF"/>
              </a:solidFill>
              <a:latin typeface="Verdana" pitchFamily="34" charset="0"/>
            </a:endParaRPr>
          </a:p>
        </p:txBody>
      </p:sp>
      <p:sp>
        <p:nvSpPr>
          <p:cNvPr id="50192" name="Rectangle 16"/>
          <p:cNvSpPr>
            <a:spLocks noChangeArrowheads="1"/>
          </p:cNvSpPr>
          <p:nvPr/>
        </p:nvSpPr>
        <p:spPr bwMode="auto">
          <a:xfrm>
            <a:off x="2647054" y="1269612"/>
            <a:ext cx="162071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00000"/>
              </a:lnSpc>
              <a:spcBef>
                <a:spcPct val="0"/>
              </a:spcBef>
            </a:pPr>
            <a:r>
              <a:rPr lang="en-AU" altLang="en-US" sz="1500" b="1" dirty="0" smtClean="0">
                <a:solidFill>
                  <a:srgbClr val="000000"/>
                </a:solidFill>
                <a:latin typeface="Arial" pitchFamily="34" charset="0"/>
              </a:rPr>
              <a:t>Risk </a:t>
            </a:r>
            <a:r>
              <a:rPr lang="en-US" altLang="en-US" sz="1500" b="1" dirty="0" smtClean="0">
                <a:solidFill>
                  <a:srgbClr val="000000"/>
                </a:solidFill>
                <a:latin typeface="Arial" pitchFamily="34" charset="0"/>
              </a:rPr>
              <a:t> Estimation Process</a:t>
            </a:r>
            <a:endParaRPr lang="en-AU" altLang="en-US" sz="1800" dirty="0" smtClean="0">
              <a:solidFill>
                <a:srgbClr val="FFFFFF"/>
              </a:solidFill>
              <a:latin typeface="Verdana" pitchFamily="34" charset="0"/>
            </a:endParaRPr>
          </a:p>
        </p:txBody>
      </p:sp>
      <p:sp>
        <p:nvSpPr>
          <p:cNvPr id="50193" name="Rectangle 17"/>
          <p:cNvSpPr>
            <a:spLocks noChangeArrowheads="1"/>
          </p:cNvSpPr>
          <p:nvPr/>
        </p:nvSpPr>
        <p:spPr bwMode="auto">
          <a:xfrm>
            <a:off x="5245912" y="1818448"/>
            <a:ext cx="11825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00000"/>
              </a:lnSpc>
              <a:spcBef>
                <a:spcPct val="0"/>
              </a:spcBef>
            </a:pPr>
            <a:r>
              <a:rPr lang="en-AU" altLang="en-US" sz="1500" b="1" dirty="0" smtClean="0">
                <a:solidFill>
                  <a:srgbClr val="000000"/>
                </a:solidFill>
                <a:latin typeface="Arial" pitchFamily="34" charset="0"/>
              </a:rPr>
              <a:t> Risk</a:t>
            </a:r>
            <a:r>
              <a:rPr lang="en-US" altLang="en-US" sz="1500" b="1" dirty="0" smtClean="0">
                <a:solidFill>
                  <a:srgbClr val="000000"/>
                </a:solidFill>
                <a:latin typeface="Arial" pitchFamily="34" charset="0"/>
              </a:rPr>
              <a:t> Matrix</a:t>
            </a:r>
          </a:p>
        </p:txBody>
      </p:sp>
      <p:sp>
        <p:nvSpPr>
          <p:cNvPr id="50198" name="Rectangle 22"/>
          <p:cNvSpPr>
            <a:spLocks noChangeArrowheads="1"/>
          </p:cNvSpPr>
          <p:nvPr/>
        </p:nvSpPr>
        <p:spPr bwMode="auto">
          <a:xfrm>
            <a:off x="1247751" y="1914525"/>
            <a:ext cx="17634"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pPr>
            <a:r>
              <a:rPr lang="en-AU" altLang="en-US" sz="500" smtClean="0">
                <a:solidFill>
                  <a:srgbClr val="000000"/>
                </a:solidFill>
                <a:latin typeface="Arial" pitchFamily="34" charset="0"/>
              </a:rPr>
              <a:t> </a:t>
            </a:r>
            <a:endParaRPr lang="en-AU" altLang="en-US" sz="1800" smtClean="0">
              <a:solidFill>
                <a:srgbClr val="FFFFFF"/>
              </a:solidFill>
              <a:latin typeface="Verdana" pitchFamily="34" charset="0"/>
            </a:endParaRPr>
          </a:p>
        </p:txBody>
      </p:sp>
      <p:sp>
        <p:nvSpPr>
          <p:cNvPr id="50199" name="Rectangle 23"/>
          <p:cNvSpPr>
            <a:spLocks noChangeArrowheads="1"/>
          </p:cNvSpPr>
          <p:nvPr/>
        </p:nvSpPr>
        <p:spPr bwMode="auto">
          <a:xfrm>
            <a:off x="2301957" y="277177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00000"/>
              </a:lnSpc>
              <a:spcBef>
                <a:spcPct val="0"/>
              </a:spcBef>
            </a:pPr>
            <a:r>
              <a:rPr lang="en-AU" altLang="en-US" sz="1500" b="1" dirty="0" smtClean="0">
                <a:solidFill>
                  <a:srgbClr val="000000"/>
                </a:solidFill>
                <a:latin typeface="Arial" pitchFamily="34" charset="0"/>
              </a:rPr>
              <a:t>Population </a:t>
            </a:r>
            <a:r>
              <a:rPr lang="en-US" altLang="en-US" sz="1500" b="1" dirty="0" smtClean="0">
                <a:solidFill>
                  <a:srgbClr val="000000"/>
                </a:solidFill>
                <a:latin typeface="Arial" pitchFamily="34" charset="0"/>
              </a:rPr>
              <a:t> contingency tables</a:t>
            </a:r>
            <a:endParaRPr lang="en-AU" altLang="en-US" sz="1800" dirty="0" smtClean="0">
              <a:solidFill>
                <a:srgbClr val="FFFFFF"/>
              </a:solidFill>
              <a:latin typeface="Verdana" pitchFamily="34" charset="0"/>
            </a:endParaRPr>
          </a:p>
        </p:txBody>
      </p:sp>
      <p:sp>
        <p:nvSpPr>
          <p:cNvPr id="50200" name="Rectangle 24"/>
          <p:cNvSpPr>
            <a:spLocks noChangeArrowheads="1"/>
          </p:cNvSpPr>
          <p:nvPr/>
        </p:nvSpPr>
        <p:spPr bwMode="auto">
          <a:xfrm>
            <a:off x="5073732" y="2762250"/>
            <a:ext cx="14258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00000"/>
              </a:lnSpc>
              <a:spcBef>
                <a:spcPct val="0"/>
              </a:spcBef>
            </a:pPr>
            <a:r>
              <a:rPr lang="en-AU" altLang="en-US" sz="1500" b="1" dirty="0" smtClean="0">
                <a:solidFill>
                  <a:srgbClr val="000000"/>
                </a:solidFill>
                <a:latin typeface="Arial" pitchFamily="34" charset="0"/>
              </a:rPr>
              <a:t>Iterative</a:t>
            </a:r>
            <a:r>
              <a:rPr lang="en-US" altLang="en-US" sz="1500" b="1" dirty="0" smtClean="0">
                <a:solidFill>
                  <a:srgbClr val="000000"/>
                </a:solidFill>
                <a:latin typeface="Arial" pitchFamily="34" charset="0"/>
              </a:rPr>
              <a:t> Risk Search Engine</a:t>
            </a:r>
            <a:endParaRPr lang="en-AU" altLang="en-US" sz="1800" dirty="0" smtClean="0">
              <a:solidFill>
                <a:srgbClr val="FFFFFF"/>
              </a:solidFill>
              <a:latin typeface="Verdana" pitchFamily="34" charset="0"/>
            </a:endParaRPr>
          </a:p>
        </p:txBody>
      </p:sp>
      <p:sp>
        <p:nvSpPr>
          <p:cNvPr id="50205" name="Rectangle 29"/>
          <p:cNvSpPr>
            <a:spLocks noChangeArrowheads="1"/>
          </p:cNvSpPr>
          <p:nvPr/>
        </p:nvSpPr>
        <p:spPr bwMode="auto">
          <a:xfrm>
            <a:off x="1042309" y="4244975"/>
            <a:ext cx="14202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pPr>
            <a:r>
              <a:rPr lang="en-AU" altLang="en-US" sz="1500" b="1" dirty="0" smtClean="0">
                <a:solidFill>
                  <a:srgbClr val="000000"/>
                </a:solidFill>
                <a:latin typeface="Arial" pitchFamily="34" charset="0"/>
              </a:rPr>
              <a:t>Evaluation data</a:t>
            </a:r>
            <a:endParaRPr lang="en-AU" altLang="en-US" sz="1800" dirty="0" smtClean="0">
              <a:solidFill>
                <a:srgbClr val="FFFFFF"/>
              </a:solidFill>
              <a:latin typeface="Verdana" pitchFamily="34" charset="0"/>
            </a:endParaRPr>
          </a:p>
        </p:txBody>
      </p:sp>
      <p:sp>
        <p:nvSpPr>
          <p:cNvPr id="50206" name="Rectangle 30"/>
          <p:cNvSpPr>
            <a:spLocks noChangeArrowheads="1"/>
          </p:cNvSpPr>
          <p:nvPr/>
        </p:nvSpPr>
        <p:spPr bwMode="auto">
          <a:xfrm>
            <a:off x="4997533" y="4267200"/>
            <a:ext cx="180388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00000"/>
              </a:lnSpc>
              <a:spcBef>
                <a:spcPct val="0"/>
              </a:spcBef>
            </a:pPr>
            <a:r>
              <a:rPr lang="en-AU" altLang="en-US" sz="1500" b="1" dirty="0" smtClean="0">
                <a:solidFill>
                  <a:srgbClr val="000000"/>
                </a:solidFill>
                <a:latin typeface="Arial" pitchFamily="34" charset="0"/>
              </a:rPr>
              <a:t>Risk Adjustment</a:t>
            </a:r>
            <a:r>
              <a:rPr lang="en-US" altLang="en-US" sz="1500" b="1" dirty="0" smtClean="0">
                <a:solidFill>
                  <a:srgbClr val="000000"/>
                </a:solidFill>
                <a:latin typeface="Arial" pitchFamily="34" charset="0"/>
              </a:rPr>
              <a:t> process</a:t>
            </a:r>
            <a:r>
              <a:rPr lang="en-AU" altLang="en-US" sz="1500" b="1" dirty="0" smtClean="0">
                <a:solidFill>
                  <a:srgbClr val="000000"/>
                </a:solidFill>
                <a:latin typeface="Arial" pitchFamily="34" charset="0"/>
              </a:rPr>
              <a:t> </a:t>
            </a:r>
            <a:endParaRPr lang="en-AU" altLang="en-US" sz="1800" dirty="0" smtClean="0">
              <a:solidFill>
                <a:srgbClr val="FFFFFF"/>
              </a:solidFill>
              <a:latin typeface="Verdana" pitchFamily="34" charset="0"/>
            </a:endParaRPr>
          </a:p>
        </p:txBody>
      </p:sp>
      <p:sp>
        <p:nvSpPr>
          <p:cNvPr id="50208" name="Rectangle 32"/>
          <p:cNvSpPr>
            <a:spLocks noChangeArrowheads="1"/>
          </p:cNvSpPr>
          <p:nvPr/>
        </p:nvSpPr>
        <p:spPr bwMode="auto">
          <a:xfrm>
            <a:off x="5026107" y="56769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00000"/>
              </a:lnSpc>
              <a:spcBef>
                <a:spcPct val="0"/>
              </a:spcBef>
            </a:pPr>
            <a:r>
              <a:rPr lang="en-AU" altLang="en-US" sz="1500" b="1" dirty="0" smtClean="0">
                <a:solidFill>
                  <a:srgbClr val="000000"/>
                </a:solidFill>
                <a:latin typeface="Arial" pitchFamily="34" charset="0"/>
              </a:rPr>
              <a:t>Adjusted</a:t>
            </a:r>
            <a:r>
              <a:rPr lang="en-US" altLang="en-US" sz="1500" b="1" dirty="0" smtClean="0">
                <a:solidFill>
                  <a:srgbClr val="000000"/>
                </a:solidFill>
                <a:latin typeface="Arial" pitchFamily="34" charset="0"/>
              </a:rPr>
              <a:t> Risk Estimate</a:t>
            </a:r>
            <a:endParaRPr lang="en-AU" altLang="en-US" sz="1800" dirty="0" smtClean="0">
              <a:solidFill>
                <a:srgbClr val="000000"/>
              </a:solidFill>
              <a:latin typeface="Verdana" pitchFamily="34" charset="0"/>
            </a:endParaRPr>
          </a:p>
        </p:txBody>
      </p:sp>
      <p:sp>
        <p:nvSpPr>
          <p:cNvPr id="50211" name="Freeform 35"/>
          <p:cNvSpPr>
            <a:spLocks noEditPoints="1"/>
          </p:cNvSpPr>
          <p:nvPr/>
        </p:nvSpPr>
        <p:spPr bwMode="auto">
          <a:xfrm rot="5400000" flipV="1">
            <a:off x="519847" y="3022917"/>
            <a:ext cx="1522196" cy="66389"/>
          </a:xfrm>
          <a:custGeom>
            <a:avLst/>
            <a:gdLst>
              <a:gd name="T0" fmla="*/ 0 w 307"/>
              <a:gd name="T1" fmla="*/ 10 h 31"/>
              <a:gd name="T2" fmla="*/ 281 w 307"/>
              <a:gd name="T3" fmla="*/ 10 h 31"/>
              <a:gd name="T4" fmla="*/ 281 w 307"/>
              <a:gd name="T5" fmla="*/ 21 h 31"/>
              <a:gd name="T6" fmla="*/ 0 w 307"/>
              <a:gd name="T7" fmla="*/ 21 h 31"/>
              <a:gd name="T8" fmla="*/ 0 w 307"/>
              <a:gd name="T9" fmla="*/ 10 h 31"/>
              <a:gd name="T10" fmla="*/ 276 w 307"/>
              <a:gd name="T11" fmla="*/ 0 h 31"/>
              <a:gd name="T12" fmla="*/ 307 w 307"/>
              <a:gd name="T13" fmla="*/ 15 h 31"/>
              <a:gd name="T14" fmla="*/ 276 w 307"/>
              <a:gd name="T15" fmla="*/ 31 h 31"/>
              <a:gd name="T16" fmla="*/ 276 w 30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31">
                <a:moveTo>
                  <a:pt x="0" y="10"/>
                </a:moveTo>
                <a:lnTo>
                  <a:pt x="281" y="10"/>
                </a:lnTo>
                <a:lnTo>
                  <a:pt x="281" y="21"/>
                </a:lnTo>
                <a:lnTo>
                  <a:pt x="0" y="21"/>
                </a:lnTo>
                <a:lnTo>
                  <a:pt x="0" y="10"/>
                </a:lnTo>
                <a:close/>
                <a:moveTo>
                  <a:pt x="276" y="0"/>
                </a:moveTo>
                <a:lnTo>
                  <a:pt x="307" y="15"/>
                </a:lnTo>
                <a:lnTo>
                  <a:pt x="276" y="31"/>
                </a:lnTo>
                <a:lnTo>
                  <a:pt x="276" y="0"/>
                </a:lnTo>
                <a:close/>
              </a:path>
            </a:pathLst>
          </a:custGeom>
          <a:solidFill>
            <a:srgbClr val="000000"/>
          </a:solidFill>
          <a:ln w="6350" cap="flat">
            <a:solidFill>
              <a:srgbClr val="000000"/>
            </a:solidFill>
            <a:prstDash val="solid"/>
            <a:bevel/>
            <a:headEnd/>
            <a:tailEnd/>
          </a:ln>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0212" name="Freeform 36"/>
          <p:cNvSpPr>
            <a:spLocks noEditPoints="1"/>
          </p:cNvSpPr>
          <p:nvPr/>
        </p:nvSpPr>
        <p:spPr bwMode="auto">
          <a:xfrm>
            <a:off x="4399763" y="1039832"/>
            <a:ext cx="335465" cy="112712"/>
          </a:xfrm>
          <a:custGeom>
            <a:avLst/>
            <a:gdLst>
              <a:gd name="T0" fmla="*/ 0 w 184"/>
              <a:gd name="T1" fmla="*/ 10 h 31"/>
              <a:gd name="T2" fmla="*/ 159 w 184"/>
              <a:gd name="T3" fmla="*/ 10 h 31"/>
              <a:gd name="T4" fmla="*/ 159 w 184"/>
              <a:gd name="T5" fmla="*/ 21 h 31"/>
              <a:gd name="T6" fmla="*/ 0 w 184"/>
              <a:gd name="T7" fmla="*/ 21 h 31"/>
              <a:gd name="T8" fmla="*/ 0 w 184"/>
              <a:gd name="T9" fmla="*/ 10 h 31"/>
              <a:gd name="T10" fmla="*/ 154 w 184"/>
              <a:gd name="T11" fmla="*/ 0 h 31"/>
              <a:gd name="T12" fmla="*/ 184 w 184"/>
              <a:gd name="T13" fmla="*/ 15 h 31"/>
              <a:gd name="T14" fmla="*/ 154 w 184"/>
              <a:gd name="T15" fmla="*/ 31 h 31"/>
              <a:gd name="T16" fmla="*/ 154 w 18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
                <a:moveTo>
                  <a:pt x="0" y="10"/>
                </a:moveTo>
                <a:lnTo>
                  <a:pt x="159" y="10"/>
                </a:lnTo>
                <a:lnTo>
                  <a:pt x="159" y="21"/>
                </a:lnTo>
                <a:lnTo>
                  <a:pt x="0" y="21"/>
                </a:lnTo>
                <a:lnTo>
                  <a:pt x="0" y="10"/>
                </a:lnTo>
                <a:close/>
                <a:moveTo>
                  <a:pt x="154" y="0"/>
                </a:moveTo>
                <a:lnTo>
                  <a:pt x="184" y="15"/>
                </a:lnTo>
                <a:lnTo>
                  <a:pt x="154" y="31"/>
                </a:lnTo>
                <a:lnTo>
                  <a:pt x="154" y="0"/>
                </a:lnTo>
                <a:close/>
              </a:path>
            </a:pathLst>
          </a:custGeom>
          <a:solidFill>
            <a:srgbClr val="000000"/>
          </a:solidFill>
          <a:ln w="6350" cap="flat">
            <a:solidFill>
              <a:srgbClr val="000000"/>
            </a:solidFill>
            <a:prstDash val="solid"/>
            <a:bevel/>
            <a:headEnd/>
            <a:tailEnd/>
          </a:ln>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0213" name="Freeform 37"/>
          <p:cNvSpPr>
            <a:spLocks noEditPoints="1"/>
          </p:cNvSpPr>
          <p:nvPr/>
        </p:nvSpPr>
        <p:spPr bwMode="auto">
          <a:xfrm>
            <a:off x="2680759" y="4475484"/>
            <a:ext cx="2054470" cy="45719"/>
          </a:xfrm>
          <a:custGeom>
            <a:avLst/>
            <a:gdLst>
              <a:gd name="T0" fmla="*/ 640 w 640"/>
              <a:gd name="T1" fmla="*/ 20 h 30"/>
              <a:gd name="T2" fmla="*/ 26 w 640"/>
              <a:gd name="T3" fmla="*/ 20 h 30"/>
              <a:gd name="T4" fmla="*/ 26 w 640"/>
              <a:gd name="T5" fmla="*/ 10 h 30"/>
              <a:gd name="T6" fmla="*/ 640 w 640"/>
              <a:gd name="T7" fmla="*/ 10 h 30"/>
              <a:gd name="T8" fmla="*/ 640 w 640"/>
              <a:gd name="T9" fmla="*/ 20 h 30"/>
              <a:gd name="T10" fmla="*/ 31 w 640"/>
              <a:gd name="T11" fmla="*/ 30 h 30"/>
              <a:gd name="T12" fmla="*/ 0 w 640"/>
              <a:gd name="T13" fmla="*/ 15 h 30"/>
              <a:gd name="T14" fmla="*/ 31 w 640"/>
              <a:gd name="T15" fmla="*/ 0 h 30"/>
              <a:gd name="T16" fmla="*/ 31 w 64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30">
                <a:moveTo>
                  <a:pt x="640" y="20"/>
                </a:moveTo>
                <a:lnTo>
                  <a:pt x="26" y="20"/>
                </a:lnTo>
                <a:lnTo>
                  <a:pt x="26" y="10"/>
                </a:lnTo>
                <a:lnTo>
                  <a:pt x="640" y="10"/>
                </a:lnTo>
                <a:lnTo>
                  <a:pt x="640" y="20"/>
                </a:lnTo>
                <a:close/>
                <a:moveTo>
                  <a:pt x="31" y="30"/>
                </a:moveTo>
                <a:lnTo>
                  <a:pt x="0" y="15"/>
                </a:lnTo>
                <a:lnTo>
                  <a:pt x="31" y="0"/>
                </a:lnTo>
                <a:lnTo>
                  <a:pt x="31" y="30"/>
                </a:lnTo>
                <a:close/>
              </a:path>
            </a:pathLst>
          </a:custGeom>
          <a:solidFill>
            <a:srgbClr val="000000"/>
          </a:solidFill>
          <a:ln w="6350" cap="flat">
            <a:solidFill>
              <a:srgbClr val="000000"/>
            </a:solidFill>
            <a:prstDash val="solid"/>
            <a:bevel/>
            <a:headEnd/>
            <a:tailEnd/>
          </a:ln>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0214" name="Freeform 38"/>
          <p:cNvSpPr>
            <a:spLocks noEditPoints="1"/>
          </p:cNvSpPr>
          <p:nvPr/>
        </p:nvSpPr>
        <p:spPr bwMode="auto">
          <a:xfrm>
            <a:off x="2216815" y="1449388"/>
            <a:ext cx="291612" cy="112712"/>
          </a:xfrm>
          <a:custGeom>
            <a:avLst/>
            <a:gdLst>
              <a:gd name="T0" fmla="*/ 0 w 184"/>
              <a:gd name="T1" fmla="*/ 10 h 31"/>
              <a:gd name="T2" fmla="*/ 159 w 184"/>
              <a:gd name="T3" fmla="*/ 10 h 31"/>
              <a:gd name="T4" fmla="*/ 159 w 184"/>
              <a:gd name="T5" fmla="*/ 21 h 31"/>
              <a:gd name="T6" fmla="*/ 0 w 184"/>
              <a:gd name="T7" fmla="*/ 21 h 31"/>
              <a:gd name="T8" fmla="*/ 0 w 184"/>
              <a:gd name="T9" fmla="*/ 10 h 31"/>
              <a:gd name="T10" fmla="*/ 154 w 184"/>
              <a:gd name="T11" fmla="*/ 0 h 31"/>
              <a:gd name="T12" fmla="*/ 184 w 184"/>
              <a:gd name="T13" fmla="*/ 15 h 31"/>
              <a:gd name="T14" fmla="*/ 154 w 184"/>
              <a:gd name="T15" fmla="*/ 31 h 31"/>
              <a:gd name="T16" fmla="*/ 154 w 18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
                <a:moveTo>
                  <a:pt x="0" y="10"/>
                </a:moveTo>
                <a:lnTo>
                  <a:pt x="159" y="10"/>
                </a:lnTo>
                <a:lnTo>
                  <a:pt x="159" y="21"/>
                </a:lnTo>
                <a:lnTo>
                  <a:pt x="0" y="21"/>
                </a:lnTo>
                <a:lnTo>
                  <a:pt x="0" y="10"/>
                </a:lnTo>
                <a:close/>
                <a:moveTo>
                  <a:pt x="154" y="0"/>
                </a:moveTo>
                <a:lnTo>
                  <a:pt x="184" y="15"/>
                </a:lnTo>
                <a:lnTo>
                  <a:pt x="154" y="31"/>
                </a:lnTo>
                <a:lnTo>
                  <a:pt x="154" y="0"/>
                </a:lnTo>
                <a:close/>
              </a:path>
            </a:pathLst>
          </a:custGeom>
          <a:solidFill>
            <a:srgbClr val="000000"/>
          </a:solidFill>
          <a:ln w="6350" cap="flat">
            <a:solidFill>
              <a:srgbClr val="000000"/>
            </a:solidFill>
            <a:prstDash val="solid"/>
            <a:bevel/>
            <a:headEnd/>
            <a:tailEnd/>
          </a:ln>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0217" name="Freeform 41"/>
          <p:cNvSpPr>
            <a:spLocks noEditPoints="1"/>
          </p:cNvSpPr>
          <p:nvPr/>
        </p:nvSpPr>
        <p:spPr bwMode="auto">
          <a:xfrm>
            <a:off x="1547283" y="2960305"/>
            <a:ext cx="45719" cy="836888"/>
          </a:xfrm>
          <a:custGeom>
            <a:avLst/>
            <a:gdLst>
              <a:gd name="T0" fmla="*/ 21 w 31"/>
              <a:gd name="T1" fmla="*/ 0 h 299"/>
              <a:gd name="T2" fmla="*/ 21 w 31"/>
              <a:gd name="T3" fmla="*/ 273 h 299"/>
              <a:gd name="T4" fmla="*/ 10 w 31"/>
              <a:gd name="T5" fmla="*/ 273 h 299"/>
              <a:gd name="T6" fmla="*/ 10 w 31"/>
              <a:gd name="T7" fmla="*/ 0 h 299"/>
              <a:gd name="T8" fmla="*/ 21 w 31"/>
              <a:gd name="T9" fmla="*/ 0 h 299"/>
              <a:gd name="T10" fmla="*/ 31 w 31"/>
              <a:gd name="T11" fmla="*/ 268 h 299"/>
              <a:gd name="T12" fmla="*/ 15 w 31"/>
              <a:gd name="T13" fmla="*/ 299 h 299"/>
              <a:gd name="T14" fmla="*/ 0 w 31"/>
              <a:gd name="T15" fmla="*/ 268 h 299"/>
              <a:gd name="T16" fmla="*/ 31 w 31"/>
              <a:gd name="T17" fmla="*/ 26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99">
                <a:moveTo>
                  <a:pt x="21" y="0"/>
                </a:moveTo>
                <a:lnTo>
                  <a:pt x="21" y="273"/>
                </a:lnTo>
                <a:lnTo>
                  <a:pt x="10" y="273"/>
                </a:lnTo>
                <a:lnTo>
                  <a:pt x="10" y="0"/>
                </a:lnTo>
                <a:lnTo>
                  <a:pt x="21" y="0"/>
                </a:lnTo>
                <a:close/>
                <a:moveTo>
                  <a:pt x="31" y="268"/>
                </a:moveTo>
                <a:lnTo>
                  <a:pt x="15" y="299"/>
                </a:lnTo>
                <a:lnTo>
                  <a:pt x="0" y="268"/>
                </a:lnTo>
                <a:lnTo>
                  <a:pt x="31" y="268"/>
                </a:lnTo>
                <a:close/>
              </a:path>
            </a:pathLst>
          </a:custGeom>
          <a:solidFill>
            <a:srgbClr val="000000"/>
          </a:solidFill>
          <a:ln w="6350" cap="flat">
            <a:solidFill>
              <a:srgbClr val="000000"/>
            </a:solidFill>
            <a:prstDash val="solid"/>
            <a:bevel/>
            <a:headEnd/>
            <a:tailEnd/>
          </a:ln>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0218" name="Freeform 42"/>
          <p:cNvSpPr>
            <a:spLocks noEditPoints="1"/>
          </p:cNvSpPr>
          <p:nvPr/>
        </p:nvSpPr>
        <p:spPr bwMode="auto">
          <a:xfrm>
            <a:off x="5800564" y="4995866"/>
            <a:ext cx="218342" cy="261937"/>
          </a:xfrm>
          <a:custGeom>
            <a:avLst/>
            <a:gdLst>
              <a:gd name="T0" fmla="*/ 25 w 38"/>
              <a:gd name="T1" fmla="*/ 0 h 165"/>
              <a:gd name="T2" fmla="*/ 25 w 38"/>
              <a:gd name="T3" fmla="*/ 133 h 165"/>
              <a:gd name="T4" fmla="*/ 13 w 38"/>
              <a:gd name="T5" fmla="*/ 133 h 165"/>
              <a:gd name="T6" fmla="*/ 13 w 38"/>
              <a:gd name="T7" fmla="*/ 0 h 165"/>
              <a:gd name="T8" fmla="*/ 25 w 38"/>
              <a:gd name="T9" fmla="*/ 0 h 165"/>
              <a:gd name="T10" fmla="*/ 38 w 38"/>
              <a:gd name="T11" fmla="*/ 127 h 165"/>
              <a:gd name="T12" fmla="*/ 19 w 38"/>
              <a:gd name="T13" fmla="*/ 165 h 165"/>
              <a:gd name="T14" fmla="*/ 0 w 38"/>
              <a:gd name="T15" fmla="*/ 127 h 165"/>
              <a:gd name="T16" fmla="*/ 38 w 38"/>
              <a:gd name="T17" fmla="*/ 1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65">
                <a:moveTo>
                  <a:pt x="25" y="0"/>
                </a:moveTo>
                <a:lnTo>
                  <a:pt x="25" y="133"/>
                </a:lnTo>
                <a:lnTo>
                  <a:pt x="13" y="133"/>
                </a:lnTo>
                <a:lnTo>
                  <a:pt x="13" y="0"/>
                </a:lnTo>
                <a:lnTo>
                  <a:pt x="25" y="0"/>
                </a:lnTo>
                <a:close/>
                <a:moveTo>
                  <a:pt x="38" y="127"/>
                </a:moveTo>
                <a:lnTo>
                  <a:pt x="19" y="165"/>
                </a:lnTo>
                <a:lnTo>
                  <a:pt x="0" y="127"/>
                </a:lnTo>
                <a:lnTo>
                  <a:pt x="38" y="127"/>
                </a:lnTo>
                <a:close/>
              </a:path>
            </a:pathLst>
          </a:custGeom>
          <a:solidFill>
            <a:srgbClr val="000000"/>
          </a:solidFill>
          <a:ln w="38100" cap="sq">
            <a:solidFill>
              <a:srgbClr val="92D050"/>
            </a:solidFill>
            <a:prstDash val="solid"/>
            <a:bevel/>
            <a:headEnd/>
            <a:tailEnd/>
          </a:ln>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50222" name="Freeform 46"/>
          <p:cNvSpPr>
            <a:spLocks noEditPoints="1"/>
          </p:cNvSpPr>
          <p:nvPr/>
        </p:nvSpPr>
        <p:spPr bwMode="auto">
          <a:xfrm>
            <a:off x="1572195" y="2947193"/>
            <a:ext cx="600808" cy="49213"/>
          </a:xfrm>
          <a:custGeom>
            <a:avLst/>
            <a:gdLst>
              <a:gd name="T0" fmla="*/ 0 w 379"/>
              <a:gd name="T1" fmla="*/ 10 h 31"/>
              <a:gd name="T2" fmla="*/ 354 w 379"/>
              <a:gd name="T3" fmla="*/ 10 h 31"/>
              <a:gd name="T4" fmla="*/ 354 w 379"/>
              <a:gd name="T5" fmla="*/ 21 h 31"/>
              <a:gd name="T6" fmla="*/ 0 w 379"/>
              <a:gd name="T7" fmla="*/ 21 h 31"/>
              <a:gd name="T8" fmla="*/ 0 w 379"/>
              <a:gd name="T9" fmla="*/ 10 h 31"/>
              <a:gd name="T10" fmla="*/ 349 w 379"/>
              <a:gd name="T11" fmla="*/ 0 h 31"/>
              <a:gd name="T12" fmla="*/ 379 w 379"/>
              <a:gd name="T13" fmla="*/ 15 h 31"/>
              <a:gd name="T14" fmla="*/ 349 w 379"/>
              <a:gd name="T15" fmla="*/ 31 h 31"/>
              <a:gd name="T16" fmla="*/ 349 w 379"/>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1">
                <a:moveTo>
                  <a:pt x="0" y="10"/>
                </a:moveTo>
                <a:lnTo>
                  <a:pt x="354" y="10"/>
                </a:lnTo>
                <a:lnTo>
                  <a:pt x="354" y="21"/>
                </a:lnTo>
                <a:lnTo>
                  <a:pt x="0" y="21"/>
                </a:lnTo>
                <a:lnTo>
                  <a:pt x="0" y="10"/>
                </a:lnTo>
                <a:close/>
                <a:moveTo>
                  <a:pt x="349" y="0"/>
                </a:moveTo>
                <a:lnTo>
                  <a:pt x="379" y="15"/>
                </a:lnTo>
                <a:lnTo>
                  <a:pt x="349" y="31"/>
                </a:lnTo>
                <a:lnTo>
                  <a:pt x="349" y="0"/>
                </a:lnTo>
                <a:close/>
              </a:path>
            </a:pathLst>
          </a:custGeom>
          <a:solidFill>
            <a:srgbClr val="000000"/>
          </a:solidFill>
          <a:ln w="12700" cap="flat">
            <a:solidFill>
              <a:srgbClr val="000000"/>
            </a:solidFill>
            <a:prstDash val="solid"/>
            <a:bevel/>
            <a:headEnd/>
            <a:tailEnd/>
          </a:ln>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32" name="Freeform 42"/>
          <p:cNvSpPr>
            <a:spLocks noEditPoints="1"/>
          </p:cNvSpPr>
          <p:nvPr/>
        </p:nvSpPr>
        <p:spPr bwMode="auto">
          <a:xfrm>
            <a:off x="5645232" y="3549434"/>
            <a:ext cx="227869" cy="495519"/>
          </a:xfrm>
          <a:custGeom>
            <a:avLst/>
            <a:gdLst>
              <a:gd name="T0" fmla="*/ 25 w 38"/>
              <a:gd name="T1" fmla="*/ 0 h 165"/>
              <a:gd name="T2" fmla="*/ 25 w 38"/>
              <a:gd name="T3" fmla="*/ 133 h 165"/>
              <a:gd name="T4" fmla="*/ 13 w 38"/>
              <a:gd name="T5" fmla="*/ 133 h 165"/>
              <a:gd name="T6" fmla="*/ 13 w 38"/>
              <a:gd name="T7" fmla="*/ 0 h 165"/>
              <a:gd name="T8" fmla="*/ 25 w 38"/>
              <a:gd name="T9" fmla="*/ 0 h 165"/>
              <a:gd name="T10" fmla="*/ 38 w 38"/>
              <a:gd name="T11" fmla="*/ 127 h 165"/>
              <a:gd name="T12" fmla="*/ 19 w 38"/>
              <a:gd name="T13" fmla="*/ 165 h 165"/>
              <a:gd name="T14" fmla="*/ 0 w 38"/>
              <a:gd name="T15" fmla="*/ 127 h 165"/>
              <a:gd name="T16" fmla="*/ 38 w 38"/>
              <a:gd name="T17" fmla="*/ 1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65">
                <a:moveTo>
                  <a:pt x="25" y="0"/>
                </a:moveTo>
                <a:lnTo>
                  <a:pt x="25" y="133"/>
                </a:lnTo>
                <a:lnTo>
                  <a:pt x="13" y="133"/>
                </a:lnTo>
                <a:lnTo>
                  <a:pt x="13" y="0"/>
                </a:lnTo>
                <a:lnTo>
                  <a:pt x="25" y="0"/>
                </a:lnTo>
                <a:close/>
                <a:moveTo>
                  <a:pt x="38" y="127"/>
                </a:moveTo>
                <a:lnTo>
                  <a:pt x="19" y="165"/>
                </a:lnTo>
                <a:lnTo>
                  <a:pt x="0" y="127"/>
                </a:lnTo>
                <a:lnTo>
                  <a:pt x="38" y="127"/>
                </a:lnTo>
                <a:close/>
              </a:path>
            </a:pathLst>
          </a:custGeom>
          <a:solidFill>
            <a:srgbClr val="000000"/>
          </a:solidFill>
          <a:ln w="38100" cap="sq">
            <a:solidFill>
              <a:srgbClr val="92D050"/>
            </a:solidFill>
            <a:prstDash val="solid"/>
            <a:bevel/>
            <a:headEnd/>
            <a:tailEnd/>
          </a:ln>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33" name="Rectangle 8"/>
          <p:cNvSpPr>
            <a:spLocks noChangeArrowheads="1"/>
          </p:cNvSpPr>
          <p:nvPr/>
        </p:nvSpPr>
        <p:spPr bwMode="auto">
          <a:xfrm>
            <a:off x="7219950" y="2547938"/>
            <a:ext cx="1700418" cy="1009650"/>
          </a:xfrm>
          <a:prstGeom prst="rect">
            <a:avLst/>
          </a:prstGeom>
          <a:solidFill>
            <a:srgbClr val="3333CC"/>
          </a:solidFill>
          <a:ln w="19050">
            <a:solidFill>
              <a:schemeClr val="tx2">
                <a:lumMod val="10000"/>
              </a:schemeClr>
            </a:solidFill>
          </a:ln>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36" name="Rectangle 24"/>
          <p:cNvSpPr>
            <a:spLocks noChangeArrowheads="1"/>
          </p:cNvSpPr>
          <p:nvPr/>
        </p:nvSpPr>
        <p:spPr bwMode="auto">
          <a:xfrm>
            <a:off x="7318702" y="2709863"/>
            <a:ext cx="142582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00000"/>
              </a:lnSpc>
              <a:spcBef>
                <a:spcPct val="0"/>
              </a:spcBef>
            </a:pPr>
            <a:r>
              <a:rPr lang="en-AU" altLang="en-US" sz="1500" b="1" dirty="0" smtClean="0">
                <a:solidFill>
                  <a:schemeClr val="bg1">
                    <a:lumMod val="20000"/>
                    <a:lumOff val="80000"/>
                  </a:schemeClr>
                </a:solidFill>
                <a:latin typeface="Arial" pitchFamily="34" charset="0"/>
              </a:rPr>
              <a:t>OFFENDER BEING ASSESSED</a:t>
            </a:r>
            <a:endParaRPr lang="en-AU" altLang="en-US" sz="1800" dirty="0" smtClean="0">
              <a:solidFill>
                <a:schemeClr val="bg1">
                  <a:lumMod val="20000"/>
                  <a:lumOff val="80000"/>
                </a:schemeClr>
              </a:solidFill>
              <a:latin typeface="Verdana" pitchFamily="34" charset="0"/>
            </a:endParaRPr>
          </a:p>
        </p:txBody>
      </p:sp>
      <p:sp>
        <p:nvSpPr>
          <p:cNvPr id="37" name="Freeform 42"/>
          <p:cNvSpPr>
            <a:spLocks noEditPoints="1"/>
          </p:cNvSpPr>
          <p:nvPr/>
        </p:nvSpPr>
        <p:spPr bwMode="auto">
          <a:xfrm rot="5400000" flipH="1">
            <a:off x="6838109" y="2786868"/>
            <a:ext cx="233582" cy="538486"/>
          </a:xfrm>
          <a:custGeom>
            <a:avLst/>
            <a:gdLst>
              <a:gd name="T0" fmla="*/ 25 w 38"/>
              <a:gd name="T1" fmla="*/ 0 h 165"/>
              <a:gd name="T2" fmla="*/ 25 w 38"/>
              <a:gd name="T3" fmla="*/ 133 h 165"/>
              <a:gd name="T4" fmla="*/ 13 w 38"/>
              <a:gd name="T5" fmla="*/ 133 h 165"/>
              <a:gd name="T6" fmla="*/ 13 w 38"/>
              <a:gd name="T7" fmla="*/ 0 h 165"/>
              <a:gd name="T8" fmla="*/ 25 w 38"/>
              <a:gd name="T9" fmla="*/ 0 h 165"/>
              <a:gd name="T10" fmla="*/ 38 w 38"/>
              <a:gd name="T11" fmla="*/ 127 h 165"/>
              <a:gd name="T12" fmla="*/ 19 w 38"/>
              <a:gd name="T13" fmla="*/ 165 h 165"/>
              <a:gd name="T14" fmla="*/ 0 w 38"/>
              <a:gd name="T15" fmla="*/ 127 h 165"/>
              <a:gd name="T16" fmla="*/ 38 w 38"/>
              <a:gd name="T17" fmla="*/ 1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65">
                <a:moveTo>
                  <a:pt x="25" y="0"/>
                </a:moveTo>
                <a:lnTo>
                  <a:pt x="25" y="133"/>
                </a:lnTo>
                <a:lnTo>
                  <a:pt x="13" y="133"/>
                </a:lnTo>
                <a:lnTo>
                  <a:pt x="13" y="0"/>
                </a:lnTo>
                <a:lnTo>
                  <a:pt x="25" y="0"/>
                </a:lnTo>
                <a:close/>
                <a:moveTo>
                  <a:pt x="38" y="127"/>
                </a:moveTo>
                <a:lnTo>
                  <a:pt x="19" y="165"/>
                </a:lnTo>
                <a:lnTo>
                  <a:pt x="0" y="127"/>
                </a:lnTo>
                <a:lnTo>
                  <a:pt x="38" y="127"/>
                </a:lnTo>
                <a:close/>
              </a:path>
            </a:pathLst>
          </a:custGeom>
          <a:solidFill>
            <a:srgbClr val="000000"/>
          </a:solidFill>
          <a:ln w="38100" cap="sq">
            <a:solidFill>
              <a:srgbClr val="92D050"/>
            </a:solidFill>
            <a:prstDash val="solid"/>
            <a:bevel/>
            <a:headEnd/>
            <a:tailEnd/>
          </a:ln>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38" name="Freeform 42"/>
          <p:cNvSpPr>
            <a:spLocks noEditPoints="1"/>
          </p:cNvSpPr>
          <p:nvPr/>
        </p:nvSpPr>
        <p:spPr bwMode="auto">
          <a:xfrm>
            <a:off x="5606237" y="2300179"/>
            <a:ext cx="227869" cy="247760"/>
          </a:xfrm>
          <a:custGeom>
            <a:avLst/>
            <a:gdLst>
              <a:gd name="T0" fmla="*/ 25 w 38"/>
              <a:gd name="T1" fmla="*/ 0 h 165"/>
              <a:gd name="T2" fmla="*/ 25 w 38"/>
              <a:gd name="T3" fmla="*/ 133 h 165"/>
              <a:gd name="T4" fmla="*/ 13 w 38"/>
              <a:gd name="T5" fmla="*/ 133 h 165"/>
              <a:gd name="T6" fmla="*/ 13 w 38"/>
              <a:gd name="T7" fmla="*/ 0 h 165"/>
              <a:gd name="T8" fmla="*/ 25 w 38"/>
              <a:gd name="T9" fmla="*/ 0 h 165"/>
              <a:gd name="T10" fmla="*/ 38 w 38"/>
              <a:gd name="T11" fmla="*/ 127 h 165"/>
              <a:gd name="T12" fmla="*/ 19 w 38"/>
              <a:gd name="T13" fmla="*/ 165 h 165"/>
              <a:gd name="T14" fmla="*/ 0 w 38"/>
              <a:gd name="T15" fmla="*/ 127 h 165"/>
              <a:gd name="T16" fmla="*/ 38 w 38"/>
              <a:gd name="T17" fmla="*/ 1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65">
                <a:moveTo>
                  <a:pt x="25" y="0"/>
                </a:moveTo>
                <a:lnTo>
                  <a:pt x="25" y="133"/>
                </a:lnTo>
                <a:lnTo>
                  <a:pt x="13" y="133"/>
                </a:lnTo>
                <a:lnTo>
                  <a:pt x="13" y="0"/>
                </a:lnTo>
                <a:lnTo>
                  <a:pt x="25" y="0"/>
                </a:lnTo>
                <a:close/>
                <a:moveTo>
                  <a:pt x="38" y="127"/>
                </a:moveTo>
                <a:lnTo>
                  <a:pt x="19" y="165"/>
                </a:lnTo>
                <a:lnTo>
                  <a:pt x="0" y="127"/>
                </a:lnTo>
                <a:lnTo>
                  <a:pt x="38" y="127"/>
                </a:lnTo>
                <a:close/>
              </a:path>
            </a:pathLst>
          </a:custGeom>
          <a:solidFill>
            <a:srgbClr val="000000"/>
          </a:solidFill>
          <a:ln w="38100" cap="sq">
            <a:solidFill>
              <a:srgbClr val="92D050"/>
            </a:solidFill>
            <a:prstDash val="solid"/>
            <a:bevel/>
            <a:headEnd/>
            <a:tailEnd/>
          </a:ln>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39" name="Freeform 46"/>
          <p:cNvSpPr>
            <a:spLocks noEditPoints="1"/>
          </p:cNvSpPr>
          <p:nvPr/>
        </p:nvSpPr>
        <p:spPr bwMode="auto">
          <a:xfrm rot="8977866">
            <a:off x="4157218" y="2398460"/>
            <a:ext cx="600808" cy="72878"/>
          </a:xfrm>
          <a:custGeom>
            <a:avLst/>
            <a:gdLst>
              <a:gd name="T0" fmla="*/ 0 w 379"/>
              <a:gd name="T1" fmla="*/ 10 h 31"/>
              <a:gd name="T2" fmla="*/ 354 w 379"/>
              <a:gd name="T3" fmla="*/ 10 h 31"/>
              <a:gd name="T4" fmla="*/ 354 w 379"/>
              <a:gd name="T5" fmla="*/ 21 h 31"/>
              <a:gd name="T6" fmla="*/ 0 w 379"/>
              <a:gd name="T7" fmla="*/ 21 h 31"/>
              <a:gd name="T8" fmla="*/ 0 w 379"/>
              <a:gd name="T9" fmla="*/ 10 h 31"/>
              <a:gd name="T10" fmla="*/ 349 w 379"/>
              <a:gd name="T11" fmla="*/ 0 h 31"/>
              <a:gd name="T12" fmla="*/ 379 w 379"/>
              <a:gd name="T13" fmla="*/ 15 h 31"/>
              <a:gd name="T14" fmla="*/ 349 w 379"/>
              <a:gd name="T15" fmla="*/ 31 h 31"/>
              <a:gd name="T16" fmla="*/ 349 w 379"/>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1">
                <a:moveTo>
                  <a:pt x="0" y="10"/>
                </a:moveTo>
                <a:lnTo>
                  <a:pt x="354" y="10"/>
                </a:lnTo>
                <a:lnTo>
                  <a:pt x="354" y="21"/>
                </a:lnTo>
                <a:lnTo>
                  <a:pt x="0" y="21"/>
                </a:lnTo>
                <a:lnTo>
                  <a:pt x="0" y="10"/>
                </a:lnTo>
                <a:close/>
                <a:moveTo>
                  <a:pt x="349" y="0"/>
                </a:moveTo>
                <a:lnTo>
                  <a:pt x="379" y="15"/>
                </a:lnTo>
                <a:lnTo>
                  <a:pt x="349" y="31"/>
                </a:lnTo>
                <a:lnTo>
                  <a:pt x="349" y="0"/>
                </a:lnTo>
                <a:close/>
              </a:path>
            </a:pathLst>
          </a:custGeom>
          <a:solidFill>
            <a:srgbClr val="000000"/>
          </a:solidFill>
          <a:ln w="12700" cap="flat">
            <a:solidFill>
              <a:srgbClr val="000000"/>
            </a:solidFill>
            <a:prstDash val="solid"/>
            <a:bevel/>
            <a:headEnd/>
            <a:tailEnd/>
          </a:ln>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40" name="Freeform 36"/>
          <p:cNvSpPr>
            <a:spLocks noEditPoints="1"/>
          </p:cNvSpPr>
          <p:nvPr/>
        </p:nvSpPr>
        <p:spPr bwMode="auto">
          <a:xfrm rot="5400000">
            <a:off x="5637990" y="1433903"/>
            <a:ext cx="230832" cy="66471"/>
          </a:xfrm>
          <a:custGeom>
            <a:avLst/>
            <a:gdLst>
              <a:gd name="T0" fmla="*/ 0 w 184"/>
              <a:gd name="T1" fmla="*/ 10 h 31"/>
              <a:gd name="T2" fmla="*/ 159 w 184"/>
              <a:gd name="T3" fmla="*/ 10 h 31"/>
              <a:gd name="T4" fmla="*/ 159 w 184"/>
              <a:gd name="T5" fmla="*/ 21 h 31"/>
              <a:gd name="T6" fmla="*/ 0 w 184"/>
              <a:gd name="T7" fmla="*/ 21 h 31"/>
              <a:gd name="T8" fmla="*/ 0 w 184"/>
              <a:gd name="T9" fmla="*/ 10 h 31"/>
              <a:gd name="T10" fmla="*/ 154 w 184"/>
              <a:gd name="T11" fmla="*/ 0 h 31"/>
              <a:gd name="T12" fmla="*/ 184 w 184"/>
              <a:gd name="T13" fmla="*/ 15 h 31"/>
              <a:gd name="T14" fmla="*/ 154 w 184"/>
              <a:gd name="T15" fmla="*/ 31 h 31"/>
              <a:gd name="T16" fmla="*/ 154 w 18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
                <a:moveTo>
                  <a:pt x="0" y="10"/>
                </a:moveTo>
                <a:lnTo>
                  <a:pt x="159" y="10"/>
                </a:lnTo>
                <a:lnTo>
                  <a:pt x="159" y="21"/>
                </a:lnTo>
                <a:lnTo>
                  <a:pt x="0" y="21"/>
                </a:lnTo>
                <a:lnTo>
                  <a:pt x="0" y="10"/>
                </a:lnTo>
                <a:close/>
                <a:moveTo>
                  <a:pt x="154" y="0"/>
                </a:moveTo>
                <a:lnTo>
                  <a:pt x="184" y="15"/>
                </a:lnTo>
                <a:lnTo>
                  <a:pt x="154" y="31"/>
                </a:lnTo>
                <a:lnTo>
                  <a:pt x="154" y="0"/>
                </a:lnTo>
                <a:close/>
              </a:path>
            </a:pathLst>
          </a:custGeom>
          <a:solidFill>
            <a:srgbClr val="000000"/>
          </a:solidFill>
          <a:ln w="12700" cap="flat">
            <a:solidFill>
              <a:srgbClr val="000000"/>
            </a:solidFill>
            <a:prstDash val="solid"/>
            <a:bevel/>
            <a:headEnd/>
            <a:tailEnd/>
          </a:ln>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41" name="Rectangle 6"/>
          <p:cNvSpPr>
            <a:spLocks noChangeArrowheads="1"/>
          </p:cNvSpPr>
          <p:nvPr/>
        </p:nvSpPr>
        <p:spPr bwMode="auto">
          <a:xfrm>
            <a:off x="4757209" y="571500"/>
            <a:ext cx="2234711" cy="78022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pPr>
            <a:endParaRPr lang="en-AU" sz="1800" smtClean="0">
              <a:solidFill>
                <a:srgbClr val="FFFFFF"/>
              </a:solidFill>
              <a:latin typeface="Verdana" pitchFamily="34" charset="0"/>
            </a:endParaRPr>
          </a:p>
        </p:txBody>
      </p:sp>
      <p:sp>
        <p:nvSpPr>
          <p:cNvPr id="42" name="Rectangle 17"/>
          <p:cNvSpPr>
            <a:spLocks noChangeArrowheads="1"/>
          </p:cNvSpPr>
          <p:nvPr/>
        </p:nvSpPr>
        <p:spPr bwMode="auto">
          <a:xfrm>
            <a:off x="4908147" y="845587"/>
            <a:ext cx="18932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00000"/>
              </a:lnSpc>
              <a:spcBef>
                <a:spcPct val="0"/>
              </a:spcBef>
            </a:pPr>
            <a:r>
              <a:rPr lang="en-AU" altLang="en-US" sz="1500" b="1" dirty="0" smtClean="0">
                <a:solidFill>
                  <a:srgbClr val="000000"/>
                </a:solidFill>
                <a:latin typeface="Arial" pitchFamily="34" charset="0"/>
              </a:rPr>
              <a:t> KM Step Function Array</a:t>
            </a:r>
            <a:endParaRPr lang="en-US" altLang="en-US" sz="1500" b="1" dirty="0" smtClean="0">
              <a:solidFill>
                <a:srgbClr val="000000"/>
              </a:solidFill>
              <a:latin typeface="Arial" pitchFamily="34" charset="0"/>
            </a:endParaRPr>
          </a:p>
        </p:txBody>
      </p:sp>
      <p:sp>
        <p:nvSpPr>
          <p:cNvPr id="2" name="Rounded Rectangle 1"/>
          <p:cNvSpPr/>
          <p:nvPr/>
        </p:nvSpPr>
        <p:spPr bwMode="auto">
          <a:xfrm>
            <a:off x="229484" y="489340"/>
            <a:ext cx="7802128" cy="1887701"/>
          </a:xfrm>
          <a:prstGeom prst="roundRect">
            <a:avLst/>
          </a:prstGeom>
          <a:noFill/>
          <a:ln w="88900" cap="flat" cmpd="sng" algn="ctr">
            <a:solidFill>
              <a:srgbClr val="06D25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Verdana" pitchFamily="34" charset="0"/>
            </a:endParaRPr>
          </a:p>
        </p:txBody>
      </p:sp>
      <p:sp>
        <p:nvSpPr>
          <p:cNvPr id="46" name="Rounded Rectangle 45"/>
          <p:cNvSpPr/>
          <p:nvPr/>
        </p:nvSpPr>
        <p:spPr bwMode="auto">
          <a:xfrm>
            <a:off x="4457622" y="350841"/>
            <a:ext cx="4462746" cy="6424611"/>
          </a:xfrm>
          <a:prstGeom prst="roundRect">
            <a:avLst/>
          </a:prstGeom>
          <a:noFill/>
          <a:ln w="889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Verdana" pitchFamily="34" charset="0"/>
            </a:endParaRPr>
          </a:p>
        </p:txBody>
      </p:sp>
      <p:sp>
        <p:nvSpPr>
          <p:cNvPr id="3" name="Oval 2"/>
          <p:cNvSpPr/>
          <p:nvPr/>
        </p:nvSpPr>
        <p:spPr bwMode="auto">
          <a:xfrm rot="19576119">
            <a:off x="683011" y="1581622"/>
            <a:ext cx="6810375" cy="4572297"/>
          </a:xfrm>
          <a:prstGeom prst="ellipse">
            <a:avLst/>
          </a:prstGeom>
          <a:noFill/>
          <a:ln w="889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75571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6"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785" name="Rectangle 1417"/>
          <p:cNvSpPr>
            <a:spLocks noGrp="1" noChangeArrowheads="1"/>
          </p:cNvSpPr>
          <p:nvPr>
            <p:ph type="title" sz="quarter"/>
          </p:nvPr>
        </p:nvSpPr>
        <p:spPr>
          <a:xfrm>
            <a:off x="457200" y="277813"/>
            <a:ext cx="8229600" cy="688975"/>
          </a:xfrm>
        </p:spPr>
        <p:txBody>
          <a:bodyPr/>
          <a:lstStyle/>
          <a:p>
            <a:pPr algn="l"/>
            <a:r>
              <a:rPr lang="en-US" altLang="en-US" sz="1400">
                <a:solidFill>
                  <a:schemeClr val="tx1"/>
                </a:solidFill>
                <a:effectLst/>
              </a:rPr>
              <a:t>Plots below illustrate the predictive performance of the 2003, 2002, 2001 and  94 probability matrices</a:t>
            </a:r>
            <a:br>
              <a:rPr lang="en-US" altLang="en-US" sz="1400">
                <a:solidFill>
                  <a:schemeClr val="tx1"/>
                </a:solidFill>
                <a:effectLst/>
              </a:rPr>
            </a:br>
            <a:r>
              <a:rPr lang="en-US" altLang="en-US" sz="1400">
                <a:solidFill>
                  <a:schemeClr val="tx1"/>
                </a:solidFill>
                <a:effectLst/>
              </a:rPr>
              <a:t>applied against all arrest events from 1984 to 2003 where a 2-year follow-up was possible</a:t>
            </a:r>
            <a:r>
              <a:rPr lang="en-US" altLang="en-US" sz="1400"/>
              <a:t>.</a:t>
            </a:r>
          </a:p>
        </p:txBody>
      </p:sp>
      <p:sp>
        <p:nvSpPr>
          <p:cNvPr id="186377" name="Control 9"/>
          <p:cNvSpPr>
            <a:spLocks noRot="1" noChangeArrowheads="1" noChangeShapeType="1" noTextEdit="1"/>
          </p:cNvSpPr>
          <p:nvPr/>
        </p:nvSpPr>
        <p:spPr bwMode="auto">
          <a:xfrm>
            <a:off x="114300" y="-4075113"/>
            <a:ext cx="4181475" cy="2657475"/>
          </a:xfrm>
          <a:prstGeom prst="rect">
            <a:avLst/>
          </a:prstGeom>
          <a:noFill/>
          <a:ln w="1">
            <a:miter lim="800000"/>
            <a:headEnd/>
            <a:tailEnd/>
          </a:ln>
        </p:spPr>
        <p:txBody>
          <a:bodyPr/>
          <a:lstStyle/>
          <a:p>
            <a:endParaRPr lang="en-AU"/>
          </a:p>
        </p:txBody>
      </p:sp>
      <p:sp>
        <p:nvSpPr>
          <p:cNvPr id="186376" name="Control 8"/>
          <p:cNvSpPr>
            <a:spLocks noRot="1" noChangeArrowheads="1" noChangeShapeType="1" noTextEdit="1"/>
          </p:cNvSpPr>
          <p:nvPr/>
        </p:nvSpPr>
        <p:spPr bwMode="auto">
          <a:xfrm>
            <a:off x="4676775" y="-4075113"/>
            <a:ext cx="4191000" cy="2657475"/>
          </a:xfrm>
          <a:prstGeom prst="rect">
            <a:avLst/>
          </a:prstGeom>
          <a:noFill/>
          <a:ln w="1">
            <a:miter lim="800000"/>
            <a:headEnd/>
            <a:tailEnd/>
          </a:ln>
        </p:spPr>
        <p:txBody>
          <a:bodyPr/>
          <a:lstStyle/>
          <a:p>
            <a:endParaRPr lang="en-AU"/>
          </a:p>
        </p:txBody>
      </p:sp>
      <p:sp>
        <p:nvSpPr>
          <p:cNvPr id="186375" name="Control 7"/>
          <p:cNvSpPr>
            <a:spLocks noRot="1" noChangeArrowheads="1" noChangeShapeType="1" noTextEdit="1"/>
          </p:cNvSpPr>
          <p:nvPr/>
        </p:nvSpPr>
        <p:spPr bwMode="auto">
          <a:xfrm>
            <a:off x="123825" y="1627188"/>
            <a:ext cx="4171950" cy="2647950"/>
          </a:xfrm>
          <a:prstGeom prst="rect">
            <a:avLst/>
          </a:prstGeom>
          <a:noFill/>
          <a:ln w="1">
            <a:miter lim="800000"/>
            <a:headEnd/>
            <a:tailEnd/>
          </a:ln>
        </p:spPr>
        <p:txBody>
          <a:bodyPr/>
          <a:lstStyle/>
          <a:p>
            <a:endParaRPr lang="en-AU"/>
          </a:p>
        </p:txBody>
      </p:sp>
      <p:sp>
        <p:nvSpPr>
          <p:cNvPr id="186374" name="Control 6"/>
          <p:cNvSpPr>
            <a:spLocks noRot="1" noChangeArrowheads="1" noChangeShapeType="1" noTextEdit="1"/>
          </p:cNvSpPr>
          <p:nvPr/>
        </p:nvSpPr>
        <p:spPr bwMode="auto">
          <a:xfrm>
            <a:off x="4468813" y="1631950"/>
            <a:ext cx="4191000" cy="2657475"/>
          </a:xfrm>
          <a:prstGeom prst="rect">
            <a:avLst/>
          </a:prstGeom>
          <a:noFill/>
          <a:ln w="1">
            <a:miter lim="800000"/>
            <a:headEnd/>
            <a:tailEnd/>
          </a:ln>
        </p:spPr>
        <p:txBody>
          <a:bodyPr/>
          <a:lstStyle/>
          <a:p>
            <a:endParaRPr lang="en-AU"/>
          </a:p>
        </p:txBody>
      </p:sp>
      <p:sp>
        <p:nvSpPr>
          <p:cNvPr id="186373" name="Control 5"/>
          <p:cNvSpPr>
            <a:spLocks noRot="1" noChangeArrowheads="1" noChangeShapeType="1" noTextEdit="1"/>
          </p:cNvSpPr>
          <p:nvPr/>
        </p:nvSpPr>
        <p:spPr bwMode="auto">
          <a:xfrm>
            <a:off x="114300" y="7310438"/>
            <a:ext cx="4181475" cy="2657475"/>
          </a:xfrm>
          <a:prstGeom prst="rect">
            <a:avLst/>
          </a:prstGeom>
          <a:noFill/>
          <a:ln w="1">
            <a:miter lim="800000"/>
            <a:headEnd/>
            <a:tailEnd/>
          </a:ln>
        </p:spPr>
        <p:txBody>
          <a:bodyPr/>
          <a:lstStyle/>
          <a:p>
            <a:endParaRPr lang="en-AU"/>
          </a:p>
        </p:txBody>
      </p:sp>
      <p:sp>
        <p:nvSpPr>
          <p:cNvPr id="186372" name="Control 4"/>
          <p:cNvSpPr>
            <a:spLocks noRot="1" noChangeArrowheads="1" noChangeShapeType="1" noTextEdit="1"/>
          </p:cNvSpPr>
          <p:nvPr/>
        </p:nvSpPr>
        <p:spPr bwMode="auto">
          <a:xfrm>
            <a:off x="4686300" y="7310438"/>
            <a:ext cx="4181475" cy="2657475"/>
          </a:xfrm>
          <a:prstGeom prst="rect">
            <a:avLst/>
          </a:prstGeom>
          <a:noFill/>
          <a:ln w="1">
            <a:miter lim="800000"/>
            <a:headEnd/>
            <a:tailEnd/>
          </a:ln>
        </p:spPr>
        <p:txBody>
          <a:bodyPr/>
          <a:lstStyle/>
          <a:p>
            <a:endParaRPr lang="en-AU"/>
          </a:p>
        </p:txBody>
      </p:sp>
      <p:graphicFrame>
        <p:nvGraphicFramePr>
          <p:cNvPr id="186831" name="Group 463"/>
          <p:cNvGraphicFramePr>
            <a:graphicFrameLocks noGrp="1"/>
          </p:cNvGraphicFramePr>
          <p:nvPr/>
        </p:nvGraphicFramePr>
        <p:xfrm>
          <a:off x="114300" y="-4075113"/>
          <a:ext cx="381000" cy="518160"/>
        </p:xfrm>
        <a:graphic>
          <a:graphicData uri="http://schemas.openxmlformats.org/drawingml/2006/table">
            <a:tbl>
              <a:tblPr/>
              <a:tblGrid>
                <a:gridCol w="381000"/>
              </a:tblGrid>
              <a:tr h="266700">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86840" name="Group 472"/>
          <p:cNvGraphicFramePr>
            <a:graphicFrameLocks noGrp="1"/>
          </p:cNvGraphicFramePr>
          <p:nvPr/>
        </p:nvGraphicFramePr>
        <p:xfrm>
          <a:off x="4305300" y="-4075113"/>
          <a:ext cx="381000" cy="518160"/>
        </p:xfrm>
        <a:graphic>
          <a:graphicData uri="http://schemas.openxmlformats.org/drawingml/2006/table">
            <a:tbl>
              <a:tblPr/>
              <a:tblGrid>
                <a:gridCol w="381000"/>
              </a:tblGrid>
              <a:tr h="266700">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pic>
        <p:nvPicPr>
          <p:cNvPr id="186438" name="Picture 70" descr="clip_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6145213"/>
            <a:ext cx="4191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86451" name="Picture 83" descr="clip_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6145213"/>
            <a:ext cx="420052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86766" name="Picture 398" descr="clip_image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300" y="9726613"/>
            <a:ext cx="4191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86769" name="Picture 401" descr="clip_image0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3300" y="9726613"/>
            <a:ext cx="4191000" cy="2667000"/>
          </a:xfrm>
          <a:prstGeom prst="rect">
            <a:avLst/>
          </a:prstGeom>
          <a:noFill/>
          <a:extLst>
            <a:ext uri="{909E8E84-426E-40DD-AFC4-6F175D3DCCD1}">
              <a14:hiddenFill xmlns:a14="http://schemas.microsoft.com/office/drawing/2010/main">
                <a:solidFill>
                  <a:srgbClr val="FFFFFF"/>
                </a:solidFill>
              </a14:hiddenFill>
            </a:ext>
          </a:extLst>
        </p:spPr>
      </p:pic>
      <p:grpSp>
        <p:nvGrpSpPr>
          <p:cNvPr id="187843" name="Group 1475"/>
          <p:cNvGrpSpPr>
            <a:grpSpLocks/>
          </p:cNvGrpSpPr>
          <p:nvPr/>
        </p:nvGrpSpPr>
        <p:grpSpPr bwMode="auto">
          <a:xfrm>
            <a:off x="396875" y="962025"/>
            <a:ext cx="8137525" cy="4965700"/>
            <a:chOff x="149" y="542"/>
            <a:chExt cx="5126" cy="3128"/>
          </a:xfrm>
        </p:grpSpPr>
        <p:graphicFrame>
          <p:nvGraphicFramePr>
            <p:cNvPr id="187775" name="Object 1407"/>
            <p:cNvGraphicFramePr>
              <a:graphicFrameLocks noChangeAspect="1"/>
            </p:cNvGraphicFramePr>
            <p:nvPr/>
          </p:nvGraphicFramePr>
          <p:xfrm>
            <a:off x="149" y="542"/>
            <a:ext cx="2567" cy="1590"/>
          </p:xfrm>
          <a:graphic>
            <a:graphicData uri="http://schemas.openxmlformats.org/presentationml/2006/ole">
              <mc:AlternateContent xmlns:mc="http://schemas.openxmlformats.org/markup-compatibility/2006">
                <mc:Choice xmlns:v="urn:schemas-microsoft-com:vml" Requires="v">
                  <p:oleObj spid="_x0000_s194996" name="Chart" r:id="rId8" imgW="4181508" imgH="2514741" progId="Excel.Chart.8">
                    <p:embed/>
                  </p:oleObj>
                </mc:Choice>
                <mc:Fallback>
                  <p:oleObj name="Chart" r:id="rId8" imgW="4181508" imgH="2514741" progId="Excel.Chart.8">
                    <p:embed/>
                    <p:pic>
                      <p:nvPicPr>
                        <p:cNvPr id="0" name="Object 14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 y="542"/>
                          <a:ext cx="2567" cy="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778" name="Object 1410"/>
            <p:cNvGraphicFramePr>
              <a:graphicFrameLocks noChangeAspect="1"/>
            </p:cNvGraphicFramePr>
            <p:nvPr/>
          </p:nvGraphicFramePr>
          <p:xfrm>
            <a:off x="2704" y="544"/>
            <a:ext cx="2563" cy="1587"/>
          </p:xfrm>
          <a:graphic>
            <a:graphicData uri="http://schemas.openxmlformats.org/presentationml/2006/ole">
              <mc:AlternateContent xmlns:mc="http://schemas.openxmlformats.org/markup-compatibility/2006">
                <mc:Choice xmlns:v="urn:schemas-microsoft-com:vml" Requires="v">
                  <p:oleObj spid="_x0000_s194997" name="Chart" r:id="rId10" imgW="4190983" imgH="2514741" progId="Excel.Chart.8">
                    <p:embed/>
                  </p:oleObj>
                </mc:Choice>
                <mc:Fallback>
                  <p:oleObj name="Chart" r:id="rId10" imgW="4190983" imgH="2514741" progId="Excel.Chart.8">
                    <p:embed/>
                    <p:pic>
                      <p:nvPicPr>
                        <p:cNvPr id="0" name="Object 14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4" y="544"/>
                          <a:ext cx="2563" cy="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781" name="Object 1413"/>
            <p:cNvGraphicFramePr>
              <a:graphicFrameLocks noChangeAspect="1"/>
            </p:cNvGraphicFramePr>
            <p:nvPr/>
          </p:nvGraphicFramePr>
          <p:xfrm>
            <a:off x="151" y="2125"/>
            <a:ext cx="2568" cy="1545"/>
          </p:xfrm>
          <a:graphic>
            <a:graphicData uri="http://schemas.openxmlformats.org/presentationml/2006/ole">
              <mc:AlternateContent xmlns:mc="http://schemas.openxmlformats.org/markup-compatibility/2006">
                <mc:Choice xmlns:v="urn:schemas-microsoft-com:vml" Requires="v">
                  <p:oleObj spid="_x0000_s194998" name="Chart" r:id="rId12" imgW="4172033" imgH="2505175" progId="Excel.Chart.8">
                    <p:embed/>
                  </p:oleObj>
                </mc:Choice>
                <mc:Fallback>
                  <p:oleObj name="Chart" r:id="rId12" imgW="4172033" imgH="2505175" progId="Excel.Chart.8">
                    <p:embed/>
                    <p:pic>
                      <p:nvPicPr>
                        <p:cNvPr id="0" name="Object 14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1" y="2125"/>
                          <a:ext cx="2568" cy="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784" name="Object 1416"/>
            <p:cNvGraphicFramePr>
              <a:graphicFrameLocks noChangeAspect="1"/>
            </p:cNvGraphicFramePr>
            <p:nvPr/>
          </p:nvGraphicFramePr>
          <p:xfrm>
            <a:off x="2695" y="2120"/>
            <a:ext cx="2580" cy="1548"/>
          </p:xfrm>
          <a:graphic>
            <a:graphicData uri="http://schemas.openxmlformats.org/presentationml/2006/ole">
              <mc:AlternateContent xmlns:mc="http://schemas.openxmlformats.org/markup-compatibility/2006">
                <mc:Choice xmlns:v="urn:schemas-microsoft-com:vml" Requires="v">
                  <p:oleObj spid="_x0000_s194999" name="Chart" r:id="rId14" imgW="4181508" imgH="2514741" progId="Excel.Chart.8">
                    <p:embed/>
                  </p:oleObj>
                </mc:Choice>
                <mc:Fallback>
                  <p:oleObj name="Chart" r:id="rId14" imgW="4181508" imgH="2514741" progId="Excel.Chart.8">
                    <p:embed/>
                    <p:pic>
                      <p:nvPicPr>
                        <p:cNvPr id="0" name="Object 14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95" y="2120"/>
                          <a:ext cx="2580" cy="1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5" name="Rectangle 5"/>
          <p:cNvSpPr>
            <a:spLocks noGrp="1" noChangeArrowheads="1"/>
          </p:cNvSpPr>
          <p:nvPr>
            <p:ph type="title"/>
          </p:nvPr>
        </p:nvSpPr>
        <p:spPr>
          <a:xfrm>
            <a:off x="457200" y="0"/>
            <a:ext cx="8229600" cy="704850"/>
          </a:xfrm>
        </p:spPr>
        <p:txBody>
          <a:bodyPr/>
          <a:lstStyle/>
          <a:p>
            <a:r>
              <a:rPr lang="en-AU" altLang="en-US" sz="2400"/>
              <a:t>Example of applying the matrix to new data</a:t>
            </a:r>
            <a:endParaRPr lang="en-US" altLang="en-US" sz="2400"/>
          </a:p>
        </p:txBody>
      </p:sp>
      <p:graphicFrame>
        <p:nvGraphicFramePr>
          <p:cNvPr id="2" name="Object 7"/>
          <p:cNvGraphicFramePr>
            <a:graphicFrameLocks noGrp="1" noChangeAspect="1"/>
          </p:cNvGraphicFramePr>
          <p:nvPr>
            <p:ph sz="half" idx="1"/>
            <p:extLst>
              <p:ext uri="{D42A27DB-BD31-4B8C-83A1-F6EECF244321}">
                <p14:modId xmlns:p14="http://schemas.microsoft.com/office/powerpoint/2010/main" val="1358918610"/>
              </p:ext>
            </p:extLst>
          </p:nvPr>
        </p:nvGraphicFramePr>
        <p:xfrm>
          <a:off x="698500" y="638175"/>
          <a:ext cx="8151813" cy="47513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657350" y="469385"/>
            <a:ext cx="5457825" cy="369332"/>
          </a:xfrm>
          <a:noFill/>
        </p:spPr>
        <p:txBody>
          <a:bodyPr wrap="square" lIns="0" tIns="0" rIns="0" bIns="0">
            <a:spAutoFit/>
          </a:bodyPr>
          <a:lstStyle/>
          <a:p>
            <a:pPr algn="l"/>
            <a:r>
              <a:rPr lang="en-AU" altLang="en-US" sz="2400" dirty="0">
                <a:solidFill>
                  <a:schemeClr val="tx1"/>
                </a:solidFill>
                <a:effectLst/>
                <a:latin typeface="Calibri Light" panose="020F0302020204030204" pitchFamily="34" charset="0"/>
              </a:rPr>
              <a:t>Evaluating completeness</a:t>
            </a:r>
          </a:p>
        </p:txBody>
      </p:sp>
      <p:sp>
        <p:nvSpPr>
          <p:cNvPr id="125955" name="Text Box 3"/>
          <p:cNvSpPr txBox="1">
            <a:spLocks noChangeArrowheads="1"/>
          </p:cNvSpPr>
          <p:nvPr/>
        </p:nvSpPr>
        <p:spPr bwMode="auto">
          <a:xfrm>
            <a:off x="0" y="1319213"/>
            <a:ext cx="829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marL="544513" indent="-544513" algn="l">
              <a:spcBef>
                <a:spcPct val="0"/>
              </a:spcBef>
              <a:defRPr>
                <a:solidFill>
                  <a:schemeClr val="tx1"/>
                </a:solidFill>
                <a:latin typeface="Arial" charset="0"/>
              </a:defRPr>
            </a:lvl1pPr>
            <a:lvl2pPr marL="723900"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00000"/>
              </a:lnSpc>
              <a:spcBef>
                <a:spcPct val="50000"/>
              </a:spcBef>
            </a:pPr>
            <a:r>
              <a:rPr lang="en-AU" altLang="en-US" sz="2400" b="1">
                <a:solidFill>
                  <a:schemeClr val="tx2"/>
                </a:solidFill>
                <a:effectLst>
                  <a:outerShdw blurRad="38100" dist="38100" dir="2700000" algn="tl">
                    <a:srgbClr val="000000"/>
                  </a:outerShdw>
                </a:effectLst>
              </a:rPr>
              <a:t>	</a:t>
            </a:r>
          </a:p>
        </p:txBody>
      </p:sp>
      <p:sp>
        <p:nvSpPr>
          <p:cNvPr id="125956" name="Text Box 4"/>
          <p:cNvSpPr txBox="1">
            <a:spLocks noChangeArrowheads="1"/>
          </p:cNvSpPr>
          <p:nvPr/>
        </p:nvSpPr>
        <p:spPr bwMode="auto">
          <a:xfrm>
            <a:off x="411163" y="1403350"/>
            <a:ext cx="8194675"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pPr algn="l">
              <a:lnSpc>
                <a:spcPct val="100000"/>
              </a:lnSpc>
              <a:spcBef>
                <a:spcPct val="0"/>
              </a:spcBef>
            </a:pPr>
            <a:r>
              <a:rPr lang="en-AU" altLang="en-US" sz="1800" dirty="0">
                <a:latin typeface="Calibri Light" panose="020F0302020204030204" pitchFamily="34" charset="0"/>
              </a:rPr>
              <a:t>The Instrument has been applied against a large number of individual test cases and groups and has been found to predict consistently well. </a:t>
            </a:r>
          </a:p>
          <a:p>
            <a:pPr algn="l">
              <a:lnSpc>
                <a:spcPct val="100000"/>
              </a:lnSpc>
              <a:spcBef>
                <a:spcPct val="0"/>
              </a:spcBef>
            </a:pPr>
            <a:endParaRPr lang="en-AU" altLang="en-US" sz="1800" dirty="0">
              <a:latin typeface="Calibri Light" panose="020F0302020204030204" pitchFamily="34" charset="0"/>
            </a:endParaRPr>
          </a:p>
          <a:p>
            <a:pPr algn="l">
              <a:lnSpc>
                <a:spcPct val="100000"/>
              </a:lnSpc>
              <a:spcBef>
                <a:spcPct val="0"/>
              </a:spcBef>
            </a:pPr>
            <a:r>
              <a:rPr lang="en-AU" altLang="en-US" sz="1800" dirty="0">
                <a:latin typeface="Calibri Light" panose="020F0302020204030204" pitchFamily="34" charset="0"/>
              </a:rPr>
              <a:t>In theory, it can be applied against any offender or group of offenders and should predict consistently</a:t>
            </a:r>
            <a:r>
              <a:rPr lang="en-AU" altLang="en-US" sz="1800" dirty="0">
                <a:solidFill>
                  <a:schemeClr val="tx2"/>
                </a:solidFill>
                <a:latin typeface="Calibri Light" panose="020F0302020204030204" pitchFamily="34" charset="0"/>
              </a:rPr>
              <a:t>.</a:t>
            </a:r>
          </a:p>
          <a:p>
            <a:pPr algn="l">
              <a:lnSpc>
                <a:spcPct val="100000"/>
              </a:lnSpc>
              <a:spcBef>
                <a:spcPct val="0"/>
              </a:spcBef>
            </a:pPr>
            <a:endParaRPr lang="en-AU" altLang="en-US" sz="1800" dirty="0">
              <a:latin typeface="Calibri Light" panose="020F0302020204030204" pitchFamily="34" charset="0"/>
            </a:endParaRPr>
          </a:p>
          <a:p>
            <a:pPr algn="l">
              <a:lnSpc>
                <a:spcPct val="100000"/>
              </a:lnSpc>
              <a:spcBef>
                <a:spcPct val="0"/>
              </a:spcBef>
            </a:pPr>
            <a:r>
              <a:rPr lang="en-AU" altLang="en-US" sz="1800" dirty="0">
                <a:latin typeface="Calibri Light" panose="020F0302020204030204" pitchFamily="34" charset="0"/>
              </a:rPr>
              <a:t>Note what probabilistic estimation entails. </a:t>
            </a:r>
          </a:p>
          <a:p>
            <a:pPr algn="l">
              <a:lnSpc>
                <a:spcPct val="100000"/>
              </a:lnSpc>
              <a:spcBef>
                <a:spcPct val="50000"/>
              </a:spcBef>
            </a:pPr>
            <a:r>
              <a:rPr lang="en-AU" altLang="en-US" sz="1800" dirty="0">
                <a:latin typeface="Calibri Light" panose="020F0302020204030204" pitchFamily="34" charset="0"/>
              </a:rPr>
              <a:t>If an individual has a risk of 0.8 of re-offending within 2 years, then 8 out of 10 offenders LIKE HIM are expected to re-offend. </a:t>
            </a:r>
          </a:p>
          <a:p>
            <a:pPr algn="l">
              <a:lnSpc>
                <a:spcPct val="100000"/>
              </a:lnSpc>
              <a:spcBef>
                <a:spcPct val="50000"/>
              </a:spcBef>
            </a:pPr>
            <a:r>
              <a:rPr lang="en-AU" altLang="en-US" sz="1800" dirty="0">
                <a:latin typeface="Calibri Light" panose="020F0302020204030204" pitchFamily="34" charset="0"/>
              </a:rPr>
              <a:t>Even though all 10 could be considered ‘high risk’ offenders, 2 of them probably won’t re-offend</a:t>
            </a:r>
          </a:p>
          <a:p>
            <a:pPr algn="l">
              <a:lnSpc>
                <a:spcPct val="100000"/>
              </a:lnSpc>
              <a:spcBef>
                <a:spcPct val="50000"/>
              </a:spcBef>
            </a:pPr>
            <a:endParaRPr lang="en-AU" altLang="en-US" sz="1800" dirty="0">
              <a:latin typeface="Calibri Light" panose="020F0302020204030204" pitchFamily="34" charset="0"/>
            </a:endParaRPr>
          </a:p>
          <a:p>
            <a:pPr algn="l">
              <a:lnSpc>
                <a:spcPct val="100000"/>
              </a:lnSpc>
              <a:spcBef>
                <a:spcPct val="50000"/>
              </a:spcBef>
            </a:pPr>
            <a:r>
              <a:rPr lang="en-AU" altLang="en-US" sz="1800" dirty="0">
                <a:solidFill>
                  <a:schemeClr val="tx2"/>
                </a:solidFill>
                <a:latin typeface="Calibri Light" panose="020F0302020204030204" pitchFamily="34"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79450" y="2073306"/>
            <a:ext cx="7602538" cy="2062103"/>
          </a:xfrm>
        </p:spPr>
        <p:txBody>
          <a:bodyPr>
            <a:spAutoFit/>
          </a:bodyPr>
          <a:lstStyle/>
          <a:p>
            <a:r>
              <a:rPr lang="en-US" altLang="en-US" sz="3200" b="1" i="1" dirty="0" smtClean="0">
                <a:solidFill>
                  <a:schemeClr val="accent2"/>
                </a:solidFill>
                <a:latin typeface="Times New Roman" pitchFamily="18" charset="0"/>
              </a:rPr>
              <a:t>Thank you for your kind attention</a:t>
            </a:r>
            <a:br>
              <a:rPr lang="en-US" altLang="en-US" sz="3200" b="1" i="1" dirty="0" smtClean="0">
                <a:solidFill>
                  <a:schemeClr val="accent2"/>
                </a:solidFill>
                <a:latin typeface="Times New Roman" pitchFamily="18" charset="0"/>
              </a:rPr>
            </a:br>
            <a:r>
              <a:rPr lang="en-US" altLang="en-US" sz="3200" b="1" i="1" dirty="0" smtClean="0">
                <a:solidFill>
                  <a:schemeClr val="accent2"/>
                </a:solidFill>
                <a:latin typeface="Times New Roman" pitchFamily="18" charset="0"/>
              </a:rPr>
              <a:t/>
            </a:r>
            <a:br>
              <a:rPr lang="en-US" altLang="en-US" sz="3200" b="1" i="1" dirty="0" smtClean="0">
                <a:solidFill>
                  <a:schemeClr val="accent2"/>
                </a:solidFill>
                <a:latin typeface="Times New Roman" pitchFamily="18" charset="0"/>
              </a:rPr>
            </a:br>
            <a:r>
              <a:rPr lang="en-US" altLang="en-US" sz="3200" b="1" i="1" dirty="0" smtClean="0">
                <a:solidFill>
                  <a:schemeClr val="accent2"/>
                </a:solidFill>
                <a:latin typeface="Times New Roman" pitchFamily="18" charset="0"/>
              </a:rPr>
              <a:t/>
            </a:r>
            <a:br>
              <a:rPr lang="en-US" altLang="en-US" sz="3200" b="1" i="1" dirty="0" smtClean="0">
                <a:solidFill>
                  <a:schemeClr val="accent2"/>
                </a:solidFill>
                <a:latin typeface="Times New Roman" pitchFamily="18" charset="0"/>
              </a:rPr>
            </a:br>
            <a:r>
              <a:rPr lang="en-US" altLang="en-US" sz="3200" b="1" i="1" dirty="0" smtClean="0">
                <a:solidFill>
                  <a:schemeClr val="accent2"/>
                </a:solidFill>
                <a:latin typeface="Times New Roman" pitchFamily="18" charset="0"/>
              </a:rPr>
              <a:t>Any questions?</a:t>
            </a:r>
            <a:endParaRPr lang="en-US" altLang="en-US" sz="3200" b="1" i="1" dirty="0">
              <a:solidFill>
                <a:schemeClr val="accent2"/>
              </a:solidFill>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124075" y="4473575"/>
            <a:ext cx="4932363" cy="1441450"/>
          </a:xfrm>
        </p:spPr>
        <p:txBody>
          <a:bodyPr/>
          <a:lstStyle/>
          <a:p>
            <a:pPr marL="263525" algn="l">
              <a:buFont typeface="Wingdings" pitchFamily="2" charset="2"/>
              <a:buNone/>
            </a:pPr>
            <a:r>
              <a:rPr lang="en-AU" altLang="en-US" sz="1200" b="1" i="1" dirty="0">
                <a:solidFill>
                  <a:schemeClr val="accent2"/>
                </a:solidFill>
              </a:rPr>
              <a:t/>
            </a:r>
            <a:br>
              <a:rPr lang="en-AU" altLang="en-US" sz="1200" b="1" i="1" dirty="0">
                <a:solidFill>
                  <a:schemeClr val="accent2"/>
                </a:solidFill>
              </a:rPr>
            </a:br>
            <a:r>
              <a:rPr lang="en-AU" altLang="en-US" sz="4000" b="1" i="1" dirty="0">
                <a:solidFill>
                  <a:schemeClr val="accent2"/>
                </a:solidFill>
                <a:latin typeface="Times New Roman" pitchFamily="18" charset="0"/>
              </a:rPr>
              <a:t>Measurement and Evaluation</a:t>
            </a:r>
          </a:p>
        </p:txBody>
      </p:sp>
      <p:sp>
        <p:nvSpPr>
          <p:cNvPr id="128003" name="Rectangle 3"/>
          <p:cNvSpPr>
            <a:spLocks noChangeArrowheads="1"/>
          </p:cNvSpPr>
          <p:nvPr/>
        </p:nvSpPr>
        <p:spPr bwMode="auto">
          <a:xfrm>
            <a:off x="576263" y="296863"/>
            <a:ext cx="7632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pPr>
            <a:r>
              <a:rPr lang="en-AU" altLang="en-US" sz="4000" b="1">
                <a:solidFill>
                  <a:schemeClr val="tx2"/>
                </a:solidFill>
                <a:effectLst>
                  <a:outerShdw blurRad="38100" dist="38100" dir="2700000" algn="tl">
                    <a:srgbClr val="000000"/>
                  </a:outerShdw>
                </a:effectLst>
              </a:rPr>
              <a:t>Extensions of the model</a:t>
            </a:r>
            <a:endParaRPr lang="en-AU" altLang="en-US" sz="4000" b="1" i="1">
              <a:solidFill>
                <a:schemeClr val="accent2"/>
              </a:solidFill>
              <a:effectLst>
                <a:outerShdw blurRad="38100" dist="38100" dir="2700000" algn="tl">
                  <a:srgbClr val="000000"/>
                </a:outerShdw>
              </a:effectLst>
            </a:endParaRPr>
          </a:p>
        </p:txBody>
      </p:sp>
      <p:sp>
        <p:nvSpPr>
          <p:cNvPr id="128004" name="Rectangle 4"/>
          <p:cNvSpPr>
            <a:spLocks noChangeArrowheads="1"/>
          </p:cNvSpPr>
          <p:nvPr/>
        </p:nvSpPr>
        <p:spPr bwMode="auto">
          <a:xfrm>
            <a:off x="228600" y="1177925"/>
            <a:ext cx="399732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marL="263525">
              <a:spcBef>
                <a:spcPct val="0"/>
              </a:spcBef>
              <a:defRPr sz="4400">
                <a:solidFill>
                  <a:schemeClr val="tx2"/>
                </a:solidFill>
                <a:effectLst>
                  <a:outerShdw blurRad="38100" dist="38100" dir="2700000" algn="tl">
                    <a:srgbClr val="000000"/>
                  </a:outerShdw>
                </a:effectLst>
                <a:latin typeface="Arial" charset="0"/>
              </a:defRPr>
            </a:lvl1pPr>
            <a:lvl2pPr marL="263525">
              <a:spcBef>
                <a:spcPct val="0"/>
              </a:spcBef>
              <a:defRPr sz="4400">
                <a:solidFill>
                  <a:schemeClr val="tx2"/>
                </a:solidFill>
                <a:effectLst>
                  <a:outerShdw blurRad="38100" dist="38100" dir="2700000" algn="tl">
                    <a:srgbClr val="000000"/>
                  </a:outerShdw>
                </a:effectLst>
                <a:latin typeface="Arial" charset="0"/>
              </a:defRPr>
            </a:lvl2pPr>
            <a:lvl3pPr marL="263525">
              <a:spcBef>
                <a:spcPct val="0"/>
              </a:spcBef>
              <a:defRPr sz="4400">
                <a:solidFill>
                  <a:schemeClr val="tx2"/>
                </a:solidFill>
                <a:effectLst>
                  <a:outerShdw blurRad="38100" dist="38100" dir="2700000" algn="tl">
                    <a:srgbClr val="000000"/>
                  </a:outerShdw>
                </a:effectLst>
                <a:latin typeface="Arial" charset="0"/>
              </a:defRPr>
            </a:lvl3pPr>
            <a:lvl4pPr marL="263525">
              <a:spcBef>
                <a:spcPct val="0"/>
              </a:spcBef>
              <a:defRPr sz="4400">
                <a:solidFill>
                  <a:schemeClr val="tx2"/>
                </a:solidFill>
                <a:effectLst>
                  <a:outerShdw blurRad="38100" dist="38100" dir="2700000" algn="tl">
                    <a:srgbClr val="000000"/>
                  </a:outerShdw>
                </a:effectLst>
                <a:latin typeface="Arial" charset="0"/>
              </a:defRPr>
            </a:lvl4pPr>
            <a:lvl5pPr marL="263525">
              <a:spcBef>
                <a:spcPct val="0"/>
              </a:spcBef>
              <a:defRPr sz="4400">
                <a:solidFill>
                  <a:schemeClr val="tx2"/>
                </a:solidFill>
                <a:effectLst>
                  <a:outerShdw blurRad="38100" dist="38100" dir="2700000" algn="tl">
                    <a:srgbClr val="000000"/>
                  </a:outerShdw>
                </a:effectLst>
                <a:latin typeface="Arial" charset="0"/>
              </a:defRPr>
            </a:lvl5pPr>
            <a:lvl6pPr marL="720725"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1177925"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635125"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2092325"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lnSpc>
                <a:spcPct val="100000"/>
              </a:lnSpc>
              <a:buFont typeface="Wingdings" pitchFamily="2" charset="2"/>
              <a:buNone/>
            </a:pPr>
            <a:r>
              <a:rPr lang="en-AU" altLang="en-US" sz="4000" b="1">
                <a:latin typeface="Times New Roman" pitchFamily="18" charset="0"/>
              </a:rPr>
              <a:t>Instrument:</a:t>
            </a:r>
            <a:endParaRPr lang="en-AU" altLang="en-US" sz="4000" b="1" i="1">
              <a:solidFill>
                <a:schemeClr val="accent2"/>
              </a:solidFill>
              <a:latin typeface="Times New Roman" pitchFamily="18" charset="0"/>
            </a:endParaRPr>
          </a:p>
        </p:txBody>
      </p:sp>
      <p:sp>
        <p:nvSpPr>
          <p:cNvPr id="128005" name="Rectangle 5"/>
          <p:cNvSpPr>
            <a:spLocks noChangeArrowheads="1"/>
          </p:cNvSpPr>
          <p:nvPr/>
        </p:nvSpPr>
        <p:spPr bwMode="auto">
          <a:xfrm>
            <a:off x="1150938" y="1952625"/>
            <a:ext cx="6516687"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0"/>
              </a:spcBef>
              <a:defRPr sz="4400">
                <a:solidFill>
                  <a:schemeClr val="tx2"/>
                </a:solidFill>
                <a:effectLst>
                  <a:outerShdw blurRad="38100" dist="38100" dir="2700000" algn="tl">
                    <a:srgbClr val="000000"/>
                  </a:outerShdw>
                </a:effectLst>
                <a:latin typeface="Arial" charset="0"/>
              </a:defRPr>
            </a:lvl1pPr>
            <a:lvl2pPr>
              <a:spcBef>
                <a:spcPct val="0"/>
              </a:spcBef>
              <a:defRPr sz="4400">
                <a:solidFill>
                  <a:schemeClr val="tx2"/>
                </a:solidFill>
                <a:effectLst>
                  <a:outerShdw blurRad="38100" dist="38100" dir="2700000" algn="tl">
                    <a:srgbClr val="000000"/>
                  </a:outerShdw>
                </a:effectLst>
                <a:latin typeface="Arial" charset="0"/>
              </a:defRPr>
            </a:lvl2pPr>
            <a:lvl3pPr>
              <a:spcBef>
                <a:spcPct val="0"/>
              </a:spcBef>
              <a:defRPr sz="4400">
                <a:solidFill>
                  <a:schemeClr val="tx2"/>
                </a:solidFill>
                <a:effectLst>
                  <a:outerShdw blurRad="38100" dist="38100" dir="2700000" algn="tl">
                    <a:srgbClr val="000000"/>
                  </a:outerShdw>
                </a:effectLst>
                <a:latin typeface="Arial" charset="0"/>
              </a:defRPr>
            </a:lvl3pPr>
            <a:lvl4pPr>
              <a:spcBef>
                <a:spcPct val="0"/>
              </a:spcBef>
              <a:defRPr sz="4400">
                <a:solidFill>
                  <a:schemeClr val="tx2"/>
                </a:solidFill>
                <a:effectLst>
                  <a:outerShdw blurRad="38100" dist="38100" dir="2700000" algn="tl">
                    <a:srgbClr val="000000"/>
                  </a:outerShdw>
                </a:effectLst>
                <a:latin typeface="Arial" charset="0"/>
              </a:defRPr>
            </a:lvl4pPr>
            <a:lvl5pPr>
              <a:spcBef>
                <a:spcPct val="0"/>
              </a:spcBef>
              <a:defRPr sz="4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lnSpc>
                <a:spcPct val="100000"/>
              </a:lnSpc>
              <a:buFont typeface="Wingdings" pitchFamily="2" charset="2"/>
              <a:buNone/>
            </a:pPr>
            <a:r>
              <a:rPr lang="en-AU" altLang="en-US" sz="1200" b="1"/>
              <a:t/>
            </a:r>
            <a:br>
              <a:rPr lang="en-AU" altLang="en-US" sz="1200" b="1"/>
            </a:br>
            <a:r>
              <a:rPr lang="en-AU" altLang="en-US" sz="4000" b="1" i="1">
                <a:solidFill>
                  <a:schemeClr val="accent2"/>
                </a:solidFill>
                <a:latin typeface="Times New Roman" pitchFamily="18" charset="0"/>
              </a:rPr>
              <a:t>Competing Risk</a:t>
            </a:r>
            <a:br>
              <a:rPr lang="en-AU" altLang="en-US" sz="4000" b="1" i="1">
                <a:solidFill>
                  <a:schemeClr val="accent2"/>
                </a:solidFill>
                <a:latin typeface="Times New Roman" pitchFamily="18" charset="0"/>
              </a:rPr>
            </a:br>
            <a:r>
              <a:rPr lang="en-AU" altLang="en-US" sz="1400" b="1" i="1">
                <a:solidFill>
                  <a:schemeClr val="accent2"/>
                </a:solidFill>
                <a:latin typeface="Times New Roman" pitchFamily="18" charset="0"/>
              </a:rPr>
              <a:t/>
            </a:r>
            <a:br>
              <a:rPr lang="en-AU" altLang="en-US" sz="1400" b="1" i="1">
                <a:solidFill>
                  <a:schemeClr val="accent2"/>
                </a:solidFill>
                <a:latin typeface="Times New Roman" pitchFamily="18" charset="0"/>
              </a:rPr>
            </a:br>
            <a:r>
              <a:rPr lang="en-AU" altLang="en-US" sz="4000" b="1" i="1">
                <a:solidFill>
                  <a:schemeClr val="accent2"/>
                </a:solidFill>
                <a:latin typeface="Times New Roman" pitchFamily="18" charset="0"/>
              </a:rPr>
              <a:t>Conditional Risk</a:t>
            </a:r>
          </a:p>
        </p:txBody>
      </p:sp>
      <p:sp>
        <p:nvSpPr>
          <p:cNvPr id="128006" name="Rectangle 6"/>
          <p:cNvSpPr>
            <a:spLocks noChangeArrowheads="1"/>
          </p:cNvSpPr>
          <p:nvPr/>
        </p:nvSpPr>
        <p:spPr bwMode="auto">
          <a:xfrm>
            <a:off x="333375" y="3359150"/>
            <a:ext cx="3349625"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marL="263525">
              <a:spcBef>
                <a:spcPct val="0"/>
              </a:spcBef>
              <a:defRPr sz="4400">
                <a:solidFill>
                  <a:schemeClr val="tx2"/>
                </a:solidFill>
                <a:effectLst>
                  <a:outerShdw blurRad="38100" dist="38100" dir="2700000" algn="tl">
                    <a:srgbClr val="000000"/>
                  </a:outerShdw>
                </a:effectLst>
                <a:latin typeface="Arial" charset="0"/>
              </a:defRPr>
            </a:lvl1pPr>
            <a:lvl2pPr marL="263525">
              <a:spcBef>
                <a:spcPct val="0"/>
              </a:spcBef>
              <a:defRPr sz="4400">
                <a:solidFill>
                  <a:schemeClr val="tx2"/>
                </a:solidFill>
                <a:effectLst>
                  <a:outerShdw blurRad="38100" dist="38100" dir="2700000" algn="tl">
                    <a:srgbClr val="000000"/>
                  </a:outerShdw>
                </a:effectLst>
                <a:latin typeface="Arial" charset="0"/>
              </a:defRPr>
            </a:lvl2pPr>
            <a:lvl3pPr marL="263525">
              <a:spcBef>
                <a:spcPct val="0"/>
              </a:spcBef>
              <a:defRPr sz="4400">
                <a:solidFill>
                  <a:schemeClr val="tx2"/>
                </a:solidFill>
                <a:effectLst>
                  <a:outerShdw blurRad="38100" dist="38100" dir="2700000" algn="tl">
                    <a:srgbClr val="000000"/>
                  </a:outerShdw>
                </a:effectLst>
                <a:latin typeface="Arial" charset="0"/>
              </a:defRPr>
            </a:lvl3pPr>
            <a:lvl4pPr marL="263525">
              <a:spcBef>
                <a:spcPct val="0"/>
              </a:spcBef>
              <a:defRPr sz="4400">
                <a:solidFill>
                  <a:schemeClr val="tx2"/>
                </a:solidFill>
                <a:effectLst>
                  <a:outerShdw blurRad="38100" dist="38100" dir="2700000" algn="tl">
                    <a:srgbClr val="000000"/>
                  </a:outerShdw>
                </a:effectLst>
                <a:latin typeface="Arial" charset="0"/>
              </a:defRPr>
            </a:lvl4pPr>
            <a:lvl5pPr marL="263525">
              <a:spcBef>
                <a:spcPct val="0"/>
              </a:spcBef>
              <a:defRPr sz="4400">
                <a:solidFill>
                  <a:schemeClr val="tx2"/>
                </a:solidFill>
                <a:effectLst>
                  <a:outerShdw blurRad="38100" dist="38100" dir="2700000" algn="tl">
                    <a:srgbClr val="000000"/>
                  </a:outerShdw>
                </a:effectLst>
                <a:latin typeface="Arial" charset="0"/>
              </a:defRPr>
            </a:lvl5pPr>
            <a:lvl6pPr marL="720725"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1177925"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635125"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2092325"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lnSpc>
                <a:spcPct val="100000"/>
              </a:lnSpc>
              <a:buFont typeface="Wingdings" pitchFamily="2" charset="2"/>
              <a:buNone/>
            </a:pPr>
            <a:r>
              <a:rPr lang="en-AU" altLang="en-US" sz="1200" b="1" dirty="0"/>
              <a:t/>
            </a:r>
            <a:br>
              <a:rPr lang="en-AU" altLang="en-US" sz="1200" b="1" dirty="0"/>
            </a:br>
            <a:r>
              <a:rPr lang="en-AU" altLang="en-US" sz="4000" b="1" dirty="0">
                <a:latin typeface="Times New Roman" pitchFamily="18" charset="0"/>
              </a:rPr>
              <a:t>Research:</a:t>
            </a:r>
            <a:r>
              <a:rPr lang="en-AU" altLang="en-US" sz="4000" b="1" dirty="0"/>
              <a:t> </a:t>
            </a:r>
            <a:endParaRPr lang="en-AU" altLang="en-US" sz="4000" b="1" i="1" dirty="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55650" y="0"/>
            <a:ext cx="7051675" cy="757238"/>
          </a:xfrm>
        </p:spPr>
        <p:txBody>
          <a:bodyPr/>
          <a:lstStyle/>
          <a:p>
            <a:r>
              <a:rPr lang="en-AU" altLang="en-US" sz="4000" b="1">
                <a:latin typeface="Times New Roman" pitchFamily="18" charset="0"/>
              </a:rPr>
              <a:t>A Competing Risk Model</a:t>
            </a:r>
            <a:endParaRPr lang="en-AU" altLang="en-US" sz="4000" b="1" i="1">
              <a:latin typeface="Times New Roman" pitchFamily="18" charset="0"/>
            </a:endParaRPr>
          </a:p>
        </p:txBody>
      </p:sp>
      <p:sp>
        <p:nvSpPr>
          <p:cNvPr id="58371" name="Rectangle 3"/>
          <p:cNvSpPr>
            <a:spLocks noGrp="1" noChangeArrowheads="1"/>
          </p:cNvSpPr>
          <p:nvPr>
            <p:ph idx="1"/>
          </p:nvPr>
        </p:nvSpPr>
        <p:spPr>
          <a:xfrm>
            <a:off x="246063" y="877888"/>
            <a:ext cx="8582025" cy="6932612"/>
          </a:xfrm>
        </p:spPr>
        <p:txBody>
          <a:bodyPr/>
          <a:lstStyle/>
          <a:p>
            <a:pPr indent="9525">
              <a:lnSpc>
                <a:spcPct val="80000"/>
              </a:lnSpc>
              <a:buFont typeface="Wingdings" pitchFamily="2" charset="2"/>
              <a:buNone/>
              <a:tabLst>
                <a:tab pos="1704975" algn="l"/>
              </a:tabLst>
            </a:pPr>
            <a:r>
              <a:rPr lang="en-AU" altLang="en-US" sz="2800" dirty="0">
                <a:latin typeface="Times New Roman" pitchFamily="18" charset="0"/>
              </a:rPr>
              <a:t>Aim: to determine the risk of reoffending for</a:t>
            </a:r>
          </a:p>
          <a:p>
            <a:pPr indent="9525">
              <a:lnSpc>
                <a:spcPct val="80000"/>
              </a:lnSpc>
              <a:buFont typeface="Wingdings" pitchFamily="2" charset="2"/>
              <a:buNone/>
              <a:tabLst>
                <a:tab pos="1704975" algn="l"/>
              </a:tabLst>
            </a:pPr>
            <a:r>
              <a:rPr lang="en-AU" altLang="en-US" sz="2800" dirty="0">
                <a:latin typeface="Times New Roman" pitchFamily="18" charset="0"/>
              </a:rPr>
              <a:t>         particular types of crime.</a:t>
            </a:r>
          </a:p>
          <a:p>
            <a:pPr indent="9525">
              <a:lnSpc>
                <a:spcPct val="80000"/>
              </a:lnSpc>
              <a:buFont typeface="Wingdings" pitchFamily="2" charset="2"/>
              <a:buNone/>
              <a:tabLst>
                <a:tab pos="1704975" algn="l"/>
              </a:tabLst>
            </a:pPr>
            <a:endParaRPr lang="en-AU" altLang="en-US" sz="1600" dirty="0">
              <a:latin typeface="Times New Roman" pitchFamily="18" charset="0"/>
            </a:endParaRPr>
          </a:p>
          <a:p>
            <a:pPr indent="9525">
              <a:lnSpc>
                <a:spcPct val="80000"/>
              </a:lnSpc>
              <a:buFont typeface="Wingdings" pitchFamily="2" charset="2"/>
              <a:buNone/>
              <a:tabLst>
                <a:tab pos="1704975" algn="l"/>
              </a:tabLst>
            </a:pPr>
            <a:r>
              <a:rPr lang="en-AU" altLang="en-US" sz="2800" dirty="0">
                <a:latin typeface="Times New Roman" pitchFamily="18" charset="0"/>
              </a:rPr>
              <a:t>Instead of simple ‘successes’ or ‘fails’,</a:t>
            </a:r>
          </a:p>
          <a:p>
            <a:pPr indent="9525">
              <a:lnSpc>
                <a:spcPct val="80000"/>
              </a:lnSpc>
              <a:buFont typeface="Wingdings" pitchFamily="2" charset="2"/>
              <a:buNone/>
              <a:tabLst>
                <a:tab pos="1704975" algn="l"/>
              </a:tabLst>
            </a:pPr>
            <a:r>
              <a:rPr lang="en-AU" altLang="en-US" sz="2800" dirty="0">
                <a:latin typeface="Times New Roman" pitchFamily="18" charset="0"/>
              </a:rPr>
              <a:t>a failure could be classified into (say) one of four categories:</a:t>
            </a:r>
          </a:p>
          <a:p>
            <a:pPr marL="1449388" lvl="1" indent="-7938">
              <a:lnSpc>
                <a:spcPct val="80000"/>
              </a:lnSpc>
              <a:tabLst>
                <a:tab pos="1704975" algn="l"/>
              </a:tabLst>
            </a:pPr>
            <a:r>
              <a:rPr lang="en-AU" altLang="en-US" dirty="0">
                <a:latin typeface="Times New Roman" pitchFamily="18" charset="0"/>
              </a:rPr>
              <a:t> SEXUAL  </a:t>
            </a:r>
          </a:p>
          <a:p>
            <a:pPr marL="1449388" lvl="1" indent="-7938">
              <a:lnSpc>
                <a:spcPct val="80000"/>
              </a:lnSpc>
              <a:tabLst>
                <a:tab pos="1704975" algn="l"/>
              </a:tabLst>
            </a:pPr>
            <a:r>
              <a:rPr lang="en-AU" altLang="en-US" dirty="0">
                <a:latin typeface="Times New Roman" pitchFamily="18" charset="0"/>
              </a:rPr>
              <a:t> VIOLENT  </a:t>
            </a:r>
          </a:p>
          <a:p>
            <a:pPr marL="1449388" lvl="1" indent="-7938">
              <a:lnSpc>
                <a:spcPct val="80000"/>
              </a:lnSpc>
              <a:tabLst>
                <a:tab pos="1704975" algn="l"/>
              </a:tabLst>
            </a:pPr>
            <a:r>
              <a:rPr lang="en-AU" altLang="en-US" dirty="0">
                <a:latin typeface="Times New Roman" pitchFamily="18" charset="0"/>
              </a:rPr>
              <a:t> PROPERTY &amp; OTHER</a:t>
            </a:r>
          </a:p>
          <a:p>
            <a:pPr marL="1449388" lvl="1" indent="-7938">
              <a:lnSpc>
                <a:spcPct val="80000"/>
              </a:lnSpc>
              <a:tabLst>
                <a:tab pos="1704975" algn="l"/>
              </a:tabLst>
            </a:pPr>
            <a:r>
              <a:rPr lang="en-AU" altLang="en-US" dirty="0">
                <a:latin typeface="Times New Roman" pitchFamily="18" charset="0"/>
              </a:rPr>
              <a:t> DRIVING </a:t>
            </a:r>
          </a:p>
          <a:p>
            <a:pPr indent="9525">
              <a:lnSpc>
                <a:spcPct val="80000"/>
              </a:lnSpc>
              <a:buFont typeface="Wingdings" pitchFamily="2" charset="2"/>
              <a:buNone/>
              <a:tabLst>
                <a:tab pos="1704975" algn="l"/>
              </a:tabLst>
            </a:pPr>
            <a:endParaRPr lang="en-AU" altLang="en-US" sz="2800" dirty="0">
              <a:latin typeface="Times New Roman" pitchFamily="18" charset="0"/>
            </a:endParaRPr>
          </a:p>
          <a:p>
            <a:pPr indent="9525">
              <a:lnSpc>
                <a:spcPct val="80000"/>
              </a:lnSpc>
              <a:buFont typeface="Wingdings" pitchFamily="2" charset="2"/>
              <a:buNone/>
              <a:tabLst>
                <a:tab pos="1704975" algn="l"/>
              </a:tabLst>
            </a:pPr>
            <a:r>
              <a:rPr lang="en-AU" altLang="en-US" sz="2800" dirty="0">
                <a:latin typeface="Times New Roman" pitchFamily="18" charset="0"/>
              </a:rPr>
              <a:t>A juvenile risk instrument (based on </a:t>
            </a:r>
            <a:r>
              <a:rPr lang="en-AU" altLang="en-US" sz="2800" dirty="0" smtClean="0">
                <a:latin typeface="Times New Roman" pitchFamily="18" charset="0"/>
              </a:rPr>
              <a:t>AART) was built for the Justice Department – not yet evaluated</a:t>
            </a:r>
            <a:endParaRPr lang="en-AU" altLang="en-US" sz="2800" dirty="0">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47675" y="220664"/>
            <a:ext cx="7743825" cy="427036"/>
          </a:xfrm>
        </p:spPr>
        <p:txBody>
          <a:bodyPr/>
          <a:lstStyle/>
          <a:p>
            <a:r>
              <a:rPr lang="en-AU" altLang="en-US" sz="2400" b="1" dirty="0">
                <a:solidFill>
                  <a:schemeClr val="tx1"/>
                </a:solidFill>
                <a:effectLst/>
                <a:latin typeface="Calibri Light" panose="020F0302020204030204" pitchFamily="34" charset="0"/>
              </a:rPr>
              <a:t>A Conditional Risk Model</a:t>
            </a:r>
            <a:r>
              <a:rPr lang="en-AU" altLang="en-US" sz="2400" dirty="0">
                <a:solidFill>
                  <a:schemeClr val="tx1"/>
                </a:solidFill>
                <a:effectLst/>
                <a:latin typeface="Calibri Light" panose="020F0302020204030204" pitchFamily="34" charset="0"/>
              </a:rPr>
              <a:t> </a:t>
            </a:r>
            <a:endParaRPr lang="en-AU" altLang="en-US" sz="4000" dirty="0">
              <a:solidFill>
                <a:schemeClr val="tx1"/>
              </a:solidFill>
              <a:effectLst/>
              <a:latin typeface="Times New Roman" pitchFamily="18" charset="0"/>
            </a:endParaRPr>
          </a:p>
        </p:txBody>
      </p:sp>
      <p:sp>
        <p:nvSpPr>
          <p:cNvPr id="61443" name="Rectangle 3"/>
          <p:cNvSpPr>
            <a:spLocks noGrp="1" noChangeArrowheads="1"/>
          </p:cNvSpPr>
          <p:nvPr>
            <p:ph idx="1"/>
          </p:nvPr>
        </p:nvSpPr>
        <p:spPr>
          <a:xfrm>
            <a:off x="273050" y="908050"/>
            <a:ext cx="8248650" cy="890588"/>
          </a:xfrm>
        </p:spPr>
        <p:txBody>
          <a:bodyPr/>
          <a:lstStyle/>
          <a:p>
            <a:pPr marL="1247775" indent="-1160463">
              <a:buFont typeface="Wingdings" pitchFamily="2" charset="2"/>
              <a:buNone/>
            </a:pPr>
            <a:r>
              <a:rPr lang="en-AU" altLang="en-US" sz="1800" b="1" dirty="0">
                <a:effectLst/>
                <a:latin typeface="Calibri Light" panose="020F0302020204030204" pitchFamily="34" charset="0"/>
              </a:rPr>
              <a:t>Aim: to re-assess risk </a:t>
            </a:r>
            <a:r>
              <a:rPr lang="en-AU" altLang="en-US" sz="1800" b="1" i="1" dirty="0">
                <a:effectLst/>
                <a:latin typeface="Calibri Light" panose="020F0302020204030204" pitchFamily="34" charset="0"/>
              </a:rPr>
              <a:t>AFTER</a:t>
            </a:r>
            <a:r>
              <a:rPr lang="en-AU" altLang="en-US" sz="1800" b="1" dirty="0">
                <a:effectLst/>
                <a:latin typeface="Calibri Light" panose="020F0302020204030204" pitchFamily="34" charset="0"/>
              </a:rPr>
              <a:t> a period of time during which reoffending has not  occurred.</a:t>
            </a:r>
          </a:p>
        </p:txBody>
      </p:sp>
      <p:sp>
        <p:nvSpPr>
          <p:cNvPr id="61444" name="Text Box 4"/>
          <p:cNvSpPr txBox="1">
            <a:spLocks noChangeArrowheads="1"/>
          </p:cNvSpPr>
          <p:nvPr/>
        </p:nvSpPr>
        <p:spPr bwMode="auto">
          <a:xfrm>
            <a:off x="369888" y="2114550"/>
            <a:ext cx="82470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85725" indent="0">
              <a:spcBef>
                <a:spcPct val="20000"/>
              </a:spcBef>
              <a:buClr>
                <a:schemeClr val="hlink"/>
              </a:buClr>
              <a:buSzPct val="60000"/>
              <a:buFont typeface="Wingdings" pitchFamily="2" charset="2"/>
              <a:buNone/>
            </a:pPr>
            <a:r>
              <a:rPr lang="en-AU" altLang="en-US" sz="1800" dirty="0" smtClean="0">
                <a:latin typeface="Calibri Light" panose="020F0302020204030204" pitchFamily="34" charset="0"/>
              </a:rPr>
              <a:t>For </a:t>
            </a:r>
            <a:r>
              <a:rPr lang="en-AU" altLang="en-US" sz="1800" dirty="0">
                <a:latin typeface="Calibri Light" panose="020F0302020204030204" pitchFamily="34" charset="0"/>
              </a:rPr>
              <a:t>example, in the case of a supervised community corrections client, it could be that a re-assessment of risk is desired after a period of 12 months supervision (during which the offender has remained in the community and has not reoffended</a:t>
            </a:r>
            <a:r>
              <a:rPr lang="en-AU" altLang="en-US" sz="2400" dirty="0"/>
              <a:t>)</a:t>
            </a:r>
          </a:p>
        </p:txBody>
      </p:sp>
      <p:sp>
        <p:nvSpPr>
          <p:cNvPr id="61445" name="Text Box 5"/>
          <p:cNvSpPr txBox="1">
            <a:spLocks noChangeArrowheads="1"/>
          </p:cNvSpPr>
          <p:nvPr/>
        </p:nvSpPr>
        <p:spPr bwMode="auto">
          <a:xfrm>
            <a:off x="350838" y="3308350"/>
            <a:ext cx="851217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lgn="l">
              <a:spcBef>
                <a:spcPct val="0"/>
              </a:spcBef>
              <a:defRPr>
                <a:solidFill>
                  <a:schemeClr val="tx1"/>
                </a:solidFill>
                <a:latin typeface="Arial" charset="0"/>
              </a:defRPr>
            </a:lvl1pPr>
            <a:lvl2pPr marL="733425" indent="68263" algn="l">
              <a:spcBef>
                <a:spcPct val="0"/>
              </a:spcBef>
              <a:defRPr>
                <a:solidFill>
                  <a:schemeClr val="tx1"/>
                </a:solidFill>
                <a:latin typeface="Arial" charset="0"/>
              </a:defRPr>
            </a:lvl2pPr>
            <a:lvl3pPr marL="1350963" algn="l">
              <a:spcBef>
                <a:spcPct val="0"/>
              </a:spcBef>
              <a:defRPr>
                <a:solidFill>
                  <a:schemeClr val="tx1"/>
                </a:solidFill>
                <a:latin typeface="Arial" charset="0"/>
              </a:defRPr>
            </a:lvl3pPr>
            <a:lvl4pPr marL="1530350"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00000"/>
              </a:lnSpc>
            </a:pPr>
            <a:r>
              <a:rPr lang="en-AU" altLang="en-US" sz="2000" b="1" dirty="0">
                <a:latin typeface="Calibri Light" panose="020F0302020204030204" pitchFamily="34" charset="0"/>
              </a:rPr>
              <a:t>The </a:t>
            </a:r>
            <a:r>
              <a:rPr lang="en-AU" altLang="en-US" sz="2000" b="1" dirty="0" smtClean="0">
                <a:latin typeface="Calibri Light" panose="020F0302020204030204" pitchFamily="34" charset="0"/>
              </a:rPr>
              <a:t>AART</a:t>
            </a:r>
          </a:p>
          <a:p>
            <a:pPr>
              <a:lnSpc>
                <a:spcPct val="100000"/>
              </a:lnSpc>
            </a:pPr>
            <a:endParaRPr lang="en-AU" altLang="en-US" sz="2000" dirty="0">
              <a:effectLst>
                <a:outerShdw blurRad="38100" dist="38100" dir="2700000" algn="tl">
                  <a:srgbClr val="000000"/>
                </a:outerShdw>
              </a:effectLst>
              <a:latin typeface="Calibri Light" panose="020F0302020204030204" pitchFamily="34" charset="0"/>
            </a:endParaRPr>
          </a:p>
          <a:p>
            <a:pPr indent="-269875">
              <a:lnSpc>
                <a:spcPct val="100000"/>
              </a:lnSpc>
              <a:buFontTx/>
              <a:buChar char="•"/>
            </a:pPr>
            <a:r>
              <a:rPr lang="en-AU" altLang="en-US" sz="1800" dirty="0">
                <a:latin typeface="Calibri Light" panose="020F0302020204030204" pitchFamily="34" charset="0"/>
              </a:rPr>
              <a:t>Currently measures ‘time-to-fail’ from the point of arrest to the next arrest, net of any non-street time.</a:t>
            </a:r>
          </a:p>
          <a:p>
            <a:pPr indent="-269875">
              <a:lnSpc>
                <a:spcPct val="100000"/>
              </a:lnSpc>
              <a:buFontTx/>
              <a:buChar char="•"/>
            </a:pPr>
            <a:r>
              <a:rPr lang="en-AU" altLang="en-US" sz="1800" dirty="0">
                <a:latin typeface="Calibri Light" panose="020F0302020204030204" pitchFamily="34" charset="0"/>
              </a:rPr>
              <a:t>Its possible to provide a quantitative re-calculation of risk given information about the length of time the offender has ‘survived’ without further offending</a:t>
            </a:r>
          </a:p>
          <a:p>
            <a:pPr indent="-269875">
              <a:lnSpc>
                <a:spcPct val="100000"/>
              </a:lnSpc>
              <a:buFontTx/>
              <a:buChar char="•"/>
            </a:pPr>
            <a:r>
              <a:rPr lang="en-AU" altLang="en-US" sz="1800" dirty="0">
                <a:latin typeface="Calibri Light" panose="020F0302020204030204" pitchFamily="34" charset="0"/>
              </a:rPr>
              <a:t>So re-assessment at any point in time is possible</a:t>
            </a:r>
          </a:p>
          <a:p>
            <a:pPr>
              <a:spcBef>
                <a:spcPct val="20000"/>
              </a:spcBef>
              <a:buClr>
                <a:schemeClr val="hlink"/>
              </a:buClr>
              <a:buSzPct val="60000"/>
              <a:buFont typeface="Wingdings" pitchFamily="2" charset="2"/>
              <a:buNone/>
            </a:pPr>
            <a:endParaRPr lang="en-AU" altLang="en-US" sz="24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826" y="200025"/>
            <a:ext cx="7981950" cy="6241709"/>
          </a:xfrm>
          <a:prstGeom prst="rect">
            <a:avLst/>
          </a:prstGeom>
          <a:noFill/>
        </p:spPr>
        <p:txBody>
          <a:bodyPr wrap="square" rtlCol="0">
            <a:spAutoFit/>
          </a:bodyPr>
          <a:lstStyle/>
          <a:p>
            <a:pPr algn="l"/>
            <a:r>
              <a:rPr lang="en-AU" altLang="en-US" sz="2400" dirty="0" smtClean="0">
                <a:latin typeface="Calibri Light" panose="020F0302020204030204" pitchFamily="34" charset="0"/>
              </a:rPr>
              <a:t>Why we built it:</a:t>
            </a:r>
          </a:p>
          <a:p>
            <a:pPr algn="l"/>
            <a:endParaRPr lang="en-AU" altLang="en-US" sz="1400" dirty="0">
              <a:latin typeface="Calibri Light" panose="020F0302020204030204" pitchFamily="34" charset="0"/>
            </a:endParaRPr>
          </a:p>
          <a:p>
            <a:pPr marL="447675" indent="-266700" algn="l">
              <a:buFont typeface="Arial" panose="020B0604020202020204" pitchFamily="34" charset="0"/>
              <a:buChar char="•"/>
              <a:tabLst>
                <a:tab pos="180975" algn="l"/>
              </a:tabLst>
            </a:pPr>
            <a:r>
              <a:rPr lang="en-AU" altLang="en-US" sz="1800" dirty="0" smtClean="0">
                <a:latin typeface="Calibri Light" panose="020F0302020204030204" pitchFamily="34" charset="0"/>
              </a:rPr>
              <a:t>A request for a robust and </a:t>
            </a:r>
            <a:r>
              <a:rPr lang="en-AU" altLang="en-US" sz="1800" dirty="0">
                <a:latin typeface="Calibri Light" panose="020F0302020204030204" pitchFamily="34" charset="0"/>
              </a:rPr>
              <a:t>accurate risk assessment </a:t>
            </a:r>
            <a:r>
              <a:rPr lang="en-AU" altLang="en-US" sz="1800" dirty="0" smtClean="0">
                <a:latin typeface="Calibri Light" panose="020F0302020204030204" pitchFamily="34" charset="0"/>
              </a:rPr>
              <a:t>tool as support in </a:t>
            </a:r>
            <a:r>
              <a:rPr lang="en-AU" altLang="en-US" sz="1800" dirty="0">
                <a:latin typeface="Calibri Light" panose="020F0302020204030204" pitchFamily="34" charset="0"/>
              </a:rPr>
              <a:t>assessing </a:t>
            </a:r>
            <a:r>
              <a:rPr lang="en-AU" altLang="en-US" sz="1800" dirty="0" smtClean="0">
                <a:latin typeface="Calibri Light" panose="020F0302020204030204" pitchFamily="34" charset="0"/>
              </a:rPr>
              <a:t>supervised adult offenders</a:t>
            </a:r>
          </a:p>
          <a:p>
            <a:pPr marL="447675" indent="-266700" algn="l">
              <a:buFont typeface="Arial" panose="020B0604020202020204" pitchFamily="34" charset="0"/>
              <a:buChar char="•"/>
              <a:tabLst>
                <a:tab pos="180975" algn="l"/>
              </a:tabLst>
            </a:pPr>
            <a:endParaRPr lang="en-AU" altLang="en-US" sz="600" dirty="0" smtClean="0">
              <a:latin typeface="Calibri Light" panose="020F0302020204030204" pitchFamily="34" charset="0"/>
            </a:endParaRPr>
          </a:p>
          <a:p>
            <a:pPr marL="447675" indent="-266700" algn="l">
              <a:buFont typeface="Arial" panose="020B0604020202020204" pitchFamily="34" charset="0"/>
              <a:buChar char="•"/>
              <a:tabLst>
                <a:tab pos="180975" algn="l"/>
              </a:tabLst>
            </a:pPr>
            <a:r>
              <a:rPr lang="en-AU" altLang="en-US" sz="1800" dirty="0" smtClean="0">
                <a:latin typeface="Calibri Light" panose="020F0302020204030204" pitchFamily="34" charset="0"/>
              </a:rPr>
              <a:t>An </a:t>
            </a:r>
            <a:r>
              <a:rPr lang="en-AU" altLang="en-US" sz="1800" dirty="0">
                <a:latin typeface="Calibri Light" panose="020F0302020204030204" pitchFamily="34" charset="0"/>
              </a:rPr>
              <a:t>opportunity to apply a prediction model </a:t>
            </a:r>
            <a:r>
              <a:rPr lang="en-AU" altLang="en-US" sz="1800" dirty="0" smtClean="0">
                <a:latin typeface="Calibri Light" panose="020F0302020204030204" pitchFamily="34" charset="0"/>
              </a:rPr>
              <a:t>based on survival analysis that a </a:t>
            </a:r>
            <a:r>
              <a:rPr lang="en-AU" altLang="en-US" sz="1800" dirty="0">
                <a:latin typeface="Calibri Light" panose="020F0302020204030204" pitchFamily="34" charset="0"/>
              </a:rPr>
              <a:t>team of us </a:t>
            </a:r>
            <a:r>
              <a:rPr lang="en-AU" altLang="en-US" sz="1800" dirty="0" smtClean="0">
                <a:latin typeface="Calibri Light" panose="020F0302020204030204" pitchFamily="34" charset="0"/>
              </a:rPr>
              <a:t>developed from </a:t>
            </a:r>
            <a:r>
              <a:rPr lang="en-AU" altLang="en-US" sz="1800" dirty="0">
                <a:latin typeface="Calibri Light" panose="020F0302020204030204" pitchFamily="34" charset="0"/>
              </a:rPr>
              <a:t>research into long term criminal </a:t>
            </a:r>
            <a:r>
              <a:rPr lang="en-AU" altLang="en-US" sz="1800" dirty="0" smtClean="0">
                <a:latin typeface="Calibri Light" panose="020F0302020204030204" pitchFamily="34" charset="0"/>
              </a:rPr>
              <a:t>careers</a:t>
            </a:r>
            <a:endParaRPr lang="en-AU" altLang="en-US" sz="1800" dirty="0">
              <a:latin typeface="Calibri Light" panose="020F0302020204030204" pitchFamily="34" charset="0"/>
            </a:endParaRPr>
          </a:p>
          <a:p>
            <a:pPr algn="l"/>
            <a:endParaRPr lang="en-AU" altLang="en-US" sz="2000" dirty="0">
              <a:latin typeface="Calibri Light" panose="020F0302020204030204" pitchFamily="34" charset="0"/>
            </a:endParaRPr>
          </a:p>
          <a:p>
            <a:pPr algn="l"/>
            <a:r>
              <a:rPr lang="en-AU" altLang="en-US" sz="1800" dirty="0" smtClean="0">
                <a:latin typeface="Calibri Light" panose="020F0302020204030204" pitchFamily="34" charset="0"/>
              </a:rPr>
              <a:t>Can be applied across </a:t>
            </a:r>
            <a:r>
              <a:rPr lang="en-AU" altLang="en-US" sz="1800" dirty="0">
                <a:latin typeface="Calibri Light" panose="020F0302020204030204" pitchFamily="34" charset="0"/>
              </a:rPr>
              <a:t>a wide range of offending scenarios </a:t>
            </a:r>
            <a:r>
              <a:rPr lang="en-AU" altLang="en-US" sz="1800" dirty="0" smtClean="0">
                <a:latin typeface="Calibri Light" panose="020F0302020204030204" pitchFamily="34" charset="0"/>
              </a:rPr>
              <a:t>such as</a:t>
            </a:r>
          </a:p>
          <a:p>
            <a:pPr algn="l"/>
            <a:r>
              <a:rPr lang="en-AU" altLang="en-US" sz="1800" dirty="0">
                <a:latin typeface="Calibri Light" panose="020F0302020204030204" pitchFamily="34" charset="0"/>
              </a:rPr>
              <a:t> </a:t>
            </a:r>
            <a:r>
              <a:rPr lang="en-AU" altLang="en-US" sz="1800" dirty="0" smtClean="0">
                <a:latin typeface="Calibri Light" panose="020F0302020204030204" pitchFamily="34" charset="0"/>
              </a:rPr>
              <a:t>     reimprisonment, re-arrest, court decisions etc. </a:t>
            </a:r>
          </a:p>
          <a:p>
            <a:pPr algn="l"/>
            <a:endParaRPr lang="en-AU" altLang="en-US" sz="1800" dirty="0">
              <a:latin typeface="Calibri Light" panose="020F0302020204030204" pitchFamily="34" charset="0"/>
            </a:endParaRPr>
          </a:p>
          <a:p>
            <a:pPr algn="l">
              <a:spcBef>
                <a:spcPts val="1200"/>
              </a:spcBef>
            </a:pPr>
            <a:r>
              <a:rPr lang="en-AU" altLang="en-US" sz="1800" dirty="0" smtClean="0">
                <a:latin typeface="Calibri Light" panose="020F0302020204030204" pitchFamily="34" charset="0"/>
              </a:rPr>
              <a:t>AART was originally built for adult offenders in Western Australia</a:t>
            </a:r>
          </a:p>
          <a:p>
            <a:pPr algn="l">
              <a:spcBef>
                <a:spcPts val="1200"/>
              </a:spcBef>
            </a:pPr>
            <a:r>
              <a:rPr lang="en-AU" altLang="en-US" sz="1800" dirty="0" smtClean="0">
                <a:latin typeface="Calibri Light" panose="020F0302020204030204" pitchFamily="34" charset="0"/>
              </a:rPr>
              <a:t> - has been in operation in WA Corrective Services since 1999</a:t>
            </a:r>
          </a:p>
          <a:p>
            <a:pPr algn="l">
              <a:spcBef>
                <a:spcPts val="1200"/>
              </a:spcBef>
            </a:pPr>
            <a:r>
              <a:rPr lang="en-AU" altLang="en-US" sz="1800" dirty="0" smtClean="0">
                <a:latin typeface="Calibri Light" panose="020F0302020204030204" pitchFamily="34" charset="0"/>
              </a:rPr>
              <a:t> - won the 2002 Premiers Excellence Award for Management Improvement </a:t>
            </a:r>
          </a:p>
          <a:p>
            <a:pPr algn="l">
              <a:spcBef>
                <a:spcPts val="0"/>
              </a:spcBef>
            </a:pPr>
            <a:r>
              <a:rPr lang="en-AU" altLang="en-US" sz="1800" dirty="0">
                <a:latin typeface="Calibri Light" panose="020F0302020204030204" pitchFamily="34" charset="0"/>
              </a:rPr>
              <a:t> </a:t>
            </a:r>
            <a:r>
              <a:rPr lang="en-AU" altLang="en-US" sz="1800" dirty="0" smtClean="0">
                <a:latin typeface="Calibri Light" panose="020F0302020204030204" pitchFamily="34" charset="0"/>
              </a:rPr>
              <a:t>   and  Governance</a:t>
            </a:r>
          </a:p>
          <a:p>
            <a:pPr algn="l"/>
            <a:endParaRPr lang="en-AU" altLang="en-US" sz="1800" dirty="0">
              <a:latin typeface="Calibri Light" panose="020F0302020204030204" pitchFamily="34" charset="0"/>
            </a:endParaRPr>
          </a:p>
          <a:p>
            <a:pPr algn="l"/>
            <a:r>
              <a:rPr lang="en-AU" altLang="en-US" sz="1800" dirty="0" smtClean="0">
                <a:latin typeface="Calibri Light" panose="020F0302020204030204" pitchFamily="34" charset="0"/>
              </a:rPr>
              <a:t>A version was later built for juvenile offenders</a:t>
            </a:r>
          </a:p>
          <a:p>
            <a:pPr algn="l"/>
            <a:endParaRPr lang="en-AU" altLang="en-US" sz="1800" dirty="0">
              <a:latin typeface="Calibri Light" panose="020F0302020204030204" pitchFamily="34" charset="0"/>
            </a:endParaRPr>
          </a:p>
          <a:p>
            <a:pPr algn="l"/>
            <a:r>
              <a:rPr lang="en-AU" altLang="en-US" sz="1800" dirty="0" smtClean="0">
                <a:latin typeface="Calibri Light" panose="020F0302020204030204" pitchFamily="34" charset="0"/>
              </a:rPr>
              <a:t>Prototypes were built for specific types of re-offending (adults and juveniles) </a:t>
            </a:r>
            <a:endParaRPr lang="en-AU" altLang="en-US" sz="1800" dirty="0">
              <a:latin typeface="Calibri Light" panose="020F0302020204030204" pitchFamily="34" charset="0"/>
            </a:endParaRPr>
          </a:p>
          <a:p>
            <a:pPr algn="l"/>
            <a:endParaRPr lang="en-AU" sz="1800" dirty="0">
              <a:latin typeface="Calibri Light" panose="020F0302020204030204" pitchFamily="34" charset="0"/>
            </a:endParaRPr>
          </a:p>
          <a:p>
            <a:pPr algn="l"/>
            <a:endParaRPr lang="en-AU" sz="1800" dirty="0">
              <a:latin typeface="Calibri Light" panose="020F0302020204030204" pitchFamily="34" charset="0"/>
            </a:endParaRPr>
          </a:p>
        </p:txBody>
      </p:sp>
    </p:spTree>
    <p:extLst>
      <p:ext uri="{BB962C8B-B14F-4D97-AF65-F5344CB8AC3E}">
        <p14:creationId xmlns:p14="http://schemas.microsoft.com/office/powerpoint/2010/main" val="212781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7" dur="500"/>
                                        <p:tgtEl>
                                          <p:spTgt spid="2">
                                            <p:txEl>
                                              <p:pRg st="6" end="6"/>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randombar(horizontal)">
                                      <p:cBhvr>
                                        <p:cTn id="10" dur="500"/>
                                        <p:tgtEl>
                                          <p:spTgt spid="2">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animEffect transition="in" filter="randombar(horizontal)">
                                      <p:cBhvr>
                                        <p:cTn id="15" dur="500"/>
                                        <p:tgtEl>
                                          <p:spTgt spid="2">
                                            <p:txEl>
                                              <p:pRg st="9" end="9"/>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18" dur="500"/>
                                        <p:tgtEl>
                                          <p:spTgt spid="2">
                                            <p:txEl>
                                              <p:pRg st="10" end="10"/>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animEffect transition="in" filter="randombar(horizontal)">
                                      <p:cBhvr>
                                        <p:cTn id="21" dur="500"/>
                                        <p:tgtEl>
                                          <p:spTgt spid="2">
                                            <p:txEl>
                                              <p:pRg st="11" end="11"/>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
                                            <p:txEl>
                                              <p:pRg st="12" end="12"/>
                                            </p:txEl>
                                          </p:spTgt>
                                        </p:tgtEl>
                                        <p:attrNameLst>
                                          <p:attrName>style.visibility</p:attrName>
                                        </p:attrNameLst>
                                      </p:cBhvr>
                                      <p:to>
                                        <p:strVal val="visible"/>
                                      </p:to>
                                    </p:set>
                                    <p:animEffect transition="in" filter="randombar(horizontal)">
                                      <p:cBhvr>
                                        <p:cTn id="24" dur="500"/>
                                        <p:tgtEl>
                                          <p:spTgt spid="2">
                                            <p:txEl>
                                              <p:pRg st="12" end="1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animEffect transition="in" filter="randombar(horizontal)">
                                      <p:cBhvr>
                                        <p:cTn id="29" dur="500"/>
                                        <p:tgtEl>
                                          <p:spTgt spid="2">
                                            <p:txEl>
                                              <p:pRg st="14" end="14"/>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2">
                                            <p:txEl>
                                              <p:pRg st="16" end="16"/>
                                            </p:txEl>
                                          </p:spTgt>
                                        </p:tgtEl>
                                        <p:attrNameLst>
                                          <p:attrName>style.visibility</p:attrName>
                                        </p:attrNameLst>
                                      </p:cBhvr>
                                      <p:to>
                                        <p:strVal val="visible"/>
                                      </p:to>
                                    </p:set>
                                    <p:animEffect transition="in" filter="randombar(horizontal)">
                                      <p:cBhvr>
                                        <p:cTn id="32"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514" name="Object 2"/>
          <p:cNvGraphicFramePr>
            <a:graphicFrameLocks noGrp="1" noChangeAspect="1"/>
          </p:cNvGraphicFramePr>
          <p:nvPr>
            <p:ph idx="1"/>
          </p:nvPr>
        </p:nvGraphicFramePr>
        <p:xfrm>
          <a:off x="1136650" y="798513"/>
          <a:ext cx="6538913" cy="3279775"/>
        </p:xfrm>
        <a:graphic>
          <a:graphicData uri="http://schemas.openxmlformats.org/presentationml/2006/ole">
            <mc:AlternateContent xmlns:mc="http://schemas.openxmlformats.org/markup-compatibility/2006">
              <mc:Choice xmlns:v="urn:schemas-microsoft-com:vml" Requires="v">
                <p:oleObj spid="_x0000_s192772" name="Worksheet" r:id="rId4" imgW="6210300" imgH="3114751" progId="Excel.Sheet.8">
                  <p:embed/>
                </p:oleObj>
              </mc:Choice>
              <mc:Fallback>
                <p:oleObj name="Worksheet" r:id="rId4" imgW="6210300" imgH="3114751"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6650" y="798513"/>
                        <a:ext cx="6538913" cy="327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2515" name="Rectangle 3"/>
          <p:cNvSpPr>
            <a:spLocks noChangeArrowheads="1"/>
          </p:cNvSpPr>
          <p:nvPr/>
        </p:nvSpPr>
        <p:spPr bwMode="auto">
          <a:xfrm>
            <a:off x="0" y="1966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AU"/>
          </a:p>
        </p:txBody>
      </p:sp>
      <p:sp>
        <p:nvSpPr>
          <p:cNvPr id="192516" name="Text Box 4"/>
          <p:cNvSpPr txBox="1">
            <a:spLocks noChangeArrowheads="1"/>
          </p:cNvSpPr>
          <p:nvPr/>
        </p:nvSpPr>
        <p:spPr bwMode="auto">
          <a:xfrm>
            <a:off x="5400675" y="2528888"/>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0"/>
              </a:spcBef>
            </a:pPr>
            <a:endParaRPr lang="en-US" altLang="en-US" sz="1800">
              <a:latin typeface="Verdana" pitchFamily="34" charset="0"/>
            </a:endParaRPr>
          </a:p>
        </p:txBody>
      </p:sp>
      <p:sp>
        <p:nvSpPr>
          <p:cNvPr id="192517" name="Text Box 5"/>
          <p:cNvSpPr txBox="1">
            <a:spLocks noChangeArrowheads="1"/>
          </p:cNvSpPr>
          <p:nvPr/>
        </p:nvSpPr>
        <p:spPr bwMode="auto">
          <a:xfrm>
            <a:off x="633413" y="4167188"/>
            <a:ext cx="3743325" cy="2520950"/>
          </a:xfrm>
          <a:prstGeom prst="rect">
            <a:avLst/>
          </a:prstGeom>
          <a:gradFill rotWithShape="1">
            <a:gsLst>
              <a:gs pos="0">
                <a:schemeClr val="bg1"/>
              </a:gs>
              <a:gs pos="100000">
                <a:schemeClr val="bg1">
                  <a:gamma/>
                  <a:shade val="46275"/>
                  <a:invGamma/>
                </a:schemeClr>
              </a:gs>
            </a:gsLst>
            <a:lin ang="5400000" scaled="1"/>
          </a:gra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09625" indent="-809625" algn="l">
              <a:spcBef>
                <a:spcPct val="0"/>
              </a:spcBef>
              <a:defRPr>
                <a:solidFill>
                  <a:schemeClr val="tx1"/>
                </a:solidFill>
                <a:latin typeface="Arial" charset="0"/>
              </a:defRPr>
            </a:lvl1pPr>
            <a:lvl2pPr marL="1076325" algn="l">
              <a:spcBef>
                <a:spcPct val="0"/>
              </a:spcBef>
              <a:defRPr>
                <a:solidFill>
                  <a:schemeClr val="tx1"/>
                </a:solidFill>
                <a:latin typeface="Arial" charset="0"/>
              </a:defRPr>
            </a:lvl2pPr>
            <a:lvl3pPr marL="1255713" algn="l">
              <a:spcBef>
                <a:spcPct val="0"/>
              </a:spcBef>
              <a:defRPr>
                <a:solidFill>
                  <a:schemeClr val="tx1"/>
                </a:solidFill>
                <a:latin typeface="Arial" charset="0"/>
              </a:defRPr>
            </a:lvl3pPr>
            <a:lvl4pPr marL="1435100"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00000"/>
              </a:lnSpc>
            </a:pPr>
            <a:endParaRPr lang="en-AU" altLang="en-US" sz="600" b="1" i="1">
              <a:solidFill>
                <a:srgbClr val="FFE4AD"/>
              </a:solidFill>
              <a:latin typeface="Verdana" pitchFamily="34" charset="0"/>
            </a:endParaRPr>
          </a:p>
          <a:p>
            <a:pPr>
              <a:lnSpc>
                <a:spcPct val="100000"/>
              </a:lnSpc>
            </a:pPr>
            <a:r>
              <a:rPr lang="en-AU" altLang="en-US" sz="1400" b="1" i="1">
                <a:solidFill>
                  <a:srgbClr val="FFE4AD"/>
                </a:solidFill>
                <a:latin typeface="Verdana" pitchFamily="34" charset="0"/>
              </a:rPr>
              <a:t>Table 1</a:t>
            </a:r>
            <a:r>
              <a:rPr lang="en-AU" altLang="en-US" sz="1400">
                <a:solidFill>
                  <a:srgbClr val="FFE4AD"/>
                </a:solidFill>
                <a:latin typeface="Verdana" pitchFamily="34" charset="0"/>
              </a:rPr>
              <a:t> shows unconditional risk          estimates over time</a:t>
            </a:r>
          </a:p>
          <a:p>
            <a:pPr>
              <a:lnSpc>
                <a:spcPct val="100000"/>
              </a:lnSpc>
            </a:pPr>
            <a:endParaRPr lang="en-AU" altLang="en-US" sz="600">
              <a:solidFill>
                <a:srgbClr val="FFE4AD"/>
              </a:solidFill>
              <a:latin typeface="Verdana" pitchFamily="34" charset="0"/>
            </a:endParaRPr>
          </a:p>
          <a:p>
            <a:pPr>
              <a:lnSpc>
                <a:spcPct val="100000"/>
              </a:lnSpc>
              <a:spcBef>
                <a:spcPct val="50000"/>
              </a:spcBef>
            </a:pPr>
            <a:r>
              <a:rPr lang="en-AU" altLang="en-US" sz="1400" b="1" i="1">
                <a:solidFill>
                  <a:srgbClr val="FFE4AD"/>
                </a:solidFill>
                <a:latin typeface="Verdana" pitchFamily="34" charset="0"/>
              </a:rPr>
              <a:t>Table 2 </a:t>
            </a:r>
            <a:r>
              <a:rPr lang="en-AU" altLang="en-US" sz="1400">
                <a:solidFill>
                  <a:srgbClr val="FFE4AD"/>
                </a:solidFill>
                <a:latin typeface="Verdana" pitchFamily="34" charset="0"/>
              </a:rPr>
              <a:t>shows conditional risk of failure within 2 years, given the offender has already survived some of that time</a:t>
            </a:r>
          </a:p>
          <a:p>
            <a:pPr>
              <a:lnSpc>
                <a:spcPct val="100000"/>
              </a:lnSpc>
            </a:pPr>
            <a:endParaRPr lang="en-AU" altLang="en-US" sz="600">
              <a:solidFill>
                <a:srgbClr val="FFE4AD"/>
              </a:solidFill>
              <a:latin typeface="Verdana" pitchFamily="34" charset="0"/>
            </a:endParaRPr>
          </a:p>
          <a:p>
            <a:pPr>
              <a:lnSpc>
                <a:spcPct val="100000"/>
              </a:lnSpc>
            </a:pPr>
            <a:r>
              <a:rPr lang="en-AU" altLang="en-US" sz="1400" b="1" i="1">
                <a:solidFill>
                  <a:srgbClr val="FFE4AD"/>
                </a:solidFill>
                <a:latin typeface="Verdana" pitchFamily="34" charset="0"/>
              </a:rPr>
              <a:t>Table 3</a:t>
            </a:r>
            <a:r>
              <a:rPr lang="en-AU" altLang="en-US" sz="1400">
                <a:solidFill>
                  <a:srgbClr val="FFE4AD"/>
                </a:solidFill>
                <a:latin typeface="Verdana" pitchFamily="34" charset="0"/>
              </a:rPr>
              <a:t> shows conditional risks          over 4 years</a:t>
            </a:r>
          </a:p>
          <a:p>
            <a:pPr>
              <a:lnSpc>
                <a:spcPct val="100000"/>
              </a:lnSpc>
            </a:pPr>
            <a:endParaRPr lang="en-AU" altLang="en-US">
              <a:solidFill>
                <a:srgbClr val="FFE4AD"/>
              </a:solidFill>
              <a:latin typeface="Verdana" pitchFamily="34" charset="0"/>
            </a:endParaRPr>
          </a:p>
          <a:p>
            <a:pPr>
              <a:lnSpc>
                <a:spcPct val="100000"/>
              </a:lnSpc>
            </a:pPr>
            <a:endParaRPr lang="en-AU" altLang="en-US" sz="1400">
              <a:solidFill>
                <a:srgbClr val="FFE4AD"/>
              </a:solidFill>
              <a:latin typeface="Verdana" pitchFamily="34" charset="0"/>
            </a:endParaRPr>
          </a:p>
        </p:txBody>
      </p:sp>
      <p:sp>
        <p:nvSpPr>
          <p:cNvPr id="192518" name="Text Box 6"/>
          <p:cNvSpPr txBox="1">
            <a:spLocks noChangeArrowheads="1"/>
          </p:cNvSpPr>
          <p:nvPr/>
        </p:nvSpPr>
        <p:spPr bwMode="auto">
          <a:xfrm>
            <a:off x="3344863" y="4456113"/>
            <a:ext cx="4670425" cy="2171700"/>
          </a:xfrm>
          <a:prstGeom prst="rect">
            <a:avLst/>
          </a:prstGeom>
          <a:noFill/>
          <a:ln w="222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0"/>
              </a:spcBef>
            </a:pPr>
            <a:r>
              <a:rPr lang="en-AU" altLang="en-US" sz="1500">
                <a:solidFill>
                  <a:schemeClr val="tx2"/>
                </a:solidFill>
                <a:latin typeface="Verdana" pitchFamily="34" charset="0"/>
              </a:rPr>
              <a:t>Note that </a:t>
            </a:r>
            <a:r>
              <a:rPr lang="en-AU" altLang="en-US" sz="1500" b="1" i="1">
                <a:solidFill>
                  <a:schemeClr val="tx2"/>
                </a:solidFill>
                <a:latin typeface="Verdana" pitchFamily="34" charset="0"/>
              </a:rPr>
              <a:t>Table 1</a:t>
            </a:r>
            <a:r>
              <a:rPr lang="en-AU" altLang="en-US" sz="1500">
                <a:solidFill>
                  <a:schemeClr val="tx2"/>
                </a:solidFill>
                <a:latin typeface="Verdana" pitchFamily="34" charset="0"/>
              </a:rPr>
              <a:t> shows unconditional risk of failure within 2 years of 0.539  or 54%. </a:t>
            </a:r>
          </a:p>
          <a:p>
            <a:pPr algn="l">
              <a:lnSpc>
                <a:spcPct val="100000"/>
              </a:lnSpc>
              <a:spcBef>
                <a:spcPct val="0"/>
              </a:spcBef>
            </a:pPr>
            <a:endParaRPr lang="en-AU" altLang="en-US" sz="1500">
              <a:solidFill>
                <a:schemeClr val="tx2"/>
              </a:solidFill>
              <a:latin typeface="Verdana" pitchFamily="34" charset="0"/>
            </a:endParaRPr>
          </a:p>
          <a:p>
            <a:pPr algn="l">
              <a:lnSpc>
                <a:spcPct val="100000"/>
              </a:lnSpc>
              <a:spcBef>
                <a:spcPct val="0"/>
              </a:spcBef>
            </a:pPr>
            <a:r>
              <a:rPr lang="en-AU" altLang="en-US" sz="1500">
                <a:solidFill>
                  <a:schemeClr val="tx2"/>
                </a:solidFill>
                <a:latin typeface="Verdana" pitchFamily="34" charset="0"/>
              </a:rPr>
              <a:t>As expected, this equals the conditional risk shown in the first row of </a:t>
            </a:r>
            <a:r>
              <a:rPr lang="en-AU" altLang="en-US" sz="1500" b="1" i="1">
                <a:solidFill>
                  <a:schemeClr val="tx2"/>
                </a:solidFill>
                <a:latin typeface="Verdana" pitchFamily="34" charset="0"/>
              </a:rPr>
              <a:t>Table 2</a:t>
            </a:r>
            <a:r>
              <a:rPr lang="en-AU" altLang="en-US" sz="1500">
                <a:solidFill>
                  <a:schemeClr val="tx2"/>
                </a:solidFill>
                <a:latin typeface="Verdana" pitchFamily="34" charset="0"/>
              </a:rPr>
              <a:t>  – where survival period so far is zero. </a:t>
            </a:r>
          </a:p>
          <a:p>
            <a:pPr algn="l">
              <a:lnSpc>
                <a:spcPct val="100000"/>
              </a:lnSpc>
              <a:spcBef>
                <a:spcPct val="0"/>
              </a:spcBef>
            </a:pPr>
            <a:endParaRPr lang="en-AU" altLang="en-US" sz="1500">
              <a:solidFill>
                <a:schemeClr val="tx2"/>
              </a:solidFill>
              <a:latin typeface="Verdana" pitchFamily="34" charset="0"/>
            </a:endParaRPr>
          </a:p>
          <a:p>
            <a:pPr algn="l">
              <a:lnSpc>
                <a:spcPct val="100000"/>
              </a:lnSpc>
              <a:spcBef>
                <a:spcPct val="0"/>
              </a:spcBef>
            </a:pPr>
            <a:r>
              <a:rPr lang="en-AU" altLang="en-US" sz="1500">
                <a:solidFill>
                  <a:schemeClr val="tx2"/>
                </a:solidFill>
                <a:latin typeface="Verdana" pitchFamily="34" charset="0"/>
              </a:rPr>
              <a:t>Likewise, the conditional risk of reoffending after surviving 2 years is zero.  </a:t>
            </a:r>
            <a:endParaRPr lang="en-AU" altLang="en-US" sz="1500">
              <a:latin typeface="Verdana" pitchFamily="34" charset="0"/>
            </a:endParaRPr>
          </a:p>
        </p:txBody>
      </p:sp>
      <p:sp>
        <p:nvSpPr>
          <p:cNvPr id="192519" name="Text Box 7"/>
          <p:cNvSpPr txBox="1">
            <a:spLocks noChangeArrowheads="1"/>
          </p:cNvSpPr>
          <p:nvPr/>
        </p:nvSpPr>
        <p:spPr bwMode="auto">
          <a:xfrm>
            <a:off x="493713" y="0"/>
            <a:ext cx="46767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00000"/>
              </a:lnSpc>
              <a:spcBef>
                <a:spcPct val="50000"/>
              </a:spcBef>
            </a:pPr>
            <a:endParaRPr lang="en-US" altLang="en-US">
              <a:solidFill>
                <a:srgbClr val="FFE4AD"/>
              </a:solidFill>
              <a:latin typeface="Verdana" pitchFamily="34" charset="0"/>
            </a:endParaRPr>
          </a:p>
        </p:txBody>
      </p:sp>
      <p:sp>
        <p:nvSpPr>
          <p:cNvPr id="192520" name="Text Box 8"/>
          <p:cNvSpPr txBox="1">
            <a:spLocks noChangeArrowheads="1"/>
          </p:cNvSpPr>
          <p:nvPr/>
        </p:nvSpPr>
        <p:spPr bwMode="auto">
          <a:xfrm>
            <a:off x="862013" y="211138"/>
            <a:ext cx="685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lnSpc>
                <a:spcPct val="100000"/>
              </a:lnSpc>
              <a:spcBef>
                <a:spcPct val="50000"/>
              </a:spcBef>
            </a:pPr>
            <a:r>
              <a:rPr lang="en-AU" altLang="en-US" sz="3600" b="1">
                <a:solidFill>
                  <a:schemeClr val="accent2"/>
                </a:solidFill>
                <a:effectLst>
                  <a:outerShdw blurRad="38100" dist="38100" dir="2700000" algn="tl">
                    <a:srgbClr val="000000"/>
                  </a:outerShdw>
                </a:effectLst>
                <a:latin typeface="Times New Roman" pitchFamily="18" charset="0"/>
              </a:rPr>
              <a:t>Conditional Risk Example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18"/>
                                        </p:tgtEl>
                                        <p:attrNameLst>
                                          <p:attrName>style.visibility</p:attrName>
                                        </p:attrNameLst>
                                      </p:cBhvr>
                                      <p:to>
                                        <p:strVal val="visible"/>
                                      </p:to>
                                    </p:set>
                                  </p:childTnLst>
                                </p:cTn>
                              </p:par>
                              <p:par>
                                <p:cTn id="7" presetID="5" presetClass="exit" presetSubtype="10" fill="hold" grpId="0" nodeType="withEffect">
                                  <p:stCondLst>
                                    <p:cond delay="0"/>
                                  </p:stCondLst>
                                  <p:childTnLst>
                                    <p:animEffect transition="out" filter="checkerboard(across)">
                                      <p:cBhvr>
                                        <p:cTn id="8" dur="500"/>
                                        <p:tgtEl>
                                          <p:spTgt spid="192517"/>
                                        </p:tgtEl>
                                      </p:cBhvr>
                                    </p:animEffect>
                                    <p:set>
                                      <p:cBhvr>
                                        <p:cTn id="9" dur="1" fill="hold">
                                          <p:stCondLst>
                                            <p:cond delay="499"/>
                                          </p:stCondLst>
                                        </p:cTn>
                                        <p:tgtEl>
                                          <p:spTgt spid="1925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animBg="1"/>
      <p:bldP spid="1925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7813"/>
            <a:ext cx="8229600" cy="841375"/>
          </a:xfrm>
        </p:spPr>
        <p:txBody>
          <a:bodyPr/>
          <a:lstStyle/>
          <a:p>
            <a:r>
              <a:rPr lang="en-AU" altLang="en-US" sz="3600" b="1">
                <a:solidFill>
                  <a:schemeClr val="accent2"/>
                </a:solidFill>
                <a:latin typeface="Times New Roman" pitchFamily="18" charset="0"/>
              </a:rPr>
              <a:t>Conditional Risk Example for 2-year follow-up</a:t>
            </a:r>
          </a:p>
        </p:txBody>
      </p:sp>
      <p:graphicFrame>
        <p:nvGraphicFramePr>
          <p:cNvPr id="63491" name="Object 3"/>
          <p:cNvGraphicFramePr>
            <a:graphicFrameLocks noGrp="1" noChangeAspect="1"/>
          </p:cNvGraphicFramePr>
          <p:nvPr>
            <p:ph sz="half" idx="1"/>
          </p:nvPr>
        </p:nvGraphicFramePr>
        <p:xfrm>
          <a:off x="1201738" y="1319213"/>
          <a:ext cx="6648450" cy="3678237"/>
        </p:xfrm>
        <a:graphic>
          <a:graphicData uri="http://schemas.openxmlformats.org/presentationml/2006/ole">
            <mc:AlternateContent xmlns:mc="http://schemas.openxmlformats.org/markup-compatibility/2006">
              <mc:Choice xmlns:v="urn:schemas-microsoft-com:vml" Requires="v">
                <p:oleObj spid="_x0000_s63746" name="Chart" r:id="rId4" imgW="7696200" imgH="4257751" progId="Excel.Chart.8">
                  <p:embed/>
                </p:oleObj>
              </mc:Choice>
              <mc:Fallback>
                <p:oleObj name="Chart" r:id="rId4" imgW="7696200" imgH="4257751"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1738" y="1319213"/>
                        <a:ext cx="6648450" cy="367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493" name="Text Box 5"/>
          <p:cNvSpPr txBox="1">
            <a:spLocks noChangeArrowheads="1"/>
          </p:cNvSpPr>
          <p:nvPr/>
        </p:nvSpPr>
        <p:spPr bwMode="auto">
          <a:xfrm>
            <a:off x="1706563" y="5380038"/>
            <a:ext cx="57324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0"/>
              </a:spcBef>
              <a:defRPr>
                <a:solidFill>
                  <a:schemeClr val="tx1"/>
                </a:solidFill>
                <a:latin typeface="Arial" charset="0"/>
              </a:defRPr>
            </a:lvl1pPr>
            <a:lvl2pPr marL="619125"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lnSpc>
                <a:spcPct val="100000"/>
              </a:lnSpc>
              <a:spcBef>
                <a:spcPct val="50000"/>
              </a:spcBef>
            </a:pPr>
            <a:r>
              <a:rPr lang="en-AU" altLang="en-US" sz="2400">
                <a:solidFill>
                  <a:srgbClr val="FFE4AD"/>
                </a:solidFill>
              </a:rPr>
              <a:t>The plot shows that risk decreases as the ‘survived’ period increases.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71463" y="1104900"/>
            <a:ext cx="8534400" cy="3944938"/>
          </a:xfrm>
        </p:spPr>
        <p:txBody>
          <a:bodyPr/>
          <a:lstStyle/>
          <a:p>
            <a:pPr algn="l"/>
            <a:r>
              <a:rPr lang="en-AU" altLang="en-US" sz="3600" b="1">
                <a:solidFill>
                  <a:schemeClr val="accent2"/>
                </a:solidFill>
                <a:latin typeface="Times New Roman" pitchFamily="18" charset="0"/>
              </a:rPr>
              <a:t>In developing the Instrument, it was clear to us that survival analysis presented as a most valuable tool in the measurement of recidivism and also in comparing the behaviour of different groups (eg a treated group compared to a control group).</a:t>
            </a:r>
            <a:endParaRPr lang="en-AU" altLang="en-US" sz="3600" b="1" i="1">
              <a:solidFill>
                <a:schemeClr val="accent2"/>
              </a:solidFill>
              <a:latin typeface="Times New Roman" pitchFamily="18" charset="0"/>
            </a:endParaRPr>
          </a:p>
        </p:txBody>
      </p:sp>
      <p:sp>
        <p:nvSpPr>
          <p:cNvPr id="132099" name="Text Box 3"/>
          <p:cNvSpPr txBox="1">
            <a:spLocks noChangeArrowheads="1"/>
          </p:cNvSpPr>
          <p:nvPr/>
        </p:nvSpPr>
        <p:spPr bwMode="auto">
          <a:xfrm>
            <a:off x="341313" y="252413"/>
            <a:ext cx="8426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pPr algn="l">
              <a:lnSpc>
                <a:spcPct val="100000"/>
              </a:lnSpc>
              <a:spcBef>
                <a:spcPct val="50000"/>
              </a:spcBef>
            </a:pPr>
            <a:r>
              <a:rPr lang="en-AU" altLang="en-US" sz="4000" b="1">
                <a:solidFill>
                  <a:schemeClr val="tx2"/>
                </a:solidFill>
                <a:effectLst>
                  <a:outerShdw blurRad="38100" dist="38100" dir="2700000" algn="tl">
                    <a:srgbClr val="000000"/>
                  </a:outerShdw>
                </a:effectLst>
              </a:rPr>
              <a:t>Measurement</a:t>
            </a:r>
            <a:r>
              <a:rPr lang="en-AU" altLang="en-US" sz="4000" b="1">
                <a:solidFill>
                  <a:schemeClr val="accent2"/>
                </a:solidFill>
                <a:effectLst>
                  <a:outerShdw blurRad="38100" dist="38100" dir="2700000" algn="tl">
                    <a:srgbClr val="000000"/>
                  </a:outerShdw>
                </a:effectLst>
              </a:rPr>
              <a:t> </a:t>
            </a:r>
            <a:r>
              <a:rPr lang="en-AU" altLang="en-US" sz="4000" b="1">
                <a:solidFill>
                  <a:schemeClr val="tx2"/>
                </a:solidFill>
                <a:effectLst>
                  <a:outerShdw blurRad="38100" dist="38100" dir="2700000" algn="tl">
                    <a:srgbClr val="000000"/>
                  </a:outerShdw>
                </a:effectLst>
              </a:rPr>
              <a:t>and</a:t>
            </a:r>
            <a:r>
              <a:rPr lang="en-AU" altLang="en-US" sz="4000" b="1">
                <a:solidFill>
                  <a:schemeClr val="accent2"/>
                </a:solidFill>
                <a:effectLst>
                  <a:outerShdw blurRad="38100" dist="38100" dir="2700000" algn="tl">
                    <a:srgbClr val="000000"/>
                  </a:outerShdw>
                </a:effectLst>
              </a:rPr>
              <a:t> </a:t>
            </a:r>
            <a:r>
              <a:rPr lang="en-AU" altLang="en-US" sz="4000" b="1">
                <a:solidFill>
                  <a:schemeClr val="tx2"/>
                </a:solidFill>
                <a:effectLst>
                  <a:outerShdw blurRad="38100" dist="38100" dir="2700000" algn="tl">
                    <a:srgbClr val="000000"/>
                  </a:outerShdw>
                </a:effectLst>
              </a:rPr>
              <a:t>Evaluation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60350" y="1309688"/>
            <a:ext cx="6796088" cy="579437"/>
          </a:xfrm>
          <a:noFill/>
        </p:spPr>
        <p:txBody>
          <a:bodyPr>
            <a:spAutoFit/>
          </a:bodyPr>
          <a:lstStyle/>
          <a:p>
            <a:pPr algn="l"/>
            <a:r>
              <a:rPr lang="en-AU" altLang="en-US" sz="3200" b="1">
                <a:solidFill>
                  <a:schemeClr val="accent2"/>
                </a:solidFill>
                <a:latin typeface="Times New Roman" pitchFamily="18" charset="0"/>
              </a:rPr>
              <a:t>Here is a plot of KM estimates:</a:t>
            </a:r>
            <a:endParaRPr lang="en-AU" altLang="en-US" sz="3200" b="1" i="1">
              <a:solidFill>
                <a:schemeClr val="accent2"/>
              </a:solidFill>
              <a:latin typeface="Times New Roman" pitchFamily="18" charset="0"/>
            </a:endParaRPr>
          </a:p>
        </p:txBody>
      </p:sp>
      <p:graphicFrame>
        <p:nvGraphicFramePr>
          <p:cNvPr id="134148" name="Object 4"/>
          <p:cNvGraphicFramePr>
            <a:graphicFrameLocks noGrp="1" noChangeAspect="1"/>
          </p:cNvGraphicFramePr>
          <p:nvPr>
            <p:ph idx="1"/>
          </p:nvPr>
        </p:nvGraphicFramePr>
        <p:xfrm>
          <a:off x="285750" y="2112963"/>
          <a:ext cx="8286750" cy="4119562"/>
        </p:xfrm>
        <a:graphic>
          <a:graphicData uri="http://schemas.openxmlformats.org/presentationml/2006/ole">
            <mc:AlternateContent xmlns:mc="http://schemas.openxmlformats.org/markup-compatibility/2006">
              <mc:Choice xmlns:v="urn:schemas-microsoft-com:vml" Requires="v">
                <p:oleObj spid="_x0000_s134401" name="Chart" r:id="rId4" imgW="8143951" imgH="4048049" progId="Excel.Chart.8">
                  <p:embed/>
                </p:oleObj>
              </mc:Choice>
              <mc:Fallback>
                <p:oleObj name="Chart" r:id="rId4" imgW="8143951" imgH="4048049"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112963"/>
                        <a:ext cx="8286750" cy="411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147" name="Text Box 3"/>
          <p:cNvSpPr txBox="1">
            <a:spLocks noChangeArrowheads="1"/>
          </p:cNvSpPr>
          <p:nvPr/>
        </p:nvSpPr>
        <p:spPr bwMode="auto">
          <a:xfrm>
            <a:off x="341313" y="252413"/>
            <a:ext cx="8426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pPr algn="l">
              <a:lnSpc>
                <a:spcPct val="100000"/>
              </a:lnSpc>
              <a:spcBef>
                <a:spcPct val="50000"/>
              </a:spcBef>
            </a:pPr>
            <a:r>
              <a:rPr lang="en-AU" altLang="en-US" sz="4000" b="1">
                <a:solidFill>
                  <a:schemeClr val="tx2"/>
                </a:solidFill>
                <a:effectLst>
                  <a:outerShdw blurRad="38100" dist="38100" dir="2700000" algn="tl">
                    <a:srgbClr val="000000"/>
                  </a:outerShdw>
                </a:effectLst>
              </a:rPr>
              <a:t>Measurement</a:t>
            </a:r>
            <a:r>
              <a:rPr lang="en-AU" altLang="en-US" sz="4000" b="1">
                <a:solidFill>
                  <a:schemeClr val="accent2"/>
                </a:solidFill>
                <a:effectLst>
                  <a:outerShdw blurRad="38100" dist="38100" dir="2700000" algn="tl">
                    <a:srgbClr val="000000"/>
                  </a:outerShdw>
                </a:effectLst>
              </a:rPr>
              <a:t> </a:t>
            </a:r>
            <a:r>
              <a:rPr lang="en-AU" altLang="en-US" sz="4000" b="1">
                <a:solidFill>
                  <a:schemeClr val="tx2"/>
                </a:solidFill>
                <a:effectLst>
                  <a:outerShdw blurRad="38100" dist="38100" dir="2700000" algn="tl">
                    <a:srgbClr val="000000"/>
                  </a:outerShdw>
                </a:effectLst>
              </a:rPr>
              <a:t>and</a:t>
            </a:r>
            <a:r>
              <a:rPr lang="en-AU" altLang="en-US" sz="4000" b="1">
                <a:solidFill>
                  <a:schemeClr val="accent2"/>
                </a:solidFill>
                <a:effectLst>
                  <a:outerShdw blurRad="38100" dist="38100" dir="2700000" algn="tl">
                    <a:srgbClr val="000000"/>
                  </a:outerShdw>
                </a:effectLst>
              </a:rPr>
              <a:t> </a:t>
            </a:r>
            <a:r>
              <a:rPr lang="en-AU" altLang="en-US" sz="4000" b="1">
                <a:solidFill>
                  <a:schemeClr val="tx2"/>
                </a:solidFill>
                <a:effectLst>
                  <a:outerShdw blurRad="38100" dist="38100" dir="2700000" algn="tl">
                    <a:srgbClr val="000000"/>
                  </a:outerShdw>
                </a:effectLst>
              </a:rPr>
              <a:t>Evaluation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60350" y="1309688"/>
            <a:ext cx="7602538" cy="579437"/>
          </a:xfrm>
        </p:spPr>
        <p:txBody>
          <a:bodyPr>
            <a:spAutoFit/>
          </a:bodyPr>
          <a:lstStyle/>
          <a:p>
            <a:pPr algn="l"/>
            <a:endParaRPr lang="en-US" altLang="en-US" sz="3200" b="1" i="1">
              <a:solidFill>
                <a:schemeClr val="accent2"/>
              </a:solidFill>
              <a:latin typeface="Times New Roman" pitchFamily="18" charset="0"/>
            </a:endParaRPr>
          </a:p>
        </p:txBody>
      </p:sp>
      <p:graphicFrame>
        <p:nvGraphicFramePr>
          <p:cNvPr id="137225" name="Object 9"/>
          <p:cNvGraphicFramePr>
            <a:graphicFrameLocks noGrp="1" noChangeAspect="1"/>
          </p:cNvGraphicFramePr>
          <p:nvPr>
            <p:ph idx="1"/>
          </p:nvPr>
        </p:nvGraphicFramePr>
        <p:xfrm>
          <a:off x="971550" y="2033588"/>
          <a:ext cx="7031038" cy="4222750"/>
        </p:xfrm>
        <a:graphic>
          <a:graphicData uri="http://schemas.openxmlformats.org/presentationml/2006/ole">
            <mc:AlternateContent xmlns:mc="http://schemas.openxmlformats.org/markup-compatibility/2006">
              <mc:Choice xmlns:v="urn:schemas-microsoft-com:vml" Requires="v">
                <p:oleObj spid="_x0000_s137478" name="Chart" r:id="rId4" imgW="6676949" imgH="4009949" progId="Excel.Chart.8">
                  <p:embed/>
                </p:oleObj>
              </mc:Choice>
              <mc:Fallback>
                <p:oleObj name="Chart" r:id="rId4" imgW="6676949" imgH="4009949" progId="Excel.Chart.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2033588"/>
                        <a:ext cx="7031038"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7219" name="Text Box 3"/>
          <p:cNvSpPr txBox="1">
            <a:spLocks noChangeArrowheads="1"/>
          </p:cNvSpPr>
          <p:nvPr/>
        </p:nvSpPr>
        <p:spPr bwMode="auto">
          <a:xfrm>
            <a:off x="341313" y="252413"/>
            <a:ext cx="8426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pPr algn="l">
              <a:lnSpc>
                <a:spcPct val="100000"/>
              </a:lnSpc>
              <a:spcBef>
                <a:spcPct val="50000"/>
              </a:spcBef>
            </a:pPr>
            <a:r>
              <a:rPr lang="en-AU" altLang="en-US" sz="4000" b="1">
                <a:solidFill>
                  <a:schemeClr val="tx2"/>
                </a:solidFill>
                <a:effectLst>
                  <a:outerShdw blurRad="38100" dist="38100" dir="2700000" algn="tl">
                    <a:srgbClr val="000000"/>
                  </a:outerShdw>
                </a:effectLst>
              </a:rPr>
              <a:t>Measurement</a:t>
            </a:r>
            <a:r>
              <a:rPr lang="en-AU" altLang="en-US" sz="4000" b="1">
                <a:solidFill>
                  <a:schemeClr val="accent2"/>
                </a:solidFill>
                <a:effectLst>
                  <a:outerShdw blurRad="38100" dist="38100" dir="2700000" algn="tl">
                    <a:srgbClr val="000000"/>
                  </a:outerShdw>
                </a:effectLst>
              </a:rPr>
              <a:t> </a:t>
            </a:r>
            <a:r>
              <a:rPr lang="en-AU" altLang="en-US" sz="4000" b="1">
                <a:solidFill>
                  <a:schemeClr val="tx2"/>
                </a:solidFill>
                <a:effectLst>
                  <a:outerShdw blurRad="38100" dist="38100" dir="2700000" algn="tl">
                    <a:srgbClr val="000000"/>
                  </a:outerShdw>
                </a:effectLst>
              </a:rPr>
              <a:t>and</a:t>
            </a:r>
            <a:r>
              <a:rPr lang="en-AU" altLang="en-US" sz="4000" b="1">
                <a:solidFill>
                  <a:schemeClr val="accent2"/>
                </a:solidFill>
                <a:effectLst>
                  <a:outerShdw blurRad="38100" dist="38100" dir="2700000" algn="tl">
                    <a:srgbClr val="000000"/>
                  </a:outerShdw>
                </a:effectLst>
              </a:rPr>
              <a:t> </a:t>
            </a:r>
            <a:r>
              <a:rPr lang="en-AU" altLang="en-US" sz="4000" b="1">
                <a:solidFill>
                  <a:schemeClr val="tx2"/>
                </a:solidFill>
                <a:effectLst>
                  <a:outerShdw blurRad="38100" dist="38100" dir="2700000" algn="tl">
                    <a:srgbClr val="000000"/>
                  </a:outerShdw>
                </a:effectLst>
              </a:rPr>
              <a:t>Evaluation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666750"/>
            <a:ext cx="8324850" cy="3841052"/>
          </a:xfrm>
          <a:prstGeom prst="rect">
            <a:avLst/>
          </a:prstGeom>
          <a:noFill/>
        </p:spPr>
        <p:txBody>
          <a:bodyPr wrap="square" rtlCol="0">
            <a:spAutoFit/>
          </a:bodyPr>
          <a:lstStyle/>
          <a:p>
            <a:r>
              <a:rPr lang="en-AU" sz="2400" dirty="0" smtClean="0">
                <a:solidFill>
                  <a:schemeClr val="accent1">
                    <a:lumMod val="40000"/>
                    <a:lumOff val="60000"/>
                  </a:schemeClr>
                </a:solidFill>
                <a:latin typeface="Calibri Light" panose="020F0302020204030204" pitchFamily="34" charset="0"/>
              </a:rPr>
              <a:t>The Team</a:t>
            </a:r>
          </a:p>
          <a:p>
            <a:endParaRPr lang="en-AU" sz="2400" dirty="0" smtClean="0">
              <a:solidFill>
                <a:schemeClr val="accent1">
                  <a:lumMod val="40000"/>
                  <a:lumOff val="60000"/>
                </a:schemeClr>
              </a:solidFill>
              <a:latin typeface="Calibri Light" panose="020F0302020204030204" pitchFamily="34" charset="0"/>
            </a:endParaRPr>
          </a:p>
          <a:p>
            <a:pPr algn="l"/>
            <a:r>
              <a:rPr lang="en-AU" sz="2400" dirty="0" smtClean="0">
                <a:solidFill>
                  <a:schemeClr val="tx1">
                    <a:lumMod val="95000"/>
                  </a:schemeClr>
                </a:solidFill>
                <a:latin typeface="Calibri Light" panose="020F0302020204030204" pitchFamily="34" charset="0"/>
              </a:rPr>
              <a:t>Prof. Rod Broadhurst </a:t>
            </a:r>
            <a:r>
              <a:rPr lang="en-AU" sz="2400" dirty="0" smtClean="0">
                <a:solidFill>
                  <a:schemeClr val="accent1">
                    <a:lumMod val="40000"/>
                    <a:lumOff val="60000"/>
                  </a:schemeClr>
                </a:solidFill>
                <a:latin typeface="Calibri Light" panose="020F0302020204030204" pitchFamily="34" charset="0"/>
              </a:rPr>
              <a:t>(ANU): criminological knowledge and insight</a:t>
            </a:r>
          </a:p>
          <a:p>
            <a:pPr algn="l"/>
            <a:endParaRPr lang="en-AU" sz="1200" dirty="0" smtClean="0">
              <a:solidFill>
                <a:schemeClr val="accent1">
                  <a:lumMod val="40000"/>
                  <a:lumOff val="60000"/>
                </a:schemeClr>
              </a:solidFill>
              <a:latin typeface="Calibri Light" panose="020F0302020204030204" pitchFamily="34" charset="0"/>
            </a:endParaRPr>
          </a:p>
          <a:p>
            <a:pPr algn="l"/>
            <a:r>
              <a:rPr lang="en-AU" sz="2400" dirty="0" smtClean="0">
                <a:solidFill>
                  <a:schemeClr val="tx1">
                    <a:lumMod val="95000"/>
                  </a:schemeClr>
                </a:solidFill>
                <a:latin typeface="Calibri Light" panose="020F0302020204030204" pitchFamily="34" charset="0"/>
              </a:rPr>
              <a:t>Prof. Ross Maller </a:t>
            </a:r>
            <a:r>
              <a:rPr lang="en-AU" sz="2400" dirty="0" smtClean="0">
                <a:solidFill>
                  <a:schemeClr val="accent1">
                    <a:lumMod val="40000"/>
                    <a:lumOff val="60000"/>
                  </a:schemeClr>
                </a:solidFill>
                <a:latin typeface="Calibri Light" panose="020F0302020204030204" pitchFamily="34" charset="0"/>
              </a:rPr>
              <a:t>(ANU): mathematical brilliance (survival analysis, </a:t>
            </a:r>
          </a:p>
          <a:p>
            <a:pPr algn="l"/>
            <a:r>
              <a:rPr lang="en-AU" sz="2400" dirty="0" smtClean="0">
                <a:solidFill>
                  <a:schemeClr val="accent1">
                    <a:lumMod val="40000"/>
                    <a:lumOff val="60000"/>
                  </a:schemeClr>
                </a:solidFill>
                <a:latin typeface="Calibri Light" panose="020F0302020204030204" pitchFamily="34" charset="0"/>
              </a:rPr>
              <a:t>                                            incidence functions, conditional risk, </a:t>
            </a:r>
          </a:p>
          <a:p>
            <a:pPr algn="l"/>
            <a:r>
              <a:rPr lang="en-AU" sz="2400" dirty="0">
                <a:solidFill>
                  <a:schemeClr val="accent1">
                    <a:lumMod val="40000"/>
                    <a:lumOff val="60000"/>
                  </a:schemeClr>
                </a:solidFill>
                <a:latin typeface="Calibri Light" panose="020F0302020204030204" pitchFamily="34" charset="0"/>
              </a:rPr>
              <a:t> </a:t>
            </a:r>
            <a:r>
              <a:rPr lang="en-AU" sz="2400" dirty="0" smtClean="0">
                <a:solidFill>
                  <a:schemeClr val="accent1">
                    <a:lumMod val="40000"/>
                    <a:lumOff val="60000"/>
                  </a:schemeClr>
                </a:solidFill>
                <a:latin typeface="Calibri Light" panose="020F0302020204030204" pitchFamily="34" charset="0"/>
              </a:rPr>
              <a:t>                                           outliers etc. etc.)</a:t>
            </a:r>
          </a:p>
          <a:p>
            <a:pPr algn="l"/>
            <a:endParaRPr lang="en-AU" sz="1200" dirty="0" smtClean="0">
              <a:solidFill>
                <a:schemeClr val="accent1">
                  <a:lumMod val="40000"/>
                  <a:lumOff val="60000"/>
                </a:schemeClr>
              </a:solidFill>
              <a:latin typeface="Calibri Light" panose="020F0302020204030204" pitchFamily="34" charset="0"/>
            </a:endParaRPr>
          </a:p>
          <a:p>
            <a:pPr algn="l"/>
            <a:r>
              <a:rPr lang="en-AU" sz="2400" dirty="0" smtClean="0">
                <a:solidFill>
                  <a:schemeClr val="tx1">
                    <a:lumMod val="95000"/>
                  </a:schemeClr>
                </a:solidFill>
                <a:latin typeface="Calibri Light" panose="020F0302020204030204" pitchFamily="34" charset="0"/>
              </a:rPr>
              <a:t>Ms. Nini Loh </a:t>
            </a:r>
            <a:r>
              <a:rPr lang="en-AU" sz="2400" dirty="0" smtClean="0">
                <a:solidFill>
                  <a:schemeClr val="accent1">
                    <a:lumMod val="40000"/>
                    <a:lumOff val="60000"/>
                  </a:schemeClr>
                </a:solidFill>
                <a:latin typeface="Calibri Light" panose="020F0302020204030204" pitchFamily="34" charset="0"/>
              </a:rPr>
              <a:t>(UWA): data analysing and patience</a:t>
            </a:r>
          </a:p>
          <a:p>
            <a:pPr algn="l"/>
            <a:endParaRPr lang="en-AU" sz="1200" dirty="0">
              <a:solidFill>
                <a:schemeClr val="accent1">
                  <a:lumMod val="40000"/>
                  <a:lumOff val="60000"/>
                </a:schemeClr>
              </a:solidFill>
              <a:latin typeface="Calibri Light" panose="020F0302020204030204" pitchFamily="34" charset="0"/>
            </a:endParaRPr>
          </a:p>
          <a:p>
            <a:pPr algn="l"/>
            <a:r>
              <a:rPr lang="en-AU" sz="2400" dirty="0" smtClean="0">
                <a:solidFill>
                  <a:schemeClr val="accent1">
                    <a:lumMod val="40000"/>
                    <a:lumOff val="60000"/>
                  </a:schemeClr>
                </a:solidFill>
                <a:latin typeface="Calibri Light" panose="020F0302020204030204" pitchFamily="34" charset="0"/>
              </a:rPr>
              <a:t>and me: system design, construction, maintenance</a:t>
            </a:r>
            <a:endParaRPr lang="en-AU" sz="2400" dirty="0">
              <a:solidFill>
                <a:schemeClr val="accent1">
                  <a:lumMod val="40000"/>
                  <a:lumOff val="60000"/>
                </a:schemeClr>
              </a:solidFill>
              <a:latin typeface="Calibri Light" panose="020F0302020204030204" pitchFamily="34" charset="0"/>
            </a:endParaRPr>
          </a:p>
        </p:txBody>
      </p:sp>
    </p:spTree>
    <p:extLst>
      <p:ext uri="{BB962C8B-B14F-4D97-AF65-F5344CB8AC3E}">
        <p14:creationId xmlns:p14="http://schemas.microsoft.com/office/powerpoint/2010/main" val="3952394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63623" y="0"/>
            <a:ext cx="7292975" cy="983419"/>
          </a:xfrm>
        </p:spPr>
        <p:txBody>
          <a:bodyPr>
            <a:normAutofit fontScale="90000"/>
          </a:bodyPr>
          <a:lstStyle/>
          <a:p>
            <a:pPr lvl="1"/>
            <a:r>
              <a:rPr lang="en-AU" altLang="en-US" sz="4000" dirty="0">
                <a:effectLst/>
                <a:latin typeface="Comic Sans MS" panose="030F0702030302020204" pitchFamily="66" charset="0"/>
              </a:rPr>
              <a:t/>
            </a:r>
            <a:br>
              <a:rPr lang="en-AU" altLang="en-US" sz="4000" dirty="0">
                <a:effectLst/>
                <a:latin typeface="Comic Sans MS" panose="030F0702030302020204" pitchFamily="66" charset="0"/>
              </a:rPr>
            </a:br>
            <a:r>
              <a:rPr lang="en-AU" altLang="en-US" sz="4000" dirty="0" smtClean="0">
                <a:effectLst/>
                <a:latin typeface="Comic Sans MS" panose="030F0702030302020204" pitchFamily="66" charset="0"/>
              </a:rPr>
              <a:t/>
            </a:r>
            <a:br>
              <a:rPr lang="en-AU" altLang="en-US" sz="4000" dirty="0" smtClean="0">
                <a:effectLst/>
                <a:latin typeface="Comic Sans MS" panose="030F0702030302020204" pitchFamily="66" charset="0"/>
              </a:rPr>
            </a:br>
            <a:r>
              <a:rPr lang="en-AU" altLang="en-US" sz="4000" b="1" dirty="0" smtClean="0">
                <a:solidFill>
                  <a:srgbClr val="002060"/>
                </a:solidFill>
                <a:effectLst/>
                <a:latin typeface="Comic Sans MS" panose="030F0702030302020204" pitchFamily="66" charset="0"/>
              </a:rPr>
              <a:t>Australian</a:t>
            </a:r>
            <a:r>
              <a:rPr lang="en-AU" altLang="en-US" sz="4000" b="1" dirty="0" smtClean="0">
                <a:effectLst/>
                <a:latin typeface="Comic Sans MS" panose="030F0702030302020204" pitchFamily="66" charset="0"/>
              </a:rPr>
              <a:t> </a:t>
            </a:r>
            <a:r>
              <a:rPr lang="en-AU" altLang="en-US" sz="3600" b="1" dirty="0" smtClean="0">
                <a:effectLst/>
                <a:latin typeface="Comic Sans MS" panose="030F0702030302020204" pitchFamily="66" charset="0"/>
                <a:cs typeface="Times New Roman" panose="02020603050405020304" pitchFamily="18" charset="0"/>
              </a:rPr>
              <a:t>Actuarial</a:t>
            </a:r>
            <a:r>
              <a:rPr lang="en-AU" altLang="en-US" sz="3600" b="1" dirty="0" smtClean="0">
                <a:solidFill>
                  <a:srgbClr val="002060"/>
                </a:solidFill>
                <a:effectLst/>
                <a:latin typeface="Comic Sans MS" panose="030F0702030302020204" pitchFamily="66" charset="0"/>
                <a:cs typeface="Times New Roman" panose="02020603050405020304" pitchFamily="18" charset="0"/>
              </a:rPr>
              <a:t> Risk Tool</a:t>
            </a:r>
            <a:r>
              <a:rPr lang="en-AU" altLang="en-US" dirty="0">
                <a:solidFill>
                  <a:srgbClr val="002060"/>
                </a:solidFill>
                <a:effectLst/>
                <a:latin typeface="Comic Sans MS" panose="030F0702030302020204" pitchFamily="66" charset="0"/>
                <a:cs typeface="Times New Roman" panose="02020603050405020304" pitchFamily="18" charset="0"/>
              </a:rPr>
              <a:t/>
            </a:r>
            <a:br>
              <a:rPr lang="en-AU" altLang="en-US" dirty="0">
                <a:solidFill>
                  <a:srgbClr val="002060"/>
                </a:solidFill>
                <a:effectLst/>
                <a:latin typeface="Comic Sans MS" panose="030F0702030302020204" pitchFamily="66" charset="0"/>
                <a:cs typeface="Times New Roman" panose="02020603050405020304" pitchFamily="18" charset="0"/>
              </a:rPr>
            </a:br>
            <a:r>
              <a:rPr lang="en-AU" altLang="en-US" dirty="0">
                <a:solidFill>
                  <a:srgbClr val="002060"/>
                </a:solidFill>
                <a:effectLst/>
                <a:latin typeface="Comic Sans MS" panose="030F0702030302020204" pitchFamily="66" charset="0"/>
              </a:rPr>
              <a:t/>
            </a:r>
            <a:br>
              <a:rPr lang="en-AU" altLang="en-US" dirty="0">
                <a:solidFill>
                  <a:srgbClr val="002060"/>
                </a:solidFill>
                <a:effectLst/>
                <a:latin typeface="Comic Sans MS" panose="030F0702030302020204" pitchFamily="66" charset="0"/>
              </a:rPr>
            </a:br>
            <a:endParaRPr lang="en-US" altLang="en-US" sz="4000" dirty="0">
              <a:solidFill>
                <a:srgbClr val="002060"/>
              </a:solidFill>
              <a:effectLst/>
              <a:latin typeface="Comic Sans MS" panose="030F0702030302020204" pitchFamily="66" charset="0"/>
            </a:endParaRPr>
          </a:p>
        </p:txBody>
      </p:sp>
      <p:sp>
        <p:nvSpPr>
          <p:cNvPr id="41987" name="Rectangle 3"/>
          <p:cNvSpPr>
            <a:spLocks noGrp="1" noChangeArrowheads="1"/>
          </p:cNvSpPr>
          <p:nvPr>
            <p:ph idx="1"/>
          </p:nvPr>
        </p:nvSpPr>
        <p:spPr>
          <a:xfrm>
            <a:off x="277811" y="2070502"/>
            <a:ext cx="8712200" cy="2381250"/>
          </a:xfrm>
        </p:spPr>
        <p:txBody>
          <a:bodyPr/>
          <a:lstStyle/>
          <a:p>
            <a:pPr marL="542925" indent="-276225">
              <a:buNone/>
              <a:tabLst>
                <a:tab pos="6100763" algn="l"/>
              </a:tabLst>
            </a:pPr>
            <a:r>
              <a:rPr lang="en-AU" altLang="en-US" sz="2800" b="1" dirty="0">
                <a:solidFill>
                  <a:srgbClr val="06D254"/>
                </a:solidFill>
                <a:effectLst/>
                <a:latin typeface="Calibri Light" panose="020F0302020204030204" pitchFamily="34" charset="0"/>
                <a:cs typeface="Times New Roman" panose="02020603050405020304" pitchFamily="18" charset="0"/>
              </a:rPr>
              <a:t>An actuarial model </a:t>
            </a:r>
            <a:r>
              <a:rPr lang="en-AU" altLang="en-US" sz="2800" b="1" dirty="0" smtClean="0">
                <a:solidFill>
                  <a:srgbClr val="06D254"/>
                </a:solidFill>
                <a:effectLst/>
                <a:latin typeface="Calibri Light" panose="020F0302020204030204" pitchFamily="34" charset="0"/>
                <a:cs typeface="Times New Roman" panose="02020603050405020304" pitchFamily="18" charset="0"/>
              </a:rPr>
              <a:t>for re-offending </a:t>
            </a:r>
          </a:p>
          <a:p>
            <a:pPr marL="542925" indent="-276225">
              <a:spcBef>
                <a:spcPts val="1200"/>
              </a:spcBef>
              <a:buFont typeface="Wingdings" panose="05000000000000000000" pitchFamily="2" charset="2"/>
              <a:buChar char="§"/>
              <a:tabLst>
                <a:tab pos="6100763" algn="l"/>
              </a:tabLst>
            </a:pPr>
            <a:r>
              <a:rPr lang="en-AU" altLang="en-US" sz="2400" dirty="0" smtClean="0">
                <a:solidFill>
                  <a:schemeClr val="accent1">
                    <a:lumMod val="20000"/>
                    <a:lumOff val="80000"/>
                  </a:schemeClr>
                </a:solidFill>
                <a:effectLst/>
                <a:latin typeface="Calibri Light" panose="020F0302020204030204" pitchFamily="34" charset="0"/>
                <a:cs typeface="Times New Roman" panose="02020603050405020304" pitchFamily="18" charset="0"/>
              </a:rPr>
              <a:t>would </a:t>
            </a:r>
            <a:r>
              <a:rPr lang="en-AU" altLang="en-US" sz="2400" dirty="0">
                <a:solidFill>
                  <a:schemeClr val="accent1">
                    <a:lumMod val="20000"/>
                    <a:lumOff val="80000"/>
                  </a:schemeClr>
                </a:solidFill>
                <a:effectLst/>
                <a:latin typeface="Calibri Light" panose="020F0302020204030204" pitchFamily="34" charset="0"/>
                <a:cs typeface="Times New Roman" panose="02020603050405020304" pitchFamily="18" charset="0"/>
              </a:rPr>
              <a:t>accurately </a:t>
            </a:r>
            <a:r>
              <a:rPr lang="en-AU" altLang="en-US" sz="2400" dirty="0" smtClean="0">
                <a:solidFill>
                  <a:schemeClr val="accent1">
                    <a:lumMod val="20000"/>
                    <a:lumOff val="80000"/>
                  </a:schemeClr>
                </a:solidFill>
                <a:effectLst/>
                <a:latin typeface="Calibri Light" panose="020F0302020204030204" pitchFamily="34" charset="0"/>
                <a:cs typeface="Times New Roman" panose="02020603050405020304" pitchFamily="18" charset="0"/>
              </a:rPr>
              <a:t>predict risk for any offender in the population</a:t>
            </a:r>
          </a:p>
          <a:p>
            <a:pPr marL="542925" indent="-276225">
              <a:spcBef>
                <a:spcPts val="1200"/>
              </a:spcBef>
              <a:buFont typeface="Wingdings" panose="05000000000000000000" pitchFamily="2" charset="2"/>
              <a:buChar char="§"/>
              <a:tabLst>
                <a:tab pos="6100763" algn="l"/>
              </a:tabLst>
            </a:pPr>
            <a:r>
              <a:rPr lang="en-AU" altLang="en-US" sz="2400" dirty="0">
                <a:solidFill>
                  <a:schemeClr val="accent1">
                    <a:lumMod val="20000"/>
                    <a:lumOff val="80000"/>
                  </a:schemeClr>
                </a:solidFill>
                <a:effectLst/>
                <a:latin typeface="Calibri Light" panose="020F0302020204030204" pitchFamily="34" charset="0"/>
                <a:cs typeface="Times New Roman" panose="02020603050405020304" pitchFamily="18" charset="0"/>
              </a:rPr>
              <a:t>would accurately predict </a:t>
            </a:r>
            <a:r>
              <a:rPr lang="en-AU" altLang="en-US" sz="2400" dirty="0" smtClean="0">
                <a:solidFill>
                  <a:schemeClr val="accent1">
                    <a:lumMod val="20000"/>
                    <a:lumOff val="80000"/>
                  </a:schemeClr>
                </a:solidFill>
                <a:effectLst/>
                <a:latin typeface="Calibri Light" panose="020F0302020204030204" pitchFamily="34" charset="0"/>
                <a:cs typeface="Times New Roman" panose="02020603050405020304" pitchFamily="18" charset="0"/>
              </a:rPr>
              <a:t>risk now and in the future by taking into  account any changes </a:t>
            </a:r>
            <a:r>
              <a:rPr lang="en-AU" altLang="en-US" sz="2400" dirty="0">
                <a:solidFill>
                  <a:schemeClr val="accent1">
                    <a:lumMod val="20000"/>
                    <a:lumOff val="80000"/>
                  </a:schemeClr>
                </a:solidFill>
                <a:effectLst/>
                <a:latin typeface="Calibri Light" panose="020F0302020204030204" pitchFamily="34" charset="0"/>
                <a:cs typeface="Times New Roman" panose="02020603050405020304" pitchFamily="18" charset="0"/>
              </a:rPr>
              <a:t>that </a:t>
            </a:r>
            <a:r>
              <a:rPr lang="en-AU" altLang="en-US" sz="2400" dirty="0" smtClean="0">
                <a:solidFill>
                  <a:schemeClr val="accent1">
                    <a:lumMod val="20000"/>
                    <a:lumOff val="80000"/>
                  </a:schemeClr>
                </a:solidFill>
                <a:effectLst/>
                <a:latin typeface="Calibri Light" panose="020F0302020204030204" pitchFamily="34" charset="0"/>
                <a:cs typeface="Times New Roman" panose="02020603050405020304" pitchFamily="18" charset="0"/>
              </a:rPr>
              <a:t>occur </a:t>
            </a:r>
            <a:r>
              <a:rPr lang="en-AU" altLang="en-US" sz="2400" dirty="0">
                <a:solidFill>
                  <a:schemeClr val="accent1">
                    <a:lumMod val="20000"/>
                    <a:lumOff val="80000"/>
                  </a:schemeClr>
                </a:solidFill>
                <a:effectLst/>
                <a:latin typeface="Calibri Light" panose="020F0302020204030204" pitchFamily="34" charset="0"/>
                <a:cs typeface="Times New Roman" panose="02020603050405020304" pitchFamily="18" charset="0"/>
              </a:rPr>
              <a:t>in reoffending </a:t>
            </a:r>
            <a:r>
              <a:rPr lang="en-AU" altLang="en-US" sz="2400" dirty="0" smtClean="0">
                <a:solidFill>
                  <a:schemeClr val="accent1">
                    <a:lumMod val="20000"/>
                    <a:lumOff val="80000"/>
                  </a:schemeClr>
                </a:solidFill>
                <a:effectLst/>
                <a:latin typeface="Calibri Light" panose="020F0302020204030204" pitchFamily="34" charset="0"/>
                <a:cs typeface="Times New Roman" panose="02020603050405020304" pitchFamily="18" charset="0"/>
              </a:rPr>
              <a:t>behaviour </a:t>
            </a:r>
          </a:p>
          <a:p>
            <a:pPr marL="266700" indent="0">
              <a:spcBef>
                <a:spcPts val="1200"/>
              </a:spcBef>
              <a:buNone/>
              <a:tabLst>
                <a:tab pos="6100763" algn="l"/>
              </a:tabLst>
            </a:pPr>
            <a:r>
              <a:rPr lang="en-AU" altLang="en-US" sz="2400" dirty="0" smtClean="0">
                <a:solidFill>
                  <a:schemeClr val="accent1">
                    <a:lumMod val="20000"/>
                    <a:lumOff val="80000"/>
                  </a:schemeClr>
                </a:solidFill>
                <a:effectLst/>
                <a:latin typeface="Calibri Light" panose="020F0302020204030204" pitchFamily="34" charset="0"/>
                <a:cs typeface="Times New Roman" panose="02020603050405020304" pitchFamily="18" charset="0"/>
              </a:rPr>
              <a:t>… and ideally </a:t>
            </a:r>
          </a:p>
          <a:p>
            <a:pPr marL="542925" indent="-276225">
              <a:spcBef>
                <a:spcPts val="1200"/>
              </a:spcBef>
              <a:buFont typeface="Wingdings" panose="05000000000000000000" pitchFamily="2" charset="2"/>
              <a:buChar char="§"/>
              <a:tabLst>
                <a:tab pos="6100763" algn="l"/>
              </a:tabLst>
            </a:pPr>
            <a:r>
              <a:rPr lang="en-AU" altLang="en-US" sz="2400" dirty="0" smtClean="0">
                <a:solidFill>
                  <a:schemeClr val="accent1">
                    <a:lumMod val="20000"/>
                    <a:lumOff val="80000"/>
                  </a:schemeClr>
                </a:solidFill>
                <a:effectLst/>
                <a:latin typeface="Calibri Light" panose="020F0302020204030204" pitchFamily="34" charset="0"/>
                <a:cs typeface="Times New Roman" panose="02020603050405020304" pitchFamily="18" charset="0"/>
              </a:rPr>
              <a:t>should be able to accurately predict the risk of an offender failing within any chosen time interval; and</a:t>
            </a:r>
          </a:p>
          <a:p>
            <a:pPr marL="542925" indent="-276225">
              <a:spcBef>
                <a:spcPts val="1200"/>
              </a:spcBef>
              <a:buFont typeface="Wingdings" panose="05000000000000000000" pitchFamily="2" charset="2"/>
              <a:buChar char="§"/>
              <a:tabLst>
                <a:tab pos="6100763" algn="l"/>
              </a:tabLst>
            </a:pPr>
            <a:r>
              <a:rPr lang="en-AU" altLang="en-US" sz="2400" dirty="0" smtClean="0">
                <a:solidFill>
                  <a:schemeClr val="accent1">
                    <a:lumMod val="20000"/>
                    <a:lumOff val="80000"/>
                  </a:schemeClr>
                </a:solidFill>
                <a:effectLst/>
                <a:latin typeface="Calibri Light" panose="020F0302020204030204" pitchFamily="34" charset="0"/>
                <a:cs typeface="Times New Roman" panose="02020603050405020304" pitchFamily="18" charset="0"/>
              </a:rPr>
              <a:t>Is much more informative than a simple count</a:t>
            </a:r>
            <a:endParaRPr lang="en-AU" altLang="en-US" sz="2800" dirty="0">
              <a:solidFill>
                <a:schemeClr val="accent1">
                  <a:lumMod val="20000"/>
                  <a:lumOff val="80000"/>
                </a:schemeClr>
              </a:solidFill>
              <a:effectLst/>
              <a:latin typeface="Calibri Light" panose="020F0302020204030204" pitchFamily="34" charset="0"/>
            </a:endParaRPr>
          </a:p>
        </p:txBody>
      </p:sp>
      <p:sp>
        <p:nvSpPr>
          <p:cNvPr id="2" name="Rectangle 1"/>
          <p:cNvSpPr/>
          <p:nvPr/>
        </p:nvSpPr>
        <p:spPr>
          <a:xfrm>
            <a:off x="561973" y="1835336"/>
            <a:ext cx="7153275" cy="3999236"/>
          </a:xfrm>
          <a:prstGeom prst="rect">
            <a:avLst/>
          </a:prstGeom>
        </p:spPr>
        <p:txBody>
          <a:bodyPr wrap="square">
            <a:spAutoFit/>
          </a:bodyPr>
          <a:lstStyle/>
          <a:p>
            <a:pPr marL="0" lvl="1" algn="l">
              <a:lnSpc>
                <a:spcPct val="90000"/>
              </a:lnSpc>
              <a:buFontTx/>
              <a:buNone/>
              <a:tabLst>
                <a:tab pos="6100763" algn="l"/>
              </a:tabLst>
            </a:pPr>
            <a:r>
              <a:rPr lang="en-AU" altLang="en-US" sz="2400" dirty="0">
                <a:solidFill>
                  <a:schemeClr val="bg2">
                    <a:lumMod val="20000"/>
                    <a:lumOff val="80000"/>
                  </a:schemeClr>
                </a:solidFill>
                <a:latin typeface="Calibri Light" panose="020F0302020204030204" pitchFamily="34" charset="0"/>
                <a:ea typeface="Verdana" panose="020B0604030504040204" pitchFamily="34" charset="0"/>
                <a:cs typeface="Verdana" panose="020B0604030504040204" pitchFamily="34" charset="0"/>
              </a:rPr>
              <a:t>Many risk instruments base their predictions on a group or groups of offenders in a particular scenario (such as, released from prison during a 12 month period) who they then follow up for 2 years or so and count whether or not each of them re-offended.</a:t>
            </a:r>
          </a:p>
          <a:p>
            <a:pPr marL="0" lvl="1" algn="l">
              <a:lnSpc>
                <a:spcPct val="90000"/>
              </a:lnSpc>
              <a:buFontTx/>
              <a:buNone/>
              <a:tabLst>
                <a:tab pos="6100763" algn="l"/>
              </a:tabLst>
            </a:pPr>
            <a:endParaRPr lang="en-AU" altLang="en-US" sz="1200" dirty="0">
              <a:solidFill>
                <a:schemeClr val="bg2">
                  <a:lumMod val="20000"/>
                  <a:lumOff val="80000"/>
                </a:schemeClr>
              </a:solidFill>
              <a:latin typeface="Calibri Light" panose="020F0302020204030204" pitchFamily="34" charset="0"/>
              <a:ea typeface="Verdana" panose="020B0604030504040204" pitchFamily="34" charset="0"/>
              <a:cs typeface="Verdana" panose="020B0604030504040204" pitchFamily="34" charset="0"/>
            </a:endParaRPr>
          </a:p>
          <a:p>
            <a:pPr marL="180975" algn="l">
              <a:spcBef>
                <a:spcPts val="600"/>
              </a:spcBef>
              <a:spcAft>
                <a:spcPts val="600"/>
              </a:spcAft>
            </a:pPr>
            <a:r>
              <a:rPr lang="en-AU" sz="2400" dirty="0">
                <a:solidFill>
                  <a:srgbClr val="F4FB63"/>
                </a:solidFill>
                <a:latin typeface="Calibri Light" panose="020F0302020204030204" pitchFamily="34" charset="0"/>
              </a:rPr>
              <a:t>Does this represent population reoffending?    </a:t>
            </a:r>
          </a:p>
          <a:p>
            <a:pPr marL="180975" algn="l">
              <a:spcBef>
                <a:spcPts val="600"/>
              </a:spcBef>
              <a:spcAft>
                <a:spcPts val="600"/>
              </a:spcAft>
            </a:pPr>
            <a:r>
              <a:rPr lang="en-AU" sz="2400" dirty="0">
                <a:solidFill>
                  <a:srgbClr val="F4FB63"/>
                </a:solidFill>
                <a:latin typeface="Calibri Light" panose="020F0302020204030204" pitchFamily="34" charset="0"/>
              </a:rPr>
              <a:t>Does it still work later? </a:t>
            </a:r>
          </a:p>
          <a:p>
            <a:pPr marL="180975" algn="l">
              <a:spcBef>
                <a:spcPts val="600"/>
              </a:spcBef>
              <a:spcAft>
                <a:spcPts val="600"/>
              </a:spcAft>
            </a:pPr>
            <a:r>
              <a:rPr lang="en-AU" sz="2400" dirty="0">
                <a:solidFill>
                  <a:srgbClr val="F4FB63"/>
                </a:solidFill>
                <a:latin typeface="Calibri Light" panose="020F0302020204030204" pitchFamily="34" charset="0"/>
              </a:rPr>
              <a:t>Is 2 years flexible enough?</a:t>
            </a:r>
          </a:p>
          <a:p>
            <a:pPr marL="180975" algn="l">
              <a:spcBef>
                <a:spcPts val="600"/>
              </a:spcBef>
              <a:spcAft>
                <a:spcPts val="600"/>
              </a:spcAft>
            </a:pPr>
            <a:r>
              <a:rPr lang="en-AU" altLang="en-US" sz="2400" dirty="0">
                <a:solidFill>
                  <a:srgbClr val="F4FB63"/>
                </a:solidFill>
                <a:latin typeface="Calibri Light" panose="020F0302020204030204" pitchFamily="34" charset="0"/>
                <a:ea typeface="Verdana" panose="020B0604030504040204" pitchFamily="34" charset="0"/>
                <a:cs typeface="Verdana" panose="020B0604030504040204" pitchFamily="34" charset="0"/>
              </a:rPr>
              <a:t>How informative of what’s going on is a count of how many re-offended?</a:t>
            </a:r>
            <a:endParaRPr lang="en-AU" altLang="en-US" sz="2400" dirty="0">
              <a:solidFill>
                <a:schemeClr val="bg2">
                  <a:lumMod val="20000"/>
                  <a:lumOff val="80000"/>
                </a:schemeClr>
              </a:solidFill>
              <a:latin typeface="Calibri Light" panose="020F030202020403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561973" y="876300"/>
            <a:ext cx="8143877" cy="929485"/>
          </a:xfrm>
          <a:prstGeom prst="rect">
            <a:avLst/>
          </a:prstGeom>
          <a:noFill/>
        </p:spPr>
        <p:txBody>
          <a:bodyPr wrap="square" rtlCol="0">
            <a:spAutoFit/>
          </a:bodyPr>
          <a:lstStyle/>
          <a:p>
            <a:pPr marL="0" lvl="1" algn="l"/>
            <a:r>
              <a:rPr lang="en-AU" altLang="en-US" sz="2400" dirty="0">
                <a:latin typeface="Calibri Light" panose="020F0302020204030204" pitchFamily="34" charset="0"/>
                <a:ea typeface="Verdana" panose="020B0604030504040204" pitchFamily="34" charset="0"/>
                <a:cs typeface="Verdana" panose="020B0604030504040204" pitchFamily="34" charset="0"/>
              </a:rPr>
              <a:t>What’s actuarial?  </a:t>
            </a:r>
            <a:endParaRPr lang="en-AU" altLang="en-US" sz="2400" dirty="0" smtClean="0">
              <a:latin typeface="Calibri Light" panose="020F0302020204030204" pitchFamily="34" charset="0"/>
              <a:ea typeface="Verdana" panose="020B0604030504040204" pitchFamily="34" charset="0"/>
              <a:cs typeface="Verdana" panose="020B0604030504040204" pitchFamily="34" charset="0"/>
            </a:endParaRPr>
          </a:p>
          <a:p>
            <a:pPr marL="0" lvl="1" algn="l"/>
            <a:r>
              <a:rPr lang="en-AU" altLang="en-US" sz="2400" dirty="0" smtClean="0">
                <a:latin typeface="Calibri Light" panose="020F0302020204030204" pitchFamily="34" charset="0"/>
                <a:ea typeface="Verdana" panose="020B0604030504040204" pitchFamily="34" charset="0"/>
                <a:cs typeface="Verdana" panose="020B0604030504040204" pitchFamily="34" charset="0"/>
              </a:rPr>
              <a:t>Covers </a:t>
            </a:r>
            <a:r>
              <a:rPr lang="en-AU" altLang="en-US" sz="2400" dirty="0">
                <a:latin typeface="Calibri Light" panose="020F0302020204030204" pitchFamily="34" charset="0"/>
                <a:ea typeface="Verdana" panose="020B0604030504040204" pitchFamily="34" charset="0"/>
                <a:cs typeface="Verdana" panose="020B0604030504040204" pitchFamily="34" charset="0"/>
              </a:rPr>
              <a:t>everything and stays up to date   </a:t>
            </a:r>
          </a:p>
          <a:p>
            <a:endParaRPr lang="en-AU"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250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subTnLst>
                                    <p:set>
                                      <p:cBhvr override="childStyle">
                                        <p:cTn dur="1" fill="hold" display="0" masterRel="nextClick" afterEffect="1"/>
                                        <p:tgtEl>
                                          <p:spTgt spid="2">
                                            <p:txEl>
                                              <p:pRg st="0" end="0"/>
                                            </p:txEl>
                                          </p:spTgt>
                                        </p:tgtEl>
                                        <p:attrNameLst>
                                          <p:attrName>style.visibility</p:attrName>
                                        </p:attrNameLst>
                                      </p:cBhvr>
                                      <p:to>
                                        <p:strVal val="hidden"/>
                                      </p:to>
                                    </p:set>
                                  </p:subTnLst>
                                </p:cTn>
                              </p:par>
                              <p:par>
                                <p:cTn id="12" presetID="1" presetClass="entr" presetSubtype="0" fill="hold" nodeType="withEffect">
                                  <p:stCondLst>
                                    <p:cond delay="3500"/>
                                  </p:stCondLst>
                                  <p:childTnLst>
                                    <p:set>
                                      <p:cBhvr>
                                        <p:cTn id="13" dur="1" fill="hold">
                                          <p:stCondLst>
                                            <p:cond delay="0"/>
                                          </p:stCondLst>
                                        </p:cTn>
                                        <p:tgtEl>
                                          <p:spTgt spid="2">
                                            <p:txEl>
                                              <p:pRg st="2" end="2"/>
                                            </p:txEl>
                                          </p:spTgt>
                                        </p:tgtEl>
                                        <p:attrNameLst>
                                          <p:attrName>style.visibility</p:attrName>
                                        </p:attrNameLst>
                                      </p:cBhvr>
                                      <p:to>
                                        <p:strVal val="visible"/>
                                      </p:to>
                                    </p:set>
                                  </p:childTnLst>
                                  <p:subTnLst>
                                    <p:set>
                                      <p:cBhvr override="childStyle">
                                        <p:cTn dur="1" fill="hold" display="0" masterRel="nextClick" afterEffect="1"/>
                                        <p:tgtEl>
                                          <p:spTgt spid="2">
                                            <p:txEl>
                                              <p:pRg st="2" end="2"/>
                                            </p:txEl>
                                          </p:spTgt>
                                        </p:tgtEl>
                                        <p:attrNameLst>
                                          <p:attrName>style.visibility</p:attrName>
                                        </p:attrNameLst>
                                      </p:cBhvr>
                                      <p:to>
                                        <p:strVal val="hidden"/>
                                      </p:to>
                                    </p:set>
                                  </p:subTnLst>
                                </p:cTn>
                              </p:par>
                              <p:par>
                                <p:cTn id="14" presetID="1" presetClass="entr" presetSubtype="0" fill="hold" nodeType="withEffect">
                                  <p:stCondLst>
                                    <p:cond delay="5400"/>
                                  </p:stCondLst>
                                  <p:childTnLst>
                                    <p:set>
                                      <p:cBhvr>
                                        <p:cTn id="15" dur="1" fill="hold">
                                          <p:stCondLst>
                                            <p:cond delay="0"/>
                                          </p:stCondLst>
                                        </p:cTn>
                                        <p:tgtEl>
                                          <p:spTgt spid="2">
                                            <p:txEl>
                                              <p:pRg st="3" end="3"/>
                                            </p:txEl>
                                          </p:spTgt>
                                        </p:tgtEl>
                                        <p:attrNameLst>
                                          <p:attrName>style.visibility</p:attrName>
                                        </p:attrNameLst>
                                      </p:cBhvr>
                                      <p:to>
                                        <p:strVal val="visible"/>
                                      </p:to>
                                    </p:set>
                                  </p:childTnLst>
                                  <p:subTnLst>
                                    <p:set>
                                      <p:cBhvr override="childStyle">
                                        <p:cTn dur="1" fill="hold" display="0" masterRel="nextClick" afterEffect="1"/>
                                        <p:tgtEl>
                                          <p:spTgt spid="2">
                                            <p:txEl>
                                              <p:pRg st="3" end="3"/>
                                            </p:txEl>
                                          </p:spTgt>
                                        </p:tgtEl>
                                        <p:attrNameLst>
                                          <p:attrName>style.visibility</p:attrName>
                                        </p:attrNameLst>
                                      </p:cBhvr>
                                      <p:to>
                                        <p:strVal val="hidden"/>
                                      </p:to>
                                    </p:set>
                                  </p:subTnLst>
                                </p:cTn>
                              </p:par>
                              <p:par>
                                <p:cTn id="16" presetID="1" presetClass="entr" presetSubtype="0" fill="hold" nodeType="withEffect">
                                  <p:stCondLst>
                                    <p:cond delay="6900"/>
                                  </p:stCondLst>
                                  <p:childTnLst>
                                    <p:set>
                                      <p:cBhvr>
                                        <p:cTn id="17" dur="1" fill="hold">
                                          <p:stCondLst>
                                            <p:cond delay="0"/>
                                          </p:stCondLst>
                                        </p:cTn>
                                        <p:tgtEl>
                                          <p:spTgt spid="2">
                                            <p:txEl>
                                              <p:pRg st="4" end="4"/>
                                            </p:txEl>
                                          </p:spTgt>
                                        </p:tgtEl>
                                        <p:attrNameLst>
                                          <p:attrName>style.visibility</p:attrName>
                                        </p:attrNameLst>
                                      </p:cBhvr>
                                      <p:to>
                                        <p:strVal val="visible"/>
                                      </p:to>
                                    </p:set>
                                  </p:childTnLst>
                                  <p:subTnLst>
                                    <p:set>
                                      <p:cBhvr override="childStyle">
                                        <p:cTn dur="1" fill="hold" display="0" masterRel="nextClick" afterEffect="1"/>
                                        <p:tgtEl>
                                          <p:spTgt spid="2">
                                            <p:txEl>
                                              <p:pRg st="4" end="4"/>
                                            </p:txEl>
                                          </p:spTgt>
                                        </p:tgtEl>
                                        <p:attrNameLst>
                                          <p:attrName>style.visibility</p:attrName>
                                        </p:attrNameLst>
                                      </p:cBhvr>
                                      <p:to>
                                        <p:strVal val="hidden"/>
                                      </p:to>
                                    </p:set>
                                  </p:subTnLst>
                                </p:cTn>
                              </p:par>
                              <p:par>
                                <p:cTn id="18" presetID="1" presetClass="entr" presetSubtype="0" fill="hold" nodeType="withEffect">
                                  <p:stCondLst>
                                    <p:cond delay="9200"/>
                                  </p:stCondLst>
                                  <p:childTnLst>
                                    <p:set>
                                      <p:cBhvr>
                                        <p:cTn id="19" dur="1" fill="hold">
                                          <p:stCondLst>
                                            <p:cond delay="0"/>
                                          </p:stCondLst>
                                        </p:cTn>
                                        <p:tgtEl>
                                          <p:spTgt spid="2">
                                            <p:txEl>
                                              <p:pRg st="5" end="5"/>
                                            </p:txEl>
                                          </p:spTgt>
                                        </p:tgtEl>
                                        <p:attrNameLst>
                                          <p:attrName>style.visibility</p:attrName>
                                        </p:attrNameLst>
                                      </p:cBhvr>
                                      <p:to>
                                        <p:strVal val="visible"/>
                                      </p:to>
                                    </p:set>
                                  </p:childTnLst>
                                  <p:subTnLst>
                                    <p:set>
                                      <p:cBhvr override="childStyle">
                                        <p:cTn dur="1" fill="hold" display="0" masterRel="nextClick" afterEffect="1"/>
                                        <p:tgtEl>
                                          <p:spTgt spid="2">
                                            <p:txEl>
                                              <p:pRg st="5" end="5"/>
                                            </p:txEl>
                                          </p:spTgt>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1987">
                                            <p:txEl>
                                              <p:pRg st="0" end="0"/>
                                            </p:txEl>
                                          </p:spTgt>
                                        </p:tgtEl>
                                        <p:attrNameLst>
                                          <p:attrName>style.visibility</p:attrName>
                                        </p:attrNameLst>
                                      </p:cBhvr>
                                      <p:to>
                                        <p:strVal val="visible"/>
                                      </p:to>
                                    </p:set>
                                    <p:animEffect transition="in" filter="fade">
                                      <p:cBhvr>
                                        <p:cTn id="24" dur="500"/>
                                        <p:tgtEl>
                                          <p:spTgt spid="41987">
                                            <p:txEl>
                                              <p:pRg st="0" end="0"/>
                                            </p:txEl>
                                          </p:spTgt>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41987">
                                            <p:txEl>
                                              <p:pRg st="1" end="1"/>
                                            </p:txEl>
                                          </p:spTgt>
                                        </p:tgtEl>
                                        <p:attrNameLst>
                                          <p:attrName>style.visibility</p:attrName>
                                        </p:attrNameLst>
                                      </p:cBhvr>
                                      <p:to>
                                        <p:strVal val="visible"/>
                                      </p:to>
                                    </p:set>
                                    <p:animEffect transition="in" filter="fade">
                                      <p:cBhvr>
                                        <p:cTn id="27" dur="500"/>
                                        <p:tgtEl>
                                          <p:spTgt spid="41987">
                                            <p:txEl>
                                              <p:pRg st="1" end="1"/>
                                            </p:txEl>
                                          </p:spTgt>
                                        </p:tgtEl>
                                      </p:cBhvr>
                                    </p:animEffect>
                                  </p:childTnLst>
                                </p:cTn>
                              </p:par>
                              <p:par>
                                <p:cTn id="28" presetID="10" presetClass="entr" presetSubtype="0" fill="hold" grpId="0" nodeType="withEffect">
                                  <p:stCondLst>
                                    <p:cond delay="5000"/>
                                  </p:stCondLst>
                                  <p:childTnLst>
                                    <p:set>
                                      <p:cBhvr>
                                        <p:cTn id="29" dur="1" fill="hold">
                                          <p:stCondLst>
                                            <p:cond delay="0"/>
                                          </p:stCondLst>
                                        </p:cTn>
                                        <p:tgtEl>
                                          <p:spTgt spid="41987">
                                            <p:txEl>
                                              <p:pRg st="2" end="2"/>
                                            </p:txEl>
                                          </p:spTgt>
                                        </p:tgtEl>
                                        <p:attrNameLst>
                                          <p:attrName>style.visibility</p:attrName>
                                        </p:attrNameLst>
                                      </p:cBhvr>
                                      <p:to>
                                        <p:strVal val="visible"/>
                                      </p:to>
                                    </p:set>
                                    <p:animEffect transition="in" filter="fade">
                                      <p:cBhvr>
                                        <p:cTn id="30" dur="500"/>
                                        <p:tgtEl>
                                          <p:spTgt spid="41987">
                                            <p:txEl>
                                              <p:pRg st="2" end="2"/>
                                            </p:txEl>
                                          </p:spTgt>
                                        </p:tgtEl>
                                      </p:cBhvr>
                                    </p:animEffect>
                                  </p:childTnLst>
                                </p:cTn>
                              </p:par>
                              <p:par>
                                <p:cTn id="31" presetID="10" presetClass="entr" presetSubtype="0" fill="hold" grpId="0" nodeType="withEffect">
                                  <p:stCondLst>
                                    <p:cond delay="7300"/>
                                  </p:stCondLst>
                                  <p:childTnLst>
                                    <p:set>
                                      <p:cBhvr>
                                        <p:cTn id="32" dur="1" fill="hold">
                                          <p:stCondLst>
                                            <p:cond delay="0"/>
                                          </p:stCondLst>
                                        </p:cTn>
                                        <p:tgtEl>
                                          <p:spTgt spid="41987">
                                            <p:txEl>
                                              <p:pRg st="3" end="3"/>
                                            </p:txEl>
                                          </p:spTgt>
                                        </p:tgtEl>
                                        <p:attrNameLst>
                                          <p:attrName>style.visibility</p:attrName>
                                        </p:attrNameLst>
                                      </p:cBhvr>
                                      <p:to>
                                        <p:strVal val="visible"/>
                                      </p:to>
                                    </p:set>
                                    <p:animEffect transition="in" filter="fade">
                                      <p:cBhvr>
                                        <p:cTn id="33" dur="500"/>
                                        <p:tgtEl>
                                          <p:spTgt spid="41987">
                                            <p:txEl>
                                              <p:pRg st="3" end="3"/>
                                            </p:txEl>
                                          </p:spTgt>
                                        </p:tgtEl>
                                      </p:cBhvr>
                                    </p:animEffect>
                                  </p:childTnLst>
                                </p:cTn>
                              </p:par>
                              <p:par>
                                <p:cTn id="34" presetID="10" presetClass="entr" presetSubtype="0" fill="hold" grpId="0" nodeType="withEffect">
                                  <p:stCondLst>
                                    <p:cond delay="8600"/>
                                  </p:stCondLst>
                                  <p:childTnLst>
                                    <p:set>
                                      <p:cBhvr>
                                        <p:cTn id="35" dur="1" fill="hold">
                                          <p:stCondLst>
                                            <p:cond delay="0"/>
                                          </p:stCondLst>
                                        </p:cTn>
                                        <p:tgtEl>
                                          <p:spTgt spid="41987">
                                            <p:txEl>
                                              <p:pRg st="4" end="4"/>
                                            </p:txEl>
                                          </p:spTgt>
                                        </p:tgtEl>
                                        <p:attrNameLst>
                                          <p:attrName>style.visibility</p:attrName>
                                        </p:attrNameLst>
                                      </p:cBhvr>
                                      <p:to>
                                        <p:strVal val="visible"/>
                                      </p:to>
                                    </p:set>
                                    <p:animEffect transition="in" filter="fade">
                                      <p:cBhvr>
                                        <p:cTn id="36" dur="500"/>
                                        <p:tgtEl>
                                          <p:spTgt spid="41987">
                                            <p:txEl>
                                              <p:pRg st="4" end="4"/>
                                            </p:txEl>
                                          </p:spTgt>
                                        </p:tgtEl>
                                      </p:cBhvr>
                                    </p:animEffect>
                                  </p:childTnLst>
                                </p:cTn>
                              </p:par>
                              <p:par>
                                <p:cTn id="37" presetID="10" presetClass="entr" presetSubtype="0" fill="hold" grpId="0" nodeType="withEffect">
                                  <p:stCondLst>
                                    <p:cond delay="10300"/>
                                  </p:stCondLst>
                                  <p:childTnLst>
                                    <p:set>
                                      <p:cBhvr>
                                        <p:cTn id="38" dur="1" fill="hold">
                                          <p:stCondLst>
                                            <p:cond delay="0"/>
                                          </p:stCondLst>
                                        </p:cTn>
                                        <p:tgtEl>
                                          <p:spTgt spid="41987">
                                            <p:txEl>
                                              <p:pRg st="5" end="5"/>
                                            </p:txEl>
                                          </p:spTgt>
                                        </p:tgtEl>
                                        <p:attrNameLst>
                                          <p:attrName>style.visibility</p:attrName>
                                        </p:attrNameLst>
                                      </p:cBhvr>
                                      <p:to>
                                        <p:strVal val="visible"/>
                                      </p:to>
                                    </p:set>
                                    <p:animEffect transition="in" filter="fade">
                                      <p:cBhvr>
                                        <p:cTn id="39" dur="500"/>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7338" y="225425"/>
            <a:ext cx="8027987" cy="481013"/>
          </a:xfrm>
        </p:spPr>
        <p:txBody>
          <a:bodyPr/>
          <a:lstStyle/>
          <a:p>
            <a:pPr algn="l"/>
            <a:r>
              <a:rPr lang="en-AU" altLang="en-US" sz="3600" b="1" dirty="0" smtClean="0">
                <a:solidFill>
                  <a:srgbClr val="002060"/>
                </a:solidFill>
                <a:effectLst/>
                <a:latin typeface="Comic Sans MS" panose="030F0702030302020204" pitchFamily="66" charset="0"/>
              </a:rPr>
              <a:t>Example using AART</a:t>
            </a:r>
            <a:endParaRPr lang="en-AU" altLang="en-US" sz="3600" b="1" dirty="0">
              <a:solidFill>
                <a:srgbClr val="002060"/>
              </a:solidFill>
              <a:effectLst/>
              <a:latin typeface="Comic Sans MS" panose="030F0702030302020204" pitchFamily="66" charset="0"/>
            </a:endParaRPr>
          </a:p>
        </p:txBody>
      </p:sp>
      <p:sp>
        <p:nvSpPr>
          <p:cNvPr id="18436" name="Text Box 4"/>
          <p:cNvSpPr txBox="1">
            <a:spLocks noChangeArrowheads="1"/>
          </p:cNvSpPr>
          <p:nvPr/>
        </p:nvSpPr>
        <p:spPr bwMode="auto">
          <a:xfrm>
            <a:off x="652462" y="838199"/>
            <a:ext cx="6810376" cy="65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20000"/>
              </a:spcBef>
              <a:buClr>
                <a:srgbClr val="FFFFCC"/>
              </a:buClr>
              <a:buSzPct val="60000"/>
              <a:buFont typeface="Wingdings" pitchFamily="2" charset="2"/>
              <a:buNone/>
            </a:pPr>
            <a:r>
              <a:rPr lang="en-AU" altLang="en-US" sz="1800" dirty="0" smtClean="0">
                <a:solidFill>
                  <a:srgbClr val="FFFFFF"/>
                </a:solidFill>
                <a:effectLst>
                  <a:outerShdw blurRad="38100" dist="38100" dir="2700000" algn="tl">
                    <a:srgbClr val="000000"/>
                  </a:outerShdw>
                </a:effectLst>
                <a:latin typeface="Verdana" pitchFamily="34" charset="0"/>
              </a:rPr>
              <a:t>An Officer requests a risk assessment for an offender he is about to supervise.</a:t>
            </a:r>
            <a:endParaRPr lang="en-AU" altLang="en-US" dirty="0" smtClean="0">
              <a:solidFill>
                <a:srgbClr val="FFFFFF"/>
              </a:solidFill>
              <a:effectLst>
                <a:outerShdw blurRad="38100" dist="38100" dir="2700000" algn="tl">
                  <a:srgbClr val="000000"/>
                </a:outerShdw>
              </a:effectLst>
              <a:latin typeface="Verdana" pitchFamily="34" charset="0"/>
            </a:endParaRPr>
          </a:p>
          <a:p>
            <a:pPr algn="l">
              <a:spcBef>
                <a:spcPct val="20000"/>
              </a:spcBef>
              <a:buClr>
                <a:srgbClr val="FFFFCC"/>
              </a:buClr>
              <a:buSzPct val="60000"/>
              <a:buFont typeface="Wingdings" pitchFamily="2" charset="2"/>
              <a:buNone/>
            </a:pPr>
            <a:endParaRPr lang="en-AU" altLang="en-US" dirty="0" smtClean="0">
              <a:solidFill>
                <a:srgbClr val="FFFFFF"/>
              </a:solidFill>
              <a:effectLst>
                <a:outerShdw blurRad="38100" dist="38100" dir="2700000" algn="tl">
                  <a:srgbClr val="000000"/>
                </a:outerShdw>
              </a:effectLst>
              <a:latin typeface="Verdana" pitchFamily="34" charset="0"/>
            </a:endParaRPr>
          </a:p>
        </p:txBody>
      </p:sp>
      <p:sp>
        <p:nvSpPr>
          <p:cNvPr id="3" name="TextBox 2"/>
          <p:cNvSpPr txBox="1"/>
          <p:nvPr/>
        </p:nvSpPr>
        <p:spPr>
          <a:xfrm>
            <a:off x="3681411" y="1543698"/>
            <a:ext cx="3667127" cy="2012089"/>
          </a:xfrm>
          <a:prstGeom prst="rect">
            <a:avLst/>
          </a:prstGeom>
          <a:noFill/>
        </p:spPr>
        <p:txBody>
          <a:bodyPr wrap="square" rtlCol="0">
            <a:spAutoFit/>
          </a:bodyPr>
          <a:lstStyle/>
          <a:p>
            <a:pPr marL="266700" algn="l">
              <a:spcBef>
                <a:spcPct val="20000"/>
              </a:spcBef>
              <a:buClr>
                <a:schemeClr val="tx2"/>
              </a:buClr>
              <a:buSzPct val="60000"/>
            </a:pPr>
            <a:r>
              <a:rPr lang="en-AU" altLang="en-US" sz="1400" dirty="0" smtClean="0">
                <a:latin typeface="Verdana" panose="020B0604030504040204" pitchFamily="34" charset="0"/>
                <a:ea typeface="Verdana" panose="020B0604030504040204" pitchFamily="34" charset="0"/>
                <a:cs typeface="Verdana" panose="020B0604030504040204" pitchFamily="34" charset="0"/>
              </a:rPr>
              <a:t>The </a:t>
            </a:r>
            <a:r>
              <a:rPr lang="en-AU" altLang="en-US" sz="1400" dirty="0">
                <a:latin typeface="Verdana" panose="020B0604030504040204" pitchFamily="34" charset="0"/>
                <a:ea typeface="Verdana" panose="020B0604030504040204" pitchFamily="34" charset="0"/>
                <a:cs typeface="Verdana" panose="020B0604030504040204" pitchFamily="34" charset="0"/>
              </a:rPr>
              <a:t>Officer enters</a:t>
            </a:r>
          </a:p>
          <a:p>
            <a:pPr marL="85725" algn="l">
              <a:spcBef>
                <a:spcPct val="20000"/>
              </a:spcBef>
              <a:buClr>
                <a:schemeClr val="tx2"/>
              </a:buClr>
              <a:buSzPct val="60000"/>
            </a:pPr>
            <a:endParaRPr lang="en-AU" altLang="en-US" sz="1050" b="1" dirty="0" smtClean="0">
              <a:solidFill>
                <a:schemeClr val="accent6"/>
              </a:solidFill>
              <a:latin typeface="Comic Sans MS" panose="030F0702030302020204" pitchFamily="66" charset="0"/>
            </a:endParaRPr>
          </a:p>
          <a:p>
            <a:pPr marL="85725" algn="l">
              <a:spcBef>
                <a:spcPct val="20000"/>
              </a:spcBef>
              <a:buClr>
                <a:schemeClr val="tx2"/>
              </a:buClr>
              <a:buSzPct val="60000"/>
            </a:pPr>
            <a:endParaRPr lang="en-AU" altLang="en-US" sz="1050" b="1" dirty="0">
              <a:solidFill>
                <a:schemeClr val="accent6"/>
              </a:solidFill>
              <a:latin typeface="Comic Sans MS" panose="030F0702030302020204" pitchFamily="66" charset="0"/>
            </a:endParaRPr>
          </a:p>
          <a:p>
            <a:pPr marL="342900" indent="-342900" algn="l">
              <a:spcBef>
                <a:spcPts val="600"/>
              </a:spcBef>
              <a:buSzPct val="25000"/>
              <a:buFont typeface="Arial" panose="020B0604020202020204" pitchFamily="34" charset="0"/>
              <a:buChar char="•"/>
            </a:pPr>
            <a:r>
              <a:rPr lang="en-AU" altLang="en-US" sz="1400" b="1" dirty="0">
                <a:solidFill>
                  <a:srgbClr val="FFC000"/>
                </a:solidFill>
                <a:latin typeface="Comic Sans MS" panose="030F0702030302020204" pitchFamily="66" charset="0"/>
              </a:rPr>
              <a:t>Male</a:t>
            </a:r>
          </a:p>
          <a:p>
            <a:pPr marL="342900" indent="-342900" algn="l">
              <a:spcBef>
                <a:spcPts val="600"/>
              </a:spcBef>
              <a:buSzPct val="25000"/>
              <a:buFont typeface="Arial" panose="020B0604020202020204" pitchFamily="34" charset="0"/>
              <a:buChar char="•"/>
            </a:pPr>
            <a:r>
              <a:rPr lang="en-AU" altLang="en-US" sz="1400" b="1" dirty="0">
                <a:solidFill>
                  <a:srgbClr val="FFC000"/>
                </a:solidFill>
                <a:latin typeface="Comic Sans MS" panose="030F0702030302020204" pitchFamily="66" charset="0"/>
              </a:rPr>
              <a:t>Non Aboriginal</a:t>
            </a:r>
          </a:p>
          <a:p>
            <a:pPr marL="342900" indent="-342900" algn="l">
              <a:spcBef>
                <a:spcPts val="600"/>
              </a:spcBef>
              <a:buSzPct val="25000"/>
              <a:buFont typeface="Arial" panose="020B0604020202020204" pitchFamily="34" charset="0"/>
              <a:buChar char="•"/>
            </a:pPr>
            <a:r>
              <a:rPr lang="en-AU" altLang="en-US" sz="1400" b="1" dirty="0">
                <a:solidFill>
                  <a:srgbClr val="FFC000"/>
                </a:solidFill>
                <a:latin typeface="Comic Sans MS" panose="030F0702030302020204" pitchFamily="66" charset="0"/>
              </a:rPr>
              <a:t>19.5</a:t>
            </a:r>
          </a:p>
          <a:p>
            <a:pPr marL="342900" indent="-342900" algn="l">
              <a:spcBef>
                <a:spcPts val="600"/>
              </a:spcBef>
              <a:buSzPct val="25000"/>
              <a:buFont typeface="Arial" panose="020B0604020202020204" pitchFamily="34" charset="0"/>
              <a:buChar char="•"/>
            </a:pPr>
            <a:r>
              <a:rPr lang="en-AU" altLang="en-US" sz="1400" b="1" dirty="0">
                <a:solidFill>
                  <a:srgbClr val="FFC000"/>
                </a:solidFill>
                <a:latin typeface="Comic Sans MS" panose="030F0702030302020204" pitchFamily="66" charset="0"/>
              </a:rPr>
              <a:t>First arrest</a:t>
            </a:r>
          </a:p>
          <a:p>
            <a:pPr marL="342900" indent="-342900" algn="l">
              <a:spcBef>
                <a:spcPts val="600"/>
              </a:spcBef>
              <a:buSzPct val="25000"/>
              <a:buFont typeface="Arial" panose="020B0604020202020204" pitchFamily="34" charset="0"/>
              <a:buChar char="•"/>
            </a:pPr>
            <a:r>
              <a:rPr lang="en-AU" altLang="en-US" sz="1400" b="1" dirty="0">
                <a:solidFill>
                  <a:srgbClr val="FFC000"/>
                </a:solidFill>
                <a:latin typeface="Comic Sans MS" panose="030F0702030302020204" pitchFamily="66" charset="0"/>
              </a:rPr>
              <a:t>Armed Robbery (code = 211)</a:t>
            </a:r>
          </a:p>
          <a:p>
            <a:pPr marL="228600" indent="-228600">
              <a:buFont typeface="+mj-lt"/>
              <a:buAutoNum type="arabicPeriod"/>
            </a:pPr>
            <a:endParaRPr lang="en-AU" sz="1050" dirty="0"/>
          </a:p>
        </p:txBody>
      </p:sp>
      <p:sp>
        <p:nvSpPr>
          <p:cNvPr id="5" name="TextBox 4"/>
          <p:cNvSpPr txBox="1"/>
          <p:nvPr/>
        </p:nvSpPr>
        <p:spPr>
          <a:xfrm>
            <a:off x="762000" y="1487528"/>
            <a:ext cx="3181350" cy="2068259"/>
          </a:xfrm>
          <a:prstGeom prst="rect">
            <a:avLst/>
          </a:prstGeom>
          <a:noFill/>
        </p:spPr>
        <p:txBody>
          <a:bodyPr wrap="square" rtlCol="0">
            <a:spAutoFit/>
          </a:bodyPr>
          <a:lstStyle/>
          <a:p>
            <a:pPr algn="l">
              <a:spcBef>
                <a:spcPct val="20000"/>
              </a:spcBef>
              <a:buClr>
                <a:schemeClr val="tx2"/>
              </a:buClr>
              <a:buSzPct val="60000"/>
            </a:pPr>
            <a:r>
              <a:rPr lang="en-AU" altLang="en-US" sz="1400" dirty="0" smtClean="0">
                <a:solidFill>
                  <a:srgbClr val="FFFFFF"/>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T</a:t>
            </a:r>
            <a:r>
              <a:rPr lang="en-AU" altLang="en-US" sz="14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he t</a:t>
            </a:r>
            <a:r>
              <a:rPr lang="en-AU" altLang="en-US" sz="1400" dirty="0" smtClean="0">
                <a:latin typeface="Verdana" panose="020B0604030504040204" pitchFamily="34" charset="0"/>
                <a:ea typeface="Verdana" panose="020B0604030504040204" pitchFamily="34" charset="0"/>
                <a:cs typeface="Verdana" panose="020B0604030504040204" pitchFamily="34" charset="0"/>
              </a:rPr>
              <a:t>oo</a:t>
            </a:r>
            <a:r>
              <a:rPr lang="en-AU" altLang="en-US" sz="14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l </a:t>
            </a:r>
            <a:r>
              <a:rPr lang="en-AU" altLang="en-US" sz="1400" dirty="0">
                <a:solidFill>
                  <a:srgbClr val="FFFFFF"/>
                </a:solidFill>
                <a:latin typeface="Verdana" panose="020B0604030504040204" pitchFamily="34" charset="0"/>
                <a:ea typeface="Verdana" panose="020B0604030504040204" pitchFamily="34" charset="0"/>
                <a:cs typeface="Verdana" panose="020B0604030504040204" pitchFamily="34" charset="0"/>
              </a:rPr>
              <a:t>requires 5 </a:t>
            </a:r>
            <a:r>
              <a:rPr lang="en-AU" altLang="en-US" sz="14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pieces </a:t>
            </a:r>
            <a:r>
              <a:rPr lang="en-AU" altLang="en-US" sz="1400" dirty="0">
                <a:solidFill>
                  <a:srgbClr val="FFFFFF"/>
                </a:solidFill>
                <a:latin typeface="Verdana" panose="020B0604030504040204" pitchFamily="34" charset="0"/>
                <a:ea typeface="Verdana" panose="020B0604030504040204" pitchFamily="34" charset="0"/>
                <a:cs typeface="Verdana" panose="020B0604030504040204" pitchFamily="34" charset="0"/>
              </a:rPr>
              <a:t>of information </a:t>
            </a:r>
            <a:r>
              <a:rPr lang="en-AU" altLang="en-US" sz="14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about the offender:</a:t>
            </a:r>
            <a:endParaRPr lang="en-AU" altLang="en-US" sz="1400" dirty="0" smtClean="0">
              <a:solidFill>
                <a:srgbClr val="FFFFFF"/>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a:p>
            <a:pPr algn="l">
              <a:spcBef>
                <a:spcPct val="20000"/>
              </a:spcBef>
              <a:buClr>
                <a:schemeClr val="tx2"/>
              </a:buClr>
              <a:buSzPct val="60000"/>
            </a:pPr>
            <a:endParaRPr lang="en-AU" altLang="en-US" sz="1400" dirty="0">
              <a:solidFill>
                <a:srgbClr val="FFFFFF"/>
              </a:solidFill>
              <a:effectLst>
                <a:outerShdw blurRad="38100" dist="38100" dir="2700000" algn="tl">
                  <a:srgbClr val="000000"/>
                </a:outerShdw>
              </a:effectLst>
              <a:latin typeface="Verdana" pitchFamily="34" charset="0"/>
            </a:endParaRPr>
          </a:p>
          <a:p>
            <a:pPr marL="361950" indent="-276225" algn="l">
              <a:spcBef>
                <a:spcPts val="600"/>
              </a:spcBef>
              <a:buClr>
                <a:schemeClr val="tx2"/>
              </a:buClr>
              <a:buSzPct val="70000"/>
              <a:buFont typeface="+mj-lt"/>
              <a:buAutoNum type="arabicPeriod"/>
              <a:tabLst>
                <a:tab pos="361950" algn="l"/>
              </a:tabLst>
            </a:pPr>
            <a:r>
              <a:rPr lang="en-AU" altLang="en-US" sz="1400" b="1" dirty="0" smtClean="0">
                <a:solidFill>
                  <a:schemeClr val="accent6"/>
                </a:solidFill>
                <a:latin typeface="Comic Sans MS" panose="030F0702030302020204" pitchFamily="66" charset="0"/>
              </a:rPr>
              <a:t>Sex</a:t>
            </a:r>
            <a:endParaRPr lang="en-AU" altLang="en-US" sz="1400" b="1" dirty="0">
              <a:solidFill>
                <a:schemeClr val="accent6"/>
              </a:solidFill>
              <a:latin typeface="Comic Sans MS" panose="030F0702030302020204" pitchFamily="66" charset="0"/>
            </a:endParaRPr>
          </a:p>
          <a:p>
            <a:pPr marL="361950" indent="-276225" algn="l">
              <a:spcBef>
                <a:spcPts val="600"/>
              </a:spcBef>
              <a:buClr>
                <a:schemeClr val="tx2"/>
              </a:buClr>
              <a:buSzPct val="70000"/>
              <a:buFont typeface="+mj-lt"/>
              <a:buAutoNum type="arabicPeriod"/>
              <a:tabLst>
                <a:tab pos="361950" algn="l"/>
              </a:tabLst>
            </a:pPr>
            <a:r>
              <a:rPr lang="en-AU" altLang="en-US" sz="1400" b="1" dirty="0" smtClean="0">
                <a:solidFill>
                  <a:schemeClr val="accent6"/>
                </a:solidFill>
                <a:latin typeface="Comic Sans MS" panose="030F0702030302020204" pitchFamily="66" charset="0"/>
              </a:rPr>
              <a:t>Aboriginal/Non-Aboriginal</a:t>
            </a:r>
            <a:endParaRPr lang="en-AU" altLang="en-US" sz="1400" b="1" dirty="0">
              <a:solidFill>
                <a:schemeClr val="accent6"/>
              </a:solidFill>
              <a:latin typeface="Comic Sans MS" panose="030F0702030302020204" pitchFamily="66" charset="0"/>
            </a:endParaRPr>
          </a:p>
          <a:p>
            <a:pPr marL="361950" indent="-276225" algn="l">
              <a:spcBef>
                <a:spcPts val="600"/>
              </a:spcBef>
              <a:buClr>
                <a:schemeClr val="tx2"/>
              </a:buClr>
              <a:buSzPct val="70000"/>
              <a:buFont typeface="+mj-lt"/>
              <a:buAutoNum type="arabicPeriod"/>
              <a:tabLst>
                <a:tab pos="361950" algn="l"/>
              </a:tabLst>
            </a:pPr>
            <a:r>
              <a:rPr lang="en-AU" altLang="en-US" sz="1400" b="1" dirty="0">
                <a:solidFill>
                  <a:schemeClr val="accent6"/>
                </a:solidFill>
                <a:latin typeface="Comic Sans MS" panose="030F0702030302020204" pitchFamily="66" charset="0"/>
              </a:rPr>
              <a:t>Age</a:t>
            </a:r>
          </a:p>
          <a:p>
            <a:pPr marL="361950" indent="-276225" algn="l">
              <a:spcBef>
                <a:spcPts val="600"/>
              </a:spcBef>
              <a:buClr>
                <a:schemeClr val="tx2"/>
              </a:buClr>
              <a:buSzPct val="70000"/>
              <a:buFont typeface="+mj-lt"/>
              <a:buAutoNum type="arabicPeriod"/>
              <a:tabLst>
                <a:tab pos="361950" algn="l"/>
              </a:tabLst>
            </a:pPr>
            <a:r>
              <a:rPr lang="en-AU" altLang="en-US" sz="1400" b="1" dirty="0">
                <a:solidFill>
                  <a:schemeClr val="accent6"/>
                </a:solidFill>
                <a:latin typeface="Comic Sans MS" panose="030F0702030302020204" pitchFamily="66" charset="0"/>
              </a:rPr>
              <a:t>Career arrest point</a:t>
            </a:r>
          </a:p>
          <a:p>
            <a:pPr marL="361950" indent="-276225" algn="l">
              <a:spcBef>
                <a:spcPts val="600"/>
              </a:spcBef>
              <a:buClr>
                <a:schemeClr val="tx2"/>
              </a:buClr>
              <a:buSzPct val="70000"/>
              <a:buFont typeface="+mj-lt"/>
              <a:buAutoNum type="arabicPeriod"/>
              <a:tabLst>
                <a:tab pos="361950" algn="l"/>
              </a:tabLst>
            </a:pPr>
            <a:r>
              <a:rPr lang="en-AU" altLang="en-US" sz="1400" b="1" dirty="0">
                <a:solidFill>
                  <a:schemeClr val="accent6"/>
                </a:solidFill>
                <a:latin typeface="Comic Sans MS" panose="030F0702030302020204" pitchFamily="66" charset="0"/>
              </a:rPr>
              <a:t>Current Offence </a:t>
            </a:r>
          </a:p>
          <a:p>
            <a:endParaRPr lang="en-AU" sz="1000" dirty="0"/>
          </a:p>
        </p:txBody>
      </p:sp>
      <p:sp>
        <p:nvSpPr>
          <p:cNvPr id="4" name="TextBox 3"/>
          <p:cNvSpPr txBox="1"/>
          <p:nvPr/>
        </p:nvSpPr>
        <p:spPr>
          <a:xfrm>
            <a:off x="228597" y="3422437"/>
            <a:ext cx="8658225" cy="3421706"/>
          </a:xfrm>
          <a:prstGeom prst="rect">
            <a:avLst/>
          </a:prstGeom>
          <a:noFill/>
          <a:ln w="38100">
            <a:noFill/>
          </a:ln>
        </p:spPr>
        <p:txBody>
          <a:bodyPr wrap="square" rtlCol="0">
            <a:spAutoFit/>
          </a:bodyPr>
          <a:lstStyle/>
          <a:p>
            <a:pPr marL="180975" algn="l"/>
            <a:endParaRPr lang="en-AU" altLang="en-US" dirty="0" smtClean="0"/>
          </a:p>
          <a:p>
            <a:pPr marL="361950" indent="-180975" algn="l"/>
            <a:r>
              <a:rPr lang="en-AU" altLang="en-US" sz="1600" dirty="0" smtClean="0">
                <a:latin typeface="Verdana" panose="020B0604030504040204" pitchFamily="34" charset="0"/>
                <a:ea typeface="Verdana" panose="020B0604030504040204" pitchFamily="34" charset="0"/>
                <a:cs typeface="Verdana" panose="020B0604030504040204" pitchFamily="34" charset="0"/>
              </a:rPr>
              <a:t>AART stirs from its slumber and …</a:t>
            </a:r>
          </a:p>
          <a:p>
            <a:pPr marL="361950" indent="-180975" algn="l"/>
            <a:endParaRPr lang="en-AU" altLang="en-US" sz="1050" dirty="0" smtClean="0">
              <a:latin typeface="Verdana" panose="020B0604030504040204" pitchFamily="34" charset="0"/>
              <a:ea typeface="Verdana" panose="020B0604030504040204" pitchFamily="34" charset="0"/>
              <a:cs typeface="Verdana" panose="020B0604030504040204" pitchFamily="34" charset="0"/>
            </a:endParaRPr>
          </a:p>
          <a:p>
            <a:pPr marL="361950" indent="-180975" algn="l"/>
            <a:r>
              <a:rPr lang="en-AU" altLang="en-US" sz="1600" dirty="0" smtClean="0">
                <a:latin typeface="Verdana" panose="020B0604030504040204" pitchFamily="34" charset="0"/>
                <a:ea typeface="Verdana" panose="020B0604030504040204" pitchFamily="34" charset="0"/>
                <a:cs typeface="Verdana" panose="020B0604030504040204" pitchFamily="34" charset="0"/>
              </a:rPr>
              <a:t>. searches a prepared matrix for </a:t>
            </a:r>
            <a:r>
              <a:rPr lang="en-AU" altLang="en-US" sz="1600" dirty="0">
                <a:latin typeface="Verdana" panose="020B0604030504040204" pitchFamily="34" charset="0"/>
                <a:ea typeface="Verdana" panose="020B0604030504040204" pitchFamily="34" charset="0"/>
                <a:cs typeface="Verdana" panose="020B0604030504040204" pitchFamily="34" charset="0"/>
              </a:rPr>
              <a:t>a group of </a:t>
            </a:r>
            <a:r>
              <a:rPr lang="en-AU" altLang="en-US" sz="1600" dirty="0" smtClean="0">
                <a:latin typeface="Verdana" panose="020B0604030504040204" pitchFamily="34" charset="0"/>
                <a:ea typeface="Verdana" panose="020B0604030504040204" pitchFamily="34" charset="0"/>
                <a:cs typeface="Verdana" panose="020B0604030504040204" pitchFamily="34" charset="0"/>
              </a:rPr>
              <a:t>offenders that </a:t>
            </a:r>
            <a:r>
              <a:rPr lang="en-AU" altLang="en-US" sz="1600" dirty="0">
                <a:latin typeface="Verdana" panose="020B0604030504040204" pitchFamily="34" charset="0"/>
                <a:ea typeface="Verdana" panose="020B0604030504040204" pitchFamily="34" charset="0"/>
                <a:cs typeface="Verdana" panose="020B0604030504040204" pitchFamily="34" charset="0"/>
              </a:rPr>
              <a:t>EXACTLY match </a:t>
            </a:r>
            <a:r>
              <a:rPr lang="en-AU" altLang="en-US" sz="1600" dirty="0" smtClean="0">
                <a:latin typeface="Verdana" panose="020B0604030504040204" pitchFamily="34" charset="0"/>
                <a:ea typeface="Verdana" panose="020B0604030504040204" pitchFamily="34" charset="0"/>
                <a:cs typeface="Verdana" panose="020B0604030504040204" pitchFamily="34" charset="0"/>
              </a:rPr>
              <a:t>our robber on the above 5 factors.</a:t>
            </a:r>
          </a:p>
          <a:p>
            <a:pPr marL="361950" indent="-180975" algn="l"/>
            <a:endParaRPr lang="en-AU" altLang="en-US" sz="1600" dirty="0">
              <a:latin typeface="Verdana" panose="020B0604030504040204" pitchFamily="34" charset="0"/>
              <a:ea typeface="Verdana" panose="020B0604030504040204" pitchFamily="34" charset="0"/>
              <a:cs typeface="Verdana" panose="020B0604030504040204" pitchFamily="34" charset="0"/>
            </a:endParaRPr>
          </a:p>
          <a:p>
            <a:pPr marL="361950" indent="-180975" algn="l"/>
            <a:r>
              <a:rPr lang="en-AU" altLang="en-US" sz="1600" dirty="0" smtClean="0">
                <a:latin typeface="Verdana" panose="020B0604030504040204" pitchFamily="34" charset="0"/>
                <a:ea typeface="Verdana" panose="020B0604030504040204" pitchFamily="34" charset="0"/>
                <a:cs typeface="Verdana" panose="020B0604030504040204" pitchFamily="34" charset="0"/>
              </a:rPr>
              <a:t>. if it can’t find an exact match, it looks for the ‘closest’ match it can.</a:t>
            </a:r>
          </a:p>
          <a:p>
            <a:pPr marL="361950" indent="-180975" algn="l"/>
            <a:endParaRPr lang="en-AU" altLang="en-US" sz="1600" dirty="0">
              <a:latin typeface="Verdana" panose="020B0604030504040204" pitchFamily="34" charset="0"/>
              <a:ea typeface="Verdana" panose="020B0604030504040204" pitchFamily="34" charset="0"/>
              <a:cs typeface="Verdana" panose="020B0604030504040204" pitchFamily="34" charset="0"/>
            </a:endParaRPr>
          </a:p>
          <a:p>
            <a:pPr marL="361950" indent="-180975" algn="l"/>
            <a:r>
              <a:rPr lang="en-AU" altLang="en-US" sz="1600" dirty="0" smtClean="0">
                <a:latin typeface="Verdana" panose="020B0604030504040204" pitchFamily="34" charset="0"/>
                <a:ea typeface="Verdana" panose="020B0604030504040204" pitchFamily="34" charset="0"/>
                <a:cs typeface="Verdana" panose="020B0604030504040204" pitchFamily="34" charset="0"/>
              </a:rPr>
              <a:t>. when it finds this ‘best fit’ group, it extracts risk points from their Kaplan-Meier failure ‘curve’</a:t>
            </a:r>
          </a:p>
          <a:p>
            <a:pPr marL="361950" indent="-180975" algn="l"/>
            <a:endParaRPr lang="en-AU" altLang="en-US" sz="1600" dirty="0">
              <a:latin typeface="Verdana" panose="020B0604030504040204" pitchFamily="34" charset="0"/>
              <a:ea typeface="Verdana" panose="020B0604030504040204" pitchFamily="34" charset="0"/>
              <a:cs typeface="Verdana" panose="020B0604030504040204" pitchFamily="34" charset="0"/>
            </a:endParaRPr>
          </a:p>
          <a:p>
            <a:pPr marL="361950" indent="-180975" algn="l"/>
            <a:r>
              <a:rPr lang="en-AU" altLang="en-US" sz="1600" dirty="0" smtClean="0">
                <a:latin typeface="Verdana" panose="020B0604030504040204" pitchFamily="34" charset="0"/>
                <a:ea typeface="Verdana" panose="020B0604030504040204" pitchFamily="34" charset="0"/>
                <a:cs typeface="Verdana" panose="020B0604030504040204" pitchFamily="34" charset="0"/>
              </a:rPr>
              <a:t>. and finally it performs some adjustments </a:t>
            </a:r>
            <a:r>
              <a:rPr lang="en-AU" altLang="en-US" sz="1600" dirty="0">
                <a:latin typeface="Verdana" panose="020B0604030504040204" pitchFamily="34" charset="0"/>
                <a:ea typeface="Verdana" panose="020B0604030504040204" pitchFamily="34" charset="0"/>
                <a:cs typeface="Verdana" panose="020B0604030504040204" pitchFamily="34" charset="0"/>
              </a:rPr>
              <a:t>to produce risk estimates tailored </a:t>
            </a:r>
            <a:r>
              <a:rPr lang="en-AU" altLang="en-US" sz="1600" dirty="0" smtClean="0">
                <a:latin typeface="Verdana" panose="020B0604030504040204" pitchFamily="34" charset="0"/>
                <a:ea typeface="Verdana" panose="020B0604030504040204" pitchFamily="34" charset="0"/>
                <a:cs typeface="Verdana" panose="020B0604030504040204" pitchFamily="34" charset="0"/>
              </a:rPr>
              <a:t>precisely for our robber – the quantum and direction of the adjustments depend on the variance of our robber’s factors from the group ‘average’.</a:t>
            </a:r>
          </a:p>
        </p:txBody>
      </p:sp>
    </p:spTree>
    <p:extLst>
      <p:ext uri="{BB962C8B-B14F-4D97-AF65-F5344CB8AC3E}">
        <p14:creationId xmlns:p14="http://schemas.microsoft.com/office/powerpoint/2010/main" val="215041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par>
                                <p:cTn id="22" presetID="14" presetClass="entr" presetSubtype="10" fill="hold" nodeType="withEffect">
                                  <p:stCondLst>
                                    <p:cond delay="15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9" dur="500"/>
                                        <p:tgtEl>
                                          <p:spTgt spid="4">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randombar(horizontal)">
                                      <p:cBhvr>
                                        <p:cTn id="3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195388" y="1371600"/>
            <a:ext cx="5691188" cy="3219449"/>
          </a:xfrm>
          <a:solidFill>
            <a:schemeClr val="accent1">
              <a:lumMod val="50000"/>
              <a:alpha val="72000"/>
            </a:schemeClr>
          </a:solidFill>
          <a:ln w="22225">
            <a:solidFill>
              <a:srgbClr val="002060"/>
            </a:solidFill>
          </a:ln>
        </p:spPr>
        <p:txBody>
          <a:bodyPr/>
          <a:lstStyle/>
          <a:p>
            <a:pPr marL="85725" indent="0">
              <a:lnSpc>
                <a:spcPct val="80000"/>
              </a:lnSpc>
              <a:buFont typeface="Wingdings" pitchFamily="2" charset="2"/>
              <a:buNone/>
            </a:pPr>
            <a:endParaRPr lang="en-AU" altLang="en-US" sz="1400" b="1" i="1" dirty="0" smtClean="0">
              <a:solidFill>
                <a:schemeClr val="accent1">
                  <a:lumMod val="60000"/>
                  <a:lumOff val="40000"/>
                </a:schemeClr>
              </a:solidFill>
            </a:endParaRPr>
          </a:p>
          <a:p>
            <a:pPr marL="85725" indent="0" algn="ctr">
              <a:lnSpc>
                <a:spcPct val="80000"/>
              </a:lnSpc>
              <a:buNone/>
            </a:pPr>
            <a:r>
              <a:rPr lang="en-AU" altLang="en-US" sz="1400" b="1" dirty="0"/>
              <a:t>AART </a:t>
            </a:r>
            <a:r>
              <a:rPr lang="en-AU" altLang="en-US" sz="1400" b="1" dirty="0" smtClean="0"/>
              <a:t>RESULT</a:t>
            </a:r>
          </a:p>
          <a:p>
            <a:pPr marL="85725" indent="0">
              <a:lnSpc>
                <a:spcPct val="80000"/>
              </a:lnSpc>
              <a:buNone/>
            </a:pPr>
            <a:endParaRPr lang="en-AU" altLang="en-US" sz="800" b="1" dirty="0"/>
          </a:p>
          <a:p>
            <a:pPr marL="85725" indent="0">
              <a:lnSpc>
                <a:spcPct val="80000"/>
              </a:lnSpc>
              <a:buFont typeface="Wingdings" pitchFamily="2" charset="2"/>
              <a:buNone/>
            </a:pPr>
            <a:r>
              <a:rPr lang="en-AU" altLang="en-US" sz="1400" b="1" i="1" dirty="0" smtClean="0">
                <a:solidFill>
                  <a:srgbClr val="92D050"/>
                </a:solidFill>
              </a:rPr>
              <a:t>For Male, Non-Aboriginal, Age=19.5, Arrest = 1, Offence=211</a:t>
            </a:r>
          </a:p>
          <a:p>
            <a:pPr marL="85725" indent="0">
              <a:lnSpc>
                <a:spcPct val="80000"/>
              </a:lnSpc>
              <a:buFont typeface="Wingdings" pitchFamily="2" charset="2"/>
              <a:buNone/>
            </a:pPr>
            <a:endParaRPr lang="en-AU" altLang="en-US" sz="800" b="1" i="1" dirty="0" smtClean="0">
              <a:solidFill>
                <a:srgbClr val="92D050"/>
              </a:solidFill>
            </a:endParaRPr>
          </a:p>
          <a:p>
            <a:pPr marL="85725" indent="0">
              <a:lnSpc>
                <a:spcPct val="80000"/>
              </a:lnSpc>
              <a:buFont typeface="Wingdings" pitchFamily="2" charset="2"/>
              <a:buNone/>
            </a:pPr>
            <a:r>
              <a:rPr lang="en-AU" altLang="en-US" sz="1800" b="1" dirty="0" smtClean="0"/>
              <a:t>               Group    </a:t>
            </a:r>
            <a:r>
              <a:rPr lang="en-AU" altLang="en-US" sz="1800" b="1" dirty="0" smtClean="0">
                <a:solidFill>
                  <a:srgbClr val="F4FB63"/>
                </a:solidFill>
              </a:rPr>
              <a:t>Adjusted        </a:t>
            </a:r>
            <a:r>
              <a:rPr lang="en-AU" altLang="en-US" sz="1800" b="1" dirty="0" smtClean="0">
                <a:solidFill>
                  <a:schemeClr val="accent4">
                    <a:lumMod val="75000"/>
                  </a:schemeClr>
                </a:solidFill>
              </a:rPr>
              <a:t>Found ….</a:t>
            </a:r>
          </a:p>
          <a:p>
            <a:pPr marL="85725" indent="0">
              <a:lnSpc>
                <a:spcPct val="80000"/>
              </a:lnSpc>
              <a:buFont typeface="Wingdings" pitchFamily="2" charset="2"/>
              <a:buNone/>
            </a:pPr>
            <a:r>
              <a:rPr lang="en-AU" altLang="en-US" sz="1800" b="1" dirty="0" smtClean="0"/>
              <a:t>  Time     Risk       </a:t>
            </a:r>
            <a:r>
              <a:rPr lang="en-AU" altLang="en-US" sz="1800" b="1" dirty="0" err="1" smtClean="0">
                <a:solidFill>
                  <a:srgbClr val="F4FB63"/>
                </a:solidFill>
              </a:rPr>
              <a:t>Risk</a:t>
            </a:r>
            <a:r>
              <a:rPr lang="en-AU" altLang="en-US" sz="1800" b="1" dirty="0" smtClean="0">
                <a:solidFill>
                  <a:srgbClr val="F4FB63"/>
                </a:solidFill>
              </a:rPr>
              <a:t>         </a:t>
            </a:r>
            <a:r>
              <a:rPr lang="en-AU" altLang="en-US" sz="1800" b="1" dirty="0" smtClean="0">
                <a:solidFill>
                  <a:schemeClr val="accent4">
                    <a:lumMod val="75000"/>
                  </a:schemeClr>
                </a:solidFill>
              </a:rPr>
              <a:t>after 7 iterations at</a:t>
            </a:r>
            <a:r>
              <a:rPr lang="en-AU" altLang="en-US" sz="1800" b="1" dirty="0">
                <a:solidFill>
                  <a:schemeClr val="accent4">
                    <a:lumMod val="75000"/>
                  </a:schemeClr>
                </a:solidFill>
              </a:rPr>
              <a:t>: </a:t>
            </a:r>
          </a:p>
          <a:p>
            <a:pPr marL="85725" indent="0">
              <a:lnSpc>
                <a:spcPct val="80000"/>
              </a:lnSpc>
              <a:buFont typeface="Wingdings" pitchFamily="2" charset="2"/>
              <a:buNone/>
            </a:pPr>
            <a:r>
              <a:rPr lang="en-AU" altLang="en-US" sz="1800" b="1" dirty="0"/>
              <a:t> </a:t>
            </a:r>
            <a:r>
              <a:rPr lang="en-AU" altLang="en-US" sz="1800" b="1" dirty="0" smtClean="0"/>
              <a:t>1 year    0.309      </a:t>
            </a:r>
            <a:r>
              <a:rPr lang="en-AU" altLang="en-US" sz="1800" b="1" dirty="0" smtClean="0">
                <a:solidFill>
                  <a:srgbClr val="F4FB63"/>
                </a:solidFill>
              </a:rPr>
              <a:t>0.471       </a:t>
            </a:r>
            <a:r>
              <a:rPr lang="en-AU" altLang="en-US" sz="1800" b="1" dirty="0" smtClean="0">
                <a:solidFill>
                  <a:schemeClr val="accent4">
                    <a:lumMod val="75000"/>
                  </a:schemeClr>
                </a:solidFill>
              </a:rPr>
              <a:t>Arrest </a:t>
            </a:r>
            <a:r>
              <a:rPr lang="en-AU" altLang="en-US" sz="1800" b="1" dirty="0">
                <a:solidFill>
                  <a:schemeClr val="accent4">
                    <a:lumMod val="75000"/>
                  </a:schemeClr>
                </a:solidFill>
              </a:rPr>
              <a:t>1 for M N </a:t>
            </a:r>
          </a:p>
          <a:p>
            <a:pPr marL="85725" indent="0">
              <a:lnSpc>
                <a:spcPct val="80000"/>
              </a:lnSpc>
              <a:buFont typeface="Wingdings" pitchFamily="2" charset="2"/>
              <a:buNone/>
            </a:pPr>
            <a:r>
              <a:rPr lang="en-AU" altLang="en-US" sz="1800" b="1" dirty="0"/>
              <a:t> </a:t>
            </a:r>
            <a:r>
              <a:rPr lang="en-AU" altLang="en-US" sz="1800" b="1" dirty="0" smtClean="0"/>
              <a:t>2 years  0.381      </a:t>
            </a:r>
            <a:r>
              <a:rPr lang="en-AU" altLang="en-US" sz="1800" b="1" dirty="0" smtClean="0">
                <a:solidFill>
                  <a:srgbClr val="F4FB63"/>
                </a:solidFill>
              </a:rPr>
              <a:t>0.550       </a:t>
            </a:r>
            <a:r>
              <a:rPr lang="en-AU" altLang="en-US" sz="1800" b="1" dirty="0" smtClean="0">
                <a:solidFill>
                  <a:schemeClr val="accent4">
                    <a:lumMod val="75000"/>
                  </a:schemeClr>
                </a:solidFill>
              </a:rPr>
              <a:t>Age</a:t>
            </a:r>
            <a:r>
              <a:rPr lang="en-AU" altLang="en-US" sz="1800" b="1" dirty="0">
                <a:solidFill>
                  <a:schemeClr val="accent4">
                    <a:lumMod val="75000"/>
                  </a:schemeClr>
                </a:solidFill>
              </a:rPr>
              <a:t>: group_3 (19+)</a:t>
            </a:r>
          </a:p>
          <a:p>
            <a:pPr marL="85725" indent="0">
              <a:lnSpc>
                <a:spcPct val="80000"/>
              </a:lnSpc>
              <a:buFont typeface="Wingdings" pitchFamily="2" charset="2"/>
              <a:buNone/>
            </a:pPr>
            <a:r>
              <a:rPr lang="en-AU" altLang="en-US" sz="1800" b="1" dirty="0"/>
              <a:t> </a:t>
            </a:r>
            <a:r>
              <a:rPr lang="en-AU" altLang="en-US" sz="1800" b="1" dirty="0" smtClean="0"/>
              <a:t>3 years  0.448      </a:t>
            </a:r>
            <a:r>
              <a:rPr lang="en-AU" altLang="en-US" sz="1800" b="1" dirty="0" smtClean="0">
                <a:solidFill>
                  <a:srgbClr val="F4FB63"/>
                </a:solidFill>
              </a:rPr>
              <a:t>0.618       </a:t>
            </a:r>
            <a:r>
              <a:rPr lang="en-AU" altLang="en-US" sz="1800" b="1" dirty="0" smtClean="0">
                <a:solidFill>
                  <a:schemeClr val="accent4">
                    <a:lumMod val="75000"/>
                  </a:schemeClr>
                </a:solidFill>
              </a:rPr>
              <a:t>Offence</a:t>
            </a:r>
            <a:r>
              <a:rPr lang="en-AU" altLang="en-US" sz="1800" b="1" dirty="0">
                <a:solidFill>
                  <a:schemeClr val="accent4">
                    <a:lumMod val="75000"/>
                  </a:schemeClr>
                </a:solidFill>
              </a:rPr>
              <a:t>: anco (211) </a:t>
            </a:r>
          </a:p>
          <a:p>
            <a:pPr marL="85725" indent="0">
              <a:lnSpc>
                <a:spcPct val="80000"/>
              </a:lnSpc>
              <a:buFont typeface="Wingdings" pitchFamily="2" charset="2"/>
              <a:buNone/>
            </a:pPr>
            <a:r>
              <a:rPr lang="en-AU" altLang="en-US" sz="1800" b="1" dirty="0"/>
              <a:t> </a:t>
            </a:r>
            <a:r>
              <a:rPr lang="en-AU" altLang="en-US" sz="1800" b="1" dirty="0" smtClean="0"/>
              <a:t>4 years  0.491      </a:t>
            </a:r>
            <a:r>
              <a:rPr lang="en-AU" altLang="en-US" sz="1800" b="1" dirty="0" smtClean="0">
                <a:solidFill>
                  <a:srgbClr val="F4FB63"/>
                </a:solidFill>
              </a:rPr>
              <a:t>0.658       </a:t>
            </a:r>
            <a:r>
              <a:rPr lang="en-AU" altLang="en-US" sz="1800" b="1" dirty="0" smtClean="0">
                <a:solidFill>
                  <a:schemeClr val="accent4">
                    <a:lumMod val="75000"/>
                  </a:schemeClr>
                </a:solidFill>
              </a:rPr>
              <a:t>age_av = 24.636</a:t>
            </a:r>
            <a:endParaRPr lang="en-AU" altLang="en-US" sz="1800" b="1" dirty="0">
              <a:solidFill>
                <a:schemeClr val="accent4">
                  <a:lumMod val="75000"/>
                </a:schemeClr>
              </a:solidFill>
            </a:endParaRPr>
          </a:p>
          <a:p>
            <a:pPr marL="85725" indent="0">
              <a:lnSpc>
                <a:spcPct val="80000"/>
              </a:lnSpc>
              <a:buFont typeface="Wingdings" pitchFamily="2" charset="2"/>
              <a:buNone/>
            </a:pPr>
            <a:r>
              <a:rPr lang="en-AU" altLang="en-US" sz="1800" b="1" dirty="0"/>
              <a:t> </a:t>
            </a:r>
            <a:r>
              <a:rPr lang="en-AU" altLang="en-US" sz="1800" b="1" dirty="0" smtClean="0"/>
              <a:t>5 years  0.510      </a:t>
            </a:r>
            <a:r>
              <a:rPr lang="en-AU" altLang="en-US" sz="1800" b="1" dirty="0" smtClean="0">
                <a:solidFill>
                  <a:srgbClr val="F4FB63"/>
                </a:solidFill>
              </a:rPr>
              <a:t>0.674       </a:t>
            </a:r>
            <a:r>
              <a:rPr lang="en-AU" altLang="en-US" sz="1800" b="1" dirty="0" smtClean="0">
                <a:solidFill>
                  <a:schemeClr val="accent4">
                    <a:lumMod val="75000"/>
                  </a:schemeClr>
                </a:solidFill>
              </a:rPr>
              <a:t>cell_count </a:t>
            </a:r>
            <a:r>
              <a:rPr lang="en-AU" altLang="en-US" sz="1800" b="1" dirty="0">
                <a:solidFill>
                  <a:schemeClr val="accent4">
                    <a:lumMod val="75000"/>
                  </a:schemeClr>
                </a:solidFill>
              </a:rPr>
              <a:t>= </a:t>
            </a:r>
            <a:r>
              <a:rPr lang="en-AU" altLang="en-US" sz="1800" b="1" dirty="0" smtClean="0">
                <a:solidFill>
                  <a:schemeClr val="accent4">
                    <a:lumMod val="75000"/>
                  </a:schemeClr>
                </a:solidFill>
              </a:rPr>
              <a:t>148/75 </a:t>
            </a:r>
            <a:endParaRPr lang="en-AU" altLang="en-US" sz="1800" b="1" dirty="0">
              <a:solidFill>
                <a:schemeClr val="accent4">
                  <a:lumMod val="75000"/>
                </a:schemeClr>
              </a:solidFill>
            </a:endParaRPr>
          </a:p>
          <a:p>
            <a:pPr marL="85725" indent="0">
              <a:lnSpc>
                <a:spcPct val="80000"/>
              </a:lnSpc>
              <a:buFont typeface="Wingdings" pitchFamily="2" charset="2"/>
              <a:buNone/>
            </a:pPr>
            <a:r>
              <a:rPr lang="en-AU" altLang="en-US" sz="1800" b="1" dirty="0"/>
              <a:t> </a:t>
            </a:r>
            <a:r>
              <a:rPr lang="en-AU" altLang="en-US" sz="1800" b="1" dirty="0" smtClean="0"/>
              <a:t> ever      0.563      </a:t>
            </a:r>
            <a:r>
              <a:rPr lang="en-AU" altLang="en-US" sz="1800" b="1" dirty="0" smtClean="0">
                <a:solidFill>
                  <a:srgbClr val="F4FB63"/>
                </a:solidFill>
              </a:rPr>
              <a:t>0.720       </a:t>
            </a:r>
            <a:r>
              <a:rPr lang="en-AU" altLang="en-US" sz="1800" b="1" dirty="0" smtClean="0">
                <a:solidFill>
                  <a:schemeClr val="accent4">
                    <a:lumMod val="75000"/>
                  </a:schemeClr>
                </a:solidFill>
              </a:rPr>
              <a:t>Rowid = 101943</a:t>
            </a:r>
            <a:endParaRPr lang="en-AU" altLang="en-US" sz="1400" dirty="0">
              <a:solidFill>
                <a:schemeClr val="accent4">
                  <a:lumMod val="75000"/>
                </a:schemeClr>
              </a:solidFill>
            </a:endParaRPr>
          </a:p>
        </p:txBody>
      </p:sp>
      <p:sp>
        <p:nvSpPr>
          <p:cNvPr id="2" name="Oval 1"/>
          <p:cNvSpPr/>
          <p:nvPr/>
        </p:nvSpPr>
        <p:spPr bwMode="auto">
          <a:xfrm>
            <a:off x="1223962" y="2200275"/>
            <a:ext cx="1176338" cy="2581275"/>
          </a:xfrm>
          <a:prstGeom prst="ellipse">
            <a:avLst/>
          </a:prstGeom>
          <a:noFill/>
          <a:ln w="63500" cmpd="sng">
            <a:solidFill>
              <a:srgbClr val="FF0000">
                <a:alpha val="75000"/>
              </a:srgbClr>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80000"/>
              </a:lnSpc>
              <a:spcBef>
                <a:spcPct val="30000"/>
              </a:spcBef>
              <a:spcAft>
                <a:spcPct val="0"/>
              </a:spcAft>
              <a:buClrTx/>
              <a:buSzTx/>
              <a:buFontTx/>
              <a:buNone/>
              <a:tabLst/>
            </a:pPr>
            <a:endParaRPr kumimoji="0" lang="en-AU" sz="800" b="0" i="0" u="none" strike="noStrike" cap="none" normalizeH="0" baseline="0" smtClean="0">
              <a:ln>
                <a:noFill/>
              </a:ln>
              <a:solidFill>
                <a:schemeClr val="tx1"/>
              </a:solidFill>
              <a:effectLst/>
              <a:latin typeface="Times New Roman" pitchFamily="18" charset="0"/>
            </a:endParaRPr>
          </a:p>
        </p:txBody>
      </p:sp>
      <p:sp>
        <p:nvSpPr>
          <p:cNvPr id="5" name="Rounded Rectangle 4"/>
          <p:cNvSpPr/>
          <p:nvPr/>
        </p:nvSpPr>
        <p:spPr bwMode="auto">
          <a:xfrm>
            <a:off x="1066800" y="1752600"/>
            <a:ext cx="6096000" cy="523875"/>
          </a:xfrm>
          <a:prstGeom prst="roundRect">
            <a:avLst/>
          </a:prstGeom>
          <a:noFill/>
          <a:ln w="50800">
            <a:solidFill>
              <a:srgbClr val="92D05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80000"/>
              </a:lnSpc>
              <a:spcBef>
                <a:spcPct val="30000"/>
              </a:spcBef>
              <a:spcAft>
                <a:spcPct val="0"/>
              </a:spcAft>
              <a:buClrTx/>
              <a:buSzTx/>
              <a:buFontTx/>
              <a:buNone/>
              <a:tabLst/>
            </a:pPr>
            <a:endParaRPr kumimoji="0" lang="en-AU" sz="800" b="0" i="0" u="none" strike="noStrike" cap="none" normalizeH="0" baseline="0" smtClean="0">
              <a:ln>
                <a:noFill/>
              </a:ln>
              <a:solidFill>
                <a:schemeClr val="tx1"/>
              </a:solidFill>
              <a:effectLst/>
              <a:latin typeface="Times New Roman" pitchFamily="18" charset="0"/>
            </a:endParaRPr>
          </a:p>
        </p:txBody>
      </p:sp>
      <p:pic>
        <p:nvPicPr>
          <p:cNvPr id="1935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6" y="1966399"/>
            <a:ext cx="1233488" cy="2825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038" y="1452352"/>
            <a:ext cx="1452562" cy="356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a:off x="4114800" y="2200275"/>
            <a:ext cx="2647950" cy="2581275"/>
          </a:xfrm>
          <a:prstGeom prst="roundRect">
            <a:avLst/>
          </a:prstGeom>
          <a:noFill/>
          <a:ln w="76200">
            <a:solidFill>
              <a:srgbClr val="7030A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80000"/>
              </a:lnSpc>
              <a:spcBef>
                <a:spcPct val="30000"/>
              </a:spcBef>
              <a:spcAft>
                <a:spcPct val="0"/>
              </a:spcAft>
              <a:buClrTx/>
              <a:buSzTx/>
              <a:buFontTx/>
              <a:buNone/>
              <a:tabLst/>
            </a:pPr>
            <a:endParaRPr kumimoji="0" lang="en-AU" sz="800" b="0" i="0" u="none" strike="noStrike" cap="none" normalizeH="0" baseline="0" smtClean="0">
              <a:ln>
                <a:noFill/>
              </a:ln>
              <a:solidFill>
                <a:schemeClr val="tx1"/>
              </a:solidFill>
              <a:effectLst/>
              <a:latin typeface="Times New Roman" pitchFamily="18" charset="0"/>
            </a:endParaRPr>
          </a:p>
        </p:txBody>
      </p:sp>
      <p:pic>
        <p:nvPicPr>
          <p:cNvPr id="19354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5250" y="3629026"/>
            <a:ext cx="3133510" cy="31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54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49" y="3057525"/>
            <a:ext cx="3133726" cy="321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54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5249" y="3919538"/>
            <a:ext cx="3130551"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bwMode="auto">
          <a:xfrm>
            <a:off x="819149" y="3300395"/>
            <a:ext cx="3495675" cy="423879"/>
          </a:xfrm>
          <a:prstGeom prst="roundRect">
            <a:avLst/>
          </a:prstGeom>
          <a:noFill/>
          <a:ln w="88900">
            <a:solidFill>
              <a:srgbClr val="FCF6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80000"/>
              </a:lnSpc>
              <a:spcBef>
                <a:spcPct val="30000"/>
              </a:spcBef>
              <a:spcAft>
                <a:spcPct val="0"/>
              </a:spcAft>
              <a:buClrTx/>
              <a:buSzTx/>
              <a:buFontTx/>
              <a:buNone/>
              <a:tabLst/>
            </a:pPr>
            <a:endParaRPr kumimoji="0" lang="en-AU" sz="800" b="0" i="0" u="none" strike="noStrike" cap="none" normalizeH="0" baseline="0" smtClean="0">
              <a:ln>
                <a:noFill/>
              </a:ln>
              <a:solidFill>
                <a:schemeClr val="tx1"/>
              </a:solidFill>
              <a:effectLst/>
              <a:latin typeface="Times New Roman" pitchFamily="18" charset="0"/>
            </a:endParaRPr>
          </a:p>
        </p:txBody>
      </p:sp>
      <p:pic>
        <p:nvPicPr>
          <p:cNvPr id="19354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8424" y="2809874"/>
            <a:ext cx="3130551" cy="3238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547"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8424" y="3328971"/>
            <a:ext cx="3130551" cy="39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51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3539"/>
                                        </p:tgtEl>
                                        <p:attrNameLst>
                                          <p:attrName>style.visibility</p:attrName>
                                        </p:attrNameLst>
                                      </p:cBhvr>
                                      <p:to>
                                        <p:strVal val="visible"/>
                                      </p:to>
                                    </p:set>
                                  </p:childTnLst>
                                  <p:subTnLst>
                                    <p:set>
                                      <p:cBhvr override="childStyle">
                                        <p:cTn dur="1" fill="hold" display="0" masterRel="nextClick" afterEffect="1"/>
                                        <p:tgtEl>
                                          <p:spTgt spid="19353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3540"/>
                                        </p:tgtEl>
                                        <p:attrNameLst>
                                          <p:attrName>style.visibility</p:attrName>
                                        </p:attrNameLst>
                                      </p:cBhvr>
                                      <p:to>
                                        <p:strVal val="visible"/>
                                      </p:to>
                                    </p:set>
                                  </p:childTnLst>
                                  <p:subTnLst>
                                    <p:set>
                                      <p:cBhvr override="childStyle">
                                        <p:cTn dur="1" fill="hold" display="0" masterRel="nextClick" afterEffect="1"/>
                                        <p:tgtEl>
                                          <p:spTgt spid="19354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93546"/>
                                        </p:tgtEl>
                                        <p:attrNameLst>
                                          <p:attrName>style.visibility</p:attrName>
                                        </p:attrNameLst>
                                      </p:cBhvr>
                                      <p:to>
                                        <p:strVal val="visible"/>
                                      </p:to>
                                    </p:set>
                                    <p:anim calcmode="lin" valueType="num">
                                      <p:cBhvr additive="base">
                                        <p:cTn id="30" dur="500" fill="hold"/>
                                        <p:tgtEl>
                                          <p:spTgt spid="193546"/>
                                        </p:tgtEl>
                                        <p:attrNameLst>
                                          <p:attrName>ppt_x</p:attrName>
                                        </p:attrNameLst>
                                      </p:cBhvr>
                                      <p:tavLst>
                                        <p:tav tm="0">
                                          <p:val>
                                            <p:strVal val="1+#ppt_w/2"/>
                                          </p:val>
                                        </p:tav>
                                        <p:tav tm="100000">
                                          <p:val>
                                            <p:strVal val="#ppt_x"/>
                                          </p:val>
                                        </p:tav>
                                      </p:tavLst>
                                    </p:anim>
                                    <p:anim calcmode="lin" valueType="num">
                                      <p:cBhvr additive="base">
                                        <p:cTn id="31" dur="500" fill="hold"/>
                                        <p:tgtEl>
                                          <p:spTgt spid="19354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3546"/>
                                        </p:tgtEl>
                                        <p:attrNameLst>
                                          <p:attrName>style.visibility</p:attrName>
                                        </p:attrNameLst>
                                      </p:cBhvr>
                                      <p:to>
                                        <p:strVal val="hidden"/>
                                      </p:to>
                                    </p:set>
                                  </p:subTnLst>
                                </p:cTn>
                              </p:par>
                              <p:par>
                                <p:cTn id="32" presetID="2" presetClass="entr" presetSubtype="2" fill="hold" nodeType="withEffect">
                                  <p:stCondLst>
                                    <p:cond delay="0"/>
                                  </p:stCondLst>
                                  <p:childTnLst>
                                    <p:set>
                                      <p:cBhvr>
                                        <p:cTn id="33" dur="1" fill="hold">
                                          <p:stCondLst>
                                            <p:cond delay="0"/>
                                          </p:stCondLst>
                                        </p:cTn>
                                        <p:tgtEl>
                                          <p:spTgt spid="193547"/>
                                        </p:tgtEl>
                                        <p:attrNameLst>
                                          <p:attrName>style.visibility</p:attrName>
                                        </p:attrNameLst>
                                      </p:cBhvr>
                                      <p:to>
                                        <p:strVal val="visible"/>
                                      </p:to>
                                    </p:set>
                                    <p:anim calcmode="lin" valueType="num">
                                      <p:cBhvr additive="base">
                                        <p:cTn id="34" dur="500" fill="hold"/>
                                        <p:tgtEl>
                                          <p:spTgt spid="193547"/>
                                        </p:tgtEl>
                                        <p:attrNameLst>
                                          <p:attrName>ppt_x</p:attrName>
                                        </p:attrNameLst>
                                      </p:cBhvr>
                                      <p:tavLst>
                                        <p:tav tm="0">
                                          <p:val>
                                            <p:strVal val="1+#ppt_w/2"/>
                                          </p:val>
                                        </p:tav>
                                        <p:tav tm="100000">
                                          <p:val>
                                            <p:strVal val="#ppt_x"/>
                                          </p:val>
                                        </p:tav>
                                      </p:tavLst>
                                    </p:anim>
                                    <p:anim calcmode="lin" valueType="num">
                                      <p:cBhvr additive="base">
                                        <p:cTn id="35" dur="500" fill="hold"/>
                                        <p:tgtEl>
                                          <p:spTgt spid="19354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3547"/>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193543"/>
                                        </p:tgtEl>
                                        <p:attrNameLst>
                                          <p:attrName>style.visibility</p:attrName>
                                        </p:attrNameLst>
                                      </p:cBhvr>
                                      <p:to>
                                        <p:strVal val="visible"/>
                                      </p:to>
                                    </p:set>
                                    <p:anim calcmode="lin" valueType="num">
                                      <p:cBhvr additive="base">
                                        <p:cTn id="40" dur="500" fill="hold"/>
                                        <p:tgtEl>
                                          <p:spTgt spid="193543"/>
                                        </p:tgtEl>
                                        <p:attrNameLst>
                                          <p:attrName>ppt_x</p:attrName>
                                        </p:attrNameLst>
                                      </p:cBhvr>
                                      <p:tavLst>
                                        <p:tav tm="0">
                                          <p:val>
                                            <p:strVal val="1+#ppt_w/2"/>
                                          </p:val>
                                        </p:tav>
                                        <p:tav tm="100000">
                                          <p:val>
                                            <p:strVal val="#ppt_x"/>
                                          </p:val>
                                        </p:tav>
                                      </p:tavLst>
                                    </p:anim>
                                    <p:anim calcmode="lin" valueType="num">
                                      <p:cBhvr additive="base">
                                        <p:cTn id="41" dur="500" fill="hold"/>
                                        <p:tgtEl>
                                          <p:spTgt spid="19354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3543"/>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93542"/>
                                        </p:tgtEl>
                                        <p:attrNameLst>
                                          <p:attrName>style.visibility</p:attrName>
                                        </p:attrNameLst>
                                      </p:cBhvr>
                                      <p:to>
                                        <p:strVal val="visible"/>
                                      </p:to>
                                    </p:set>
                                    <p:anim calcmode="lin" valueType="num">
                                      <p:cBhvr additive="base">
                                        <p:cTn id="46" dur="500" fill="hold"/>
                                        <p:tgtEl>
                                          <p:spTgt spid="193542"/>
                                        </p:tgtEl>
                                        <p:attrNameLst>
                                          <p:attrName>ppt_x</p:attrName>
                                        </p:attrNameLst>
                                      </p:cBhvr>
                                      <p:tavLst>
                                        <p:tav tm="0">
                                          <p:val>
                                            <p:strVal val="#ppt_x"/>
                                          </p:val>
                                        </p:tav>
                                        <p:tav tm="100000">
                                          <p:val>
                                            <p:strVal val="#ppt_x"/>
                                          </p:val>
                                        </p:tav>
                                      </p:tavLst>
                                    </p:anim>
                                    <p:anim calcmode="lin" valueType="num">
                                      <p:cBhvr additive="base">
                                        <p:cTn id="47" dur="500" fill="hold"/>
                                        <p:tgtEl>
                                          <p:spTgt spid="19354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93542"/>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93544"/>
                                        </p:tgtEl>
                                        <p:attrNameLst>
                                          <p:attrName>style.visibility</p:attrName>
                                        </p:attrNameLst>
                                      </p:cBhvr>
                                      <p:to>
                                        <p:strVal val="visible"/>
                                      </p:to>
                                    </p:set>
                                    <p:anim calcmode="lin" valueType="num">
                                      <p:cBhvr additive="base">
                                        <p:cTn id="52" dur="500" fill="hold"/>
                                        <p:tgtEl>
                                          <p:spTgt spid="193544"/>
                                        </p:tgtEl>
                                        <p:attrNameLst>
                                          <p:attrName>ppt_x</p:attrName>
                                        </p:attrNameLst>
                                      </p:cBhvr>
                                      <p:tavLst>
                                        <p:tav tm="0">
                                          <p:val>
                                            <p:strVal val="#ppt_x"/>
                                          </p:val>
                                        </p:tav>
                                        <p:tav tm="100000">
                                          <p:val>
                                            <p:strVal val="#ppt_x"/>
                                          </p:val>
                                        </p:tav>
                                      </p:tavLst>
                                    </p:anim>
                                    <p:anim calcmode="lin" valueType="num">
                                      <p:cBhvr additive="base">
                                        <p:cTn id="53" dur="500" fill="hold"/>
                                        <p:tgtEl>
                                          <p:spTgt spid="19354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93544"/>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580">
                                          <p:stCondLst>
                                            <p:cond delay="0"/>
                                          </p:stCondLst>
                                        </p:cTn>
                                        <p:tgtEl>
                                          <p:spTgt spid="7"/>
                                        </p:tgtEl>
                                      </p:cBhvr>
                                    </p:animEffect>
                                    <p:anim calcmode="lin" valueType="num">
                                      <p:cBhvr>
                                        <p:cTn id="5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4" dur="26">
                                          <p:stCondLst>
                                            <p:cond delay="650"/>
                                          </p:stCondLst>
                                        </p:cTn>
                                        <p:tgtEl>
                                          <p:spTgt spid="7"/>
                                        </p:tgtEl>
                                      </p:cBhvr>
                                      <p:to x="100000" y="60000"/>
                                    </p:animScale>
                                    <p:animScale>
                                      <p:cBhvr>
                                        <p:cTn id="65" dur="166" decel="50000">
                                          <p:stCondLst>
                                            <p:cond delay="676"/>
                                          </p:stCondLst>
                                        </p:cTn>
                                        <p:tgtEl>
                                          <p:spTgt spid="7"/>
                                        </p:tgtEl>
                                      </p:cBhvr>
                                      <p:to x="100000" y="100000"/>
                                    </p:animScale>
                                    <p:animScale>
                                      <p:cBhvr>
                                        <p:cTn id="66" dur="26">
                                          <p:stCondLst>
                                            <p:cond delay="1312"/>
                                          </p:stCondLst>
                                        </p:cTn>
                                        <p:tgtEl>
                                          <p:spTgt spid="7"/>
                                        </p:tgtEl>
                                      </p:cBhvr>
                                      <p:to x="100000" y="80000"/>
                                    </p:animScale>
                                    <p:animScale>
                                      <p:cBhvr>
                                        <p:cTn id="67" dur="166" decel="50000">
                                          <p:stCondLst>
                                            <p:cond delay="1338"/>
                                          </p:stCondLst>
                                        </p:cTn>
                                        <p:tgtEl>
                                          <p:spTgt spid="7"/>
                                        </p:tgtEl>
                                      </p:cBhvr>
                                      <p:to x="100000" y="100000"/>
                                    </p:animScale>
                                    <p:animScale>
                                      <p:cBhvr>
                                        <p:cTn id="68" dur="26">
                                          <p:stCondLst>
                                            <p:cond delay="1642"/>
                                          </p:stCondLst>
                                        </p:cTn>
                                        <p:tgtEl>
                                          <p:spTgt spid="7"/>
                                        </p:tgtEl>
                                      </p:cBhvr>
                                      <p:to x="100000" y="90000"/>
                                    </p:animScale>
                                    <p:animScale>
                                      <p:cBhvr>
                                        <p:cTn id="69" dur="166" decel="50000">
                                          <p:stCondLst>
                                            <p:cond delay="1668"/>
                                          </p:stCondLst>
                                        </p:cTn>
                                        <p:tgtEl>
                                          <p:spTgt spid="7"/>
                                        </p:tgtEl>
                                      </p:cBhvr>
                                      <p:to x="100000" y="100000"/>
                                    </p:animScale>
                                    <p:animScale>
                                      <p:cBhvr>
                                        <p:cTn id="70" dur="26">
                                          <p:stCondLst>
                                            <p:cond delay="1808"/>
                                          </p:stCondLst>
                                        </p:cTn>
                                        <p:tgtEl>
                                          <p:spTgt spid="7"/>
                                        </p:tgtEl>
                                      </p:cBhvr>
                                      <p:to x="100000" y="95000"/>
                                    </p:animScale>
                                    <p:animScale>
                                      <p:cBhvr>
                                        <p:cTn id="7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25" y="192089"/>
            <a:ext cx="4105275" cy="446086"/>
          </a:xfrm>
        </p:spPr>
        <p:txBody>
          <a:bodyPr/>
          <a:lstStyle/>
          <a:p>
            <a:r>
              <a:rPr lang="en-AU" sz="2400" dirty="0" smtClean="0"/>
              <a:t>Conditional Risk Example</a:t>
            </a:r>
            <a:endParaRPr lang="en-AU" sz="2400" dirty="0"/>
          </a:p>
        </p:txBody>
      </p:sp>
      <p:sp>
        <p:nvSpPr>
          <p:cNvPr id="3" name="Content Placeholder 2"/>
          <p:cNvSpPr>
            <a:spLocks noGrp="1"/>
          </p:cNvSpPr>
          <p:nvPr>
            <p:ph idx="1"/>
          </p:nvPr>
        </p:nvSpPr>
        <p:spPr>
          <a:xfrm>
            <a:off x="866775" y="828675"/>
            <a:ext cx="7191376" cy="5667375"/>
          </a:xfrm>
          <a:solidFill>
            <a:schemeClr val="accent1">
              <a:lumMod val="50000"/>
            </a:schemeClr>
          </a:solidFill>
          <a:ln w="41275">
            <a:solidFill>
              <a:schemeClr val="accent4">
                <a:lumMod val="10000"/>
              </a:schemeClr>
            </a:solidFill>
          </a:ln>
        </p:spPr>
        <p:txBody>
          <a:bodyPr/>
          <a:lstStyle/>
          <a:p>
            <a:pPr marL="0" indent="0" algn="ctr">
              <a:buNone/>
            </a:pPr>
            <a:r>
              <a:rPr lang="en-AU" sz="1400" dirty="0" smtClean="0"/>
              <a:t>AART RESULT</a:t>
            </a:r>
          </a:p>
          <a:p>
            <a:pPr marL="0" indent="0" algn="ctr">
              <a:buNone/>
            </a:pPr>
            <a:r>
              <a:rPr lang="en-AU" altLang="en-US" sz="1400" b="1" i="1" dirty="0">
                <a:solidFill>
                  <a:srgbClr val="92D050"/>
                </a:solidFill>
              </a:rPr>
              <a:t>For Male, Non-Aboriginal, Age=19.5, Arrest = 1, </a:t>
            </a:r>
            <a:r>
              <a:rPr lang="en-AU" altLang="en-US" sz="1400" b="1" i="1" dirty="0" smtClean="0">
                <a:solidFill>
                  <a:srgbClr val="92D050"/>
                </a:solidFill>
              </a:rPr>
              <a:t>Offence=211,</a:t>
            </a:r>
          </a:p>
          <a:p>
            <a:pPr marL="0" indent="0" algn="ctr">
              <a:buNone/>
            </a:pPr>
            <a:r>
              <a:rPr lang="en-AU" altLang="en-US" sz="1400" b="1" i="1" dirty="0" smtClean="0">
                <a:solidFill>
                  <a:srgbClr val="92D050"/>
                </a:solidFill>
              </a:rPr>
              <a:t>Failtime=10 months, Conditional:fail=2years,survived=6 months</a:t>
            </a:r>
            <a:endParaRPr lang="en-AU" sz="1400" dirty="0" smtClean="0"/>
          </a:p>
          <a:p>
            <a:pPr marL="0" indent="0">
              <a:buNone/>
            </a:pPr>
            <a:endParaRPr lang="en-AU" sz="300" dirty="0" smtClean="0"/>
          </a:p>
          <a:p>
            <a:pPr marL="0" indent="0">
              <a:buNone/>
            </a:pPr>
            <a:r>
              <a:rPr lang="en-AU" sz="1600" b="1" dirty="0" smtClean="0"/>
              <a:t>      Time         Group  </a:t>
            </a:r>
            <a:r>
              <a:rPr lang="en-AU" sz="1600" b="1" dirty="0">
                <a:solidFill>
                  <a:srgbClr val="FFFF00"/>
                </a:solidFill>
              </a:rPr>
              <a:t>Adjusted</a:t>
            </a:r>
            <a:r>
              <a:rPr lang="en-AU" sz="1600" b="1" dirty="0"/>
              <a:t>         </a:t>
            </a:r>
            <a:r>
              <a:rPr lang="en-AU" sz="1600" b="1" dirty="0" smtClean="0">
                <a:solidFill>
                  <a:schemeClr val="accent4">
                    <a:lumMod val="90000"/>
                  </a:schemeClr>
                </a:solidFill>
              </a:rPr>
              <a:t>LOCATED</a:t>
            </a:r>
            <a:r>
              <a:rPr lang="en-AU" sz="1600" b="1" dirty="0">
                <a:solidFill>
                  <a:schemeClr val="accent4">
                    <a:lumMod val="90000"/>
                  </a:schemeClr>
                </a:solidFill>
              </a:rPr>
              <a:t> after 7 iterations</a:t>
            </a:r>
            <a:r>
              <a:rPr lang="en-AU" sz="1600" b="1" dirty="0" smtClean="0">
                <a:solidFill>
                  <a:schemeClr val="accent4">
                    <a:lumMod val="90000"/>
                  </a:schemeClr>
                </a:solidFill>
              </a:rPr>
              <a:t> </a:t>
            </a:r>
            <a:r>
              <a:rPr lang="en-AU" sz="1600" b="1" dirty="0">
                <a:solidFill>
                  <a:schemeClr val="accent4">
                    <a:lumMod val="90000"/>
                  </a:schemeClr>
                </a:solidFill>
              </a:rPr>
              <a:t>AT</a:t>
            </a:r>
            <a:r>
              <a:rPr lang="en-AU" sz="1600" b="1" dirty="0" smtClean="0">
                <a:solidFill>
                  <a:schemeClr val="accent4">
                    <a:lumMod val="90000"/>
                  </a:schemeClr>
                </a:solidFill>
              </a:rPr>
              <a:t>:</a:t>
            </a:r>
          </a:p>
          <a:p>
            <a:pPr marL="0" indent="0">
              <a:buNone/>
            </a:pPr>
            <a:r>
              <a:rPr lang="en-AU" sz="1600" b="1" dirty="0" smtClean="0"/>
              <a:t>      6 </a:t>
            </a:r>
            <a:r>
              <a:rPr lang="en-AU" sz="1600" b="1" dirty="0"/>
              <a:t>months </a:t>
            </a:r>
            <a:r>
              <a:rPr lang="en-AU" sz="1600" b="1" dirty="0" smtClean="0"/>
              <a:t>  0.185   </a:t>
            </a:r>
            <a:r>
              <a:rPr lang="en-AU" sz="1600" b="1" dirty="0">
                <a:solidFill>
                  <a:srgbClr val="FFFF00"/>
                </a:solidFill>
              </a:rPr>
              <a:t>0.311 </a:t>
            </a:r>
            <a:r>
              <a:rPr lang="en-AU" sz="1600" b="1" dirty="0"/>
              <a:t>              </a:t>
            </a:r>
            <a:r>
              <a:rPr lang="en-AU" sz="1600" b="1" dirty="0">
                <a:solidFill>
                  <a:schemeClr val="accent4">
                    <a:lumMod val="90000"/>
                  </a:schemeClr>
                </a:solidFill>
              </a:rPr>
              <a:t>Rowid = </a:t>
            </a:r>
            <a:r>
              <a:rPr lang="en-AU" sz="1600" b="1" dirty="0" smtClean="0">
                <a:solidFill>
                  <a:schemeClr val="accent4">
                    <a:lumMod val="90000"/>
                  </a:schemeClr>
                </a:solidFill>
              </a:rPr>
              <a:t>101943</a:t>
            </a:r>
          </a:p>
          <a:p>
            <a:pPr marL="0" indent="0">
              <a:buNone/>
            </a:pPr>
            <a:r>
              <a:rPr lang="en-AU" sz="1600" b="1" dirty="0" smtClean="0"/>
              <a:t>      9 </a:t>
            </a:r>
            <a:r>
              <a:rPr lang="en-AU" sz="1600" b="1" dirty="0"/>
              <a:t>months </a:t>
            </a:r>
            <a:r>
              <a:rPr lang="en-AU" sz="1600" b="1" dirty="0" smtClean="0"/>
              <a:t>  0.254   </a:t>
            </a:r>
            <a:r>
              <a:rPr lang="en-AU" sz="1600" b="1" dirty="0">
                <a:solidFill>
                  <a:srgbClr val="FFFF00"/>
                </a:solidFill>
              </a:rPr>
              <a:t>0.404</a:t>
            </a:r>
            <a:r>
              <a:rPr lang="en-AU" sz="1600" b="1" dirty="0"/>
              <a:t>               </a:t>
            </a:r>
            <a:r>
              <a:rPr lang="en-AU" sz="1600" b="1" dirty="0">
                <a:solidFill>
                  <a:schemeClr val="accent4">
                    <a:lumMod val="90000"/>
                  </a:schemeClr>
                </a:solidFill>
              </a:rPr>
              <a:t>cell_count = </a:t>
            </a:r>
            <a:r>
              <a:rPr lang="en-AU" sz="1600" b="1" dirty="0" smtClean="0">
                <a:solidFill>
                  <a:schemeClr val="accent4">
                    <a:lumMod val="90000"/>
                  </a:schemeClr>
                </a:solidFill>
              </a:rPr>
              <a:t>148/75</a:t>
            </a:r>
          </a:p>
          <a:p>
            <a:pPr marL="0" indent="0">
              <a:buNone/>
            </a:pPr>
            <a:r>
              <a:rPr lang="en-AU" sz="1600" b="1" dirty="0" smtClean="0"/>
              <a:t>    12 </a:t>
            </a:r>
            <a:r>
              <a:rPr lang="en-AU" sz="1600" b="1" dirty="0"/>
              <a:t>months </a:t>
            </a:r>
            <a:r>
              <a:rPr lang="en-AU" sz="1600" b="1" dirty="0" smtClean="0"/>
              <a:t>  0.309   </a:t>
            </a:r>
            <a:r>
              <a:rPr lang="en-AU" sz="1600" b="1" dirty="0" smtClean="0">
                <a:solidFill>
                  <a:srgbClr val="FFFF00"/>
                </a:solidFill>
              </a:rPr>
              <a:t>0.471</a:t>
            </a:r>
            <a:r>
              <a:rPr lang="en-AU" sz="1600" b="1" dirty="0" smtClean="0"/>
              <a:t>               </a:t>
            </a:r>
            <a:r>
              <a:rPr lang="en-AU" sz="1600" b="1" dirty="0">
                <a:solidFill>
                  <a:schemeClr val="accent4">
                    <a:lumMod val="90000"/>
                  </a:schemeClr>
                </a:solidFill>
              </a:rPr>
              <a:t>age_av= </a:t>
            </a:r>
            <a:r>
              <a:rPr lang="en-AU" sz="1600" b="1" dirty="0" smtClean="0">
                <a:solidFill>
                  <a:schemeClr val="accent4">
                    <a:lumMod val="90000"/>
                  </a:schemeClr>
                </a:solidFill>
              </a:rPr>
              <a:t>24.636</a:t>
            </a:r>
          </a:p>
          <a:p>
            <a:pPr marL="0" indent="0">
              <a:buNone/>
            </a:pPr>
            <a:r>
              <a:rPr lang="en-AU" sz="1600" b="1" dirty="0" smtClean="0"/>
              <a:t>    18 months   0.352   </a:t>
            </a:r>
            <a:r>
              <a:rPr lang="en-AU" sz="1600" b="1" dirty="0">
                <a:solidFill>
                  <a:srgbClr val="FFFF00"/>
                </a:solidFill>
              </a:rPr>
              <a:t>0.519</a:t>
            </a:r>
            <a:r>
              <a:rPr lang="en-AU" sz="1600" b="1" dirty="0"/>
              <a:t>               </a:t>
            </a:r>
            <a:r>
              <a:rPr lang="en-AU" sz="1600" b="1" dirty="0">
                <a:solidFill>
                  <a:schemeClr val="accent4">
                    <a:lumMod val="90000"/>
                  </a:schemeClr>
                </a:solidFill>
              </a:rPr>
              <a:t>Found at</a:t>
            </a:r>
            <a:r>
              <a:rPr lang="en-AU" sz="1600" b="1" dirty="0" smtClean="0">
                <a:solidFill>
                  <a:schemeClr val="accent4">
                    <a:lumMod val="90000"/>
                  </a:schemeClr>
                </a:solidFill>
              </a:rPr>
              <a:t>:</a:t>
            </a:r>
          </a:p>
          <a:p>
            <a:pPr marL="0" indent="0">
              <a:buNone/>
            </a:pPr>
            <a:r>
              <a:rPr lang="en-AU" sz="1600" b="1" dirty="0" smtClean="0"/>
              <a:t>      2 years       0.381   </a:t>
            </a:r>
            <a:r>
              <a:rPr lang="en-AU" sz="1600" b="1" dirty="0" smtClean="0">
                <a:solidFill>
                  <a:srgbClr val="FFFF00"/>
                </a:solidFill>
              </a:rPr>
              <a:t>0.550</a:t>
            </a:r>
            <a:r>
              <a:rPr lang="en-AU" sz="1600" b="1" dirty="0" smtClean="0"/>
              <a:t>                 </a:t>
            </a:r>
            <a:r>
              <a:rPr lang="en-AU" sz="1600" b="1" dirty="0" smtClean="0">
                <a:solidFill>
                  <a:schemeClr val="accent4">
                    <a:lumMod val="90000"/>
                  </a:schemeClr>
                </a:solidFill>
              </a:rPr>
              <a:t>Arrest 1 for M N</a:t>
            </a:r>
          </a:p>
          <a:p>
            <a:pPr marL="0" indent="0">
              <a:buNone/>
            </a:pPr>
            <a:r>
              <a:rPr lang="en-AU" sz="1600" b="1" dirty="0" smtClean="0"/>
              <a:t>      3 </a:t>
            </a:r>
            <a:r>
              <a:rPr lang="en-AU" sz="1600" b="1" dirty="0"/>
              <a:t>years  </a:t>
            </a:r>
            <a:r>
              <a:rPr lang="en-AU" sz="1600" b="1" dirty="0" smtClean="0"/>
              <a:t>     0.448   </a:t>
            </a:r>
            <a:r>
              <a:rPr lang="en-AU" sz="1600" b="1" dirty="0" smtClean="0">
                <a:solidFill>
                  <a:srgbClr val="FFFF00"/>
                </a:solidFill>
              </a:rPr>
              <a:t>0.618</a:t>
            </a:r>
            <a:r>
              <a:rPr lang="en-AU" sz="1600" b="1" dirty="0" smtClean="0"/>
              <a:t>                 </a:t>
            </a:r>
            <a:r>
              <a:rPr lang="en-AU" sz="1600" b="1" dirty="0">
                <a:solidFill>
                  <a:schemeClr val="accent4">
                    <a:lumMod val="90000"/>
                  </a:schemeClr>
                </a:solidFill>
              </a:rPr>
              <a:t>Age:     group_3 (19</a:t>
            </a:r>
            <a:r>
              <a:rPr lang="en-AU" sz="1600" b="1" dirty="0" smtClean="0">
                <a:solidFill>
                  <a:schemeClr val="accent4">
                    <a:lumMod val="90000"/>
                  </a:schemeClr>
                </a:solidFill>
              </a:rPr>
              <a:t>+)</a:t>
            </a:r>
          </a:p>
          <a:p>
            <a:pPr marL="0" indent="0">
              <a:buNone/>
            </a:pPr>
            <a:r>
              <a:rPr lang="en-AU" sz="1600" b="1" dirty="0" smtClean="0"/>
              <a:t>      4 </a:t>
            </a:r>
            <a:r>
              <a:rPr lang="en-AU" sz="1600" b="1" dirty="0"/>
              <a:t>years  </a:t>
            </a:r>
            <a:r>
              <a:rPr lang="en-AU" sz="1600" b="1" dirty="0" smtClean="0"/>
              <a:t>     0.491   </a:t>
            </a:r>
            <a:r>
              <a:rPr lang="en-AU" sz="1600" b="1" dirty="0">
                <a:solidFill>
                  <a:srgbClr val="FFFF00"/>
                </a:solidFill>
              </a:rPr>
              <a:t>0.658</a:t>
            </a:r>
            <a:r>
              <a:rPr lang="en-AU" sz="1600" b="1" dirty="0"/>
              <a:t>                 </a:t>
            </a:r>
            <a:r>
              <a:rPr lang="en-AU" sz="1600" b="1" dirty="0">
                <a:solidFill>
                  <a:schemeClr val="accent4">
                    <a:lumMod val="90000"/>
                  </a:schemeClr>
                </a:solidFill>
              </a:rPr>
              <a:t>Offence: anco (211) </a:t>
            </a:r>
            <a:endParaRPr lang="en-AU" sz="1600" b="1" dirty="0" smtClean="0">
              <a:solidFill>
                <a:schemeClr val="accent4">
                  <a:lumMod val="90000"/>
                </a:schemeClr>
              </a:solidFill>
            </a:endParaRPr>
          </a:p>
          <a:p>
            <a:pPr marL="0" indent="0">
              <a:buNone/>
            </a:pPr>
            <a:r>
              <a:rPr lang="en-AU" sz="1600" b="1" dirty="0" smtClean="0"/>
              <a:t>      5 </a:t>
            </a:r>
            <a:r>
              <a:rPr lang="en-AU" sz="1600" b="1" dirty="0"/>
              <a:t>years  </a:t>
            </a:r>
            <a:r>
              <a:rPr lang="en-AU" sz="1600" b="1" dirty="0" smtClean="0"/>
              <a:t>     0.510   </a:t>
            </a:r>
            <a:r>
              <a:rPr lang="en-AU" sz="1600" b="1" dirty="0" smtClean="0">
                <a:solidFill>
                  <a:srgbClr val="FFFF00"/>
                </a:solidFill>
              </a:rPr>
              <a:t>0.674</a:t>
            </a:r>
          </a:p>
          <a:p>
            <a:pPr marL="0" indent="0">
              <a:buNone/>
            </a:pPr>
            <a:r>
              <a:rPr lang="en-AU" sz="1600" b="1" dirty="0" smtClean="0"/>
              <a:t>    Maximum     0.563   </a:t>
            </a:r>
            <a:r>
              <a:rPr lang="en-AU" sz="1600" b="1" dirty="0">
                <a:solidFill>
                  <a:srgbClr val="FFFF00"/>
                </a:solidFill>
              </a:rPr>
              <a:t>0.720</a:t>
            </a:r>
            <a:r>
              <a:rPr lang="en-AU" sz="1600" b="1" dirty="0"/>
              <a:t> </a:t>
            </a:r>
            <a:r>
              <a:rPr lang="en-AU" sz="1600" b="1" dirty="0" smtClean="0"/>
              <a:t>  </a:t>
            </a:r>
            <a:r>
              <a:rPr lang="en-AU" sz="1600" b="1" dirty="0" smtClean="0">
                <a:solidFill>
                  <a:schemeClr val="accent4">
                    <a:lumMod val="90000"/>
                  </a:schemeClr>
                </a:solidFill>
              </a:rPr>
              <a:t>Found </a:t>
            </a:r>
            <a:r>
              <a:rPr lang="en-AU" sz="1600" b="1" dirty="0">
                <a:solidFill>
                  <a:schemeClr val="accent4">
                    <a:lumMod val="90000"/>
                  </a:schemeClr>
                </a:solidFill>
              </a:rPr>
              <a:t>failpoint for max was 3374 </a:t>
            </a:r>
            <a:r>
              <a:rPr lang="en-AU" sz="1600" b="1" dirty="0" smtClean="0">
                <a:solidFill>
                  <a:schemeClr val="accent4">
                    <a:lumMod val="90000"/>
                  </a:schemeClr>
                </a:solidFill>
              </a:rPr>
              <a:t>days</a:t>
            </a:r>
          </a:p>
          <a:p>
            <a:pPr marL="0" indent="0">
              <a:buNone/>
            </a:pPr>
            <a:endParaRPr lang="en-AU" sz="1050" dirty="0" smtClean="0"/>
          </a:p>
          <a:p>
            <a:pPr marL="0" indent="0">
              <a:buNone/>
            </a:pPr>
            <a:r>
              <a:rPr lang="en-AU" sz="1600" dirty="0"/>
              <a:t> </a:t>
            </a:r>
            <a:r>
              <a:rPr lang="en-AU" sz="1600" dirty="0" smtClean="0"/>
              <a:t>   </a:t>
            </a:r>
            <a:r>
              <a:rPr lang="en-AU" sz="1600" b="1" dirty="0" smtClean="0"/>
              <a:t>Requested </a:t>
            </a:r>
            <a:r>
              <a:rPr lang="en-AU" sz="1600" b="1" dirty="0">
                <a:solidFill>
                  <a:srgbClr val="FFFF00"/>
                </a:solidFill>
              </a:rPr>
              <a:t>Adjusted</a:t>
            </a:r>
            <a:r>
              <a:rPr lang="en-AU" sz="1600" b="1" dirty="0"/>
              <a:t> Risk of </a:t>
            </a:r>
            <a:r>
              <a:rPr lang="en-AU" sz="1600" b="1" dirty="0" smtClean="0"/>
              <a:t>re-offending </a:t>
            </a:r>
            <a:r>
              <a:rPr lang="en-AU" sz="1600" b="1" dirty="0"/>
              <a:t>within </a:t>
            </a:r>
            <a:r>
              <a:rPr lang="en-AU" sz="1600" b="1" dirty="0" smtClean="0"/>
              <a:t>10 months </a:t>
            </a:r>
            <a:r>
              <a:rPr lang="en-AU" sz="1600" b="1" dirty="0"/>
              <a:t>is </a:t>
            </a:r>
            <a:r>
              <a:rPr lang="en-AU" sz="1800" b="1" dirty="0" smtClean="0">
                <a:solidFill>
                  <a:srgbClr val="FFFF00"/>
                </a:solidFill>
              </a:rPr>
              <a:t>0.413 </a:t>
            </a:r>
            <a:endParaRPr lang="en-AU" sz="1600" b="1" dirty="0" smtClean="0">
              <a:solidFill>
                <a:srgbClr val="FFFF00"/>
              </a:solidFill>
            </a:endParaRPr>
          </a:p>
          <a:p>
            <a:pPr marL="0" indent="0">
              <a:buNone/>
            </a:pPr>
            <a:r>
              <a:rPr lang="en-AU" sz="1600" b="1" dirty="0" smtClean="0"/>
              <a:t>    </a:t>
            </a:r>
            <a:r>
              <a:rPr lang="en-AU" sz="1600" b="1" dirty="0" smtClean="0">
                <a:solidFill>
                  <a:schemeClr val="accent4">
                    <a:lumMod val="90000"/>
                  </a:schemeClr>
                </a:solidFill>
              </a:rPr>
              <a:t>Found_failpoint </a:t>
            </a:r>
            <a:r>
              <a:rPr lang="en-AU" sz="1600" b="1" dirty="0">
                <a:solidFill>
                  <a:schemeClr val="accent4">
                    <a:lumMod val="90000"/>
                  </a:schemeClr>
                </a:solidFill>
              </a:rPr>
              <a:t>= 299 Found_phat = </a:t>
            </a:r>
            <a:r>
              <a:rPr lang="en-AU" sz="1600" b="1" dirty="0" smtClean="0">
                <a:solidFill>
                  <a:schemeClr val="accent4">
                    <a:lumMod val="90000"/>
                  </a:schemeClr>
                </a:solidFill>
              </a:rPr>
              <a:t>0.261</a:t>
            </a:r>
            <a:endParaRPr lang="en-AU" sz="1600" b="1" dirty="0">
              <a:solidFill>
                <a:schemeClr val="accent4">
                  <a:lumMod val="90000"/>
                </a:schemeClr>
              </a:solidFill>
            </a:endParaRPr>
          </a:p>
          <a:p>
            <a:pPr marL="0" indent="0">
              <a:buNone/>
            </a:pPr>
            <a:endParaRPr lang="en-AU" sz="1600" dirty="0" smtClean="0"/>
          </a:p>
          <a:p>
            <a:pPr marL="0" indent="0">
              <a:buNone/>
            </a:pPr>
            <a:r>
              <a:rPr lang="en-AU" sz="1600" dirty="0"/>
              <a:t> </a:t>
            </a:r>
            <a:r>
              <a:rPr lang="en-AU" sz="1600" dirty="0" smtClean="0"/>
              <a:t>   </a:t>
            </a:r>
            <a:r>
              <a:rPr lang="en-AU" sz="1600" b="1" dirty="0" smtClean="0"/>
              <a:t>Conditional </a:t>
            </a:r>
            <a:r>
              <a:rPr lang="en-AU" sz="1600" b="1" dirty="0">
                <a:solidFill>
                  <a:srgbClr val="FFFF00"/>
                </a:solidFill>
              </a:rPr>
              <a:t>Adjusted</a:t>
            </a:r>
            <a:r>
              <a:rPr lang="en-AU" sz="1600" b="1" dirty="0"/>
              <a:t> Risk of reoffending within 2 </a:t>
            </a:r>
            <a:r>
              <a:rPr lang="en-AU" sz="1600" b="1" dirty="0" smtClean="0"/>
              <a:t>years</a:t>
            </a:r>
          </a:p>
          <a:p>
            <a:pPr marL="0" indent="0">
              <a:buNone/>
            </a:pPr>
            <a:r>
              <a:rPr lang="en-AU" sz="1600" b="1" dirty="0" smtClean="0"/>
              <a:t>                                        having </a:t>
            </a:r>
            <a:r>
              <a:rPr lang="en-AU" sz="1600" b="1" dirty="0"/>
              <a:t>already survived 6 months is </a:t>
            </a:r>
            <a:r>
              <a:rPr lang="en-AU" sz="1800" b="1" dirty="0" smtClean="0">
                <a:solidFill>
                  <a:srgbClr val="FFFF00"/>
                </a:solidFill>
              </a:rPr>
              <a:t>0.347</a:t>
            </a:r>
            <a:endParaRPr lang="en-AU" sz="1600" b="1" dirty="0">
              <a:solidFill>
                <a:srgbClr val="FFFF00"/>
              </a:solidFill>
            </a:endParaRPr>
          </a:p>
        </p:txBody>
      </p:sp>
      <p:sp>
        <p:nvSpPr>
          <p:cNvPr id="5" name="Oval 4"/>
          <p:cNvSpPr/>
          <p:nvPr/>
        </p:nvSpPr>
        <p:spPr bwMode="auto">
          <a:xfrm>
            <a:off x="495301" y="4667250"/>
            <a:ext cx="7800974" cy="600075"/>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80000"/>
              </a:lnSpc>
              <a:spcBef>
                <a:spcPct val="30000"/>
              </a:spcBef>
              <a:spcAft>
                <a:spcPct val="0"/>
              </a:spcAft>
              <a:buClrTx/>
              <a:buSzTx/>
              <a:buFontTx/>
              <a:buNone/>
              <a:tabLst/>
            </a:pPr>
            <a:endParaRPr kumimoji="0" lang="en-AU" sz="800" b="0" i="0" u="none" strike="noStrike" cap="none" normalizeH="0" baseline="0" dirty="0" smtClean="0">
              <a:ln>
                <a:noFill/>
              </a:ln>
              <a:solidFill>
                <a:schemeClr val="tx1"/>
              </a:solidFill>
              <a:effectLst/>
              <a:latin typeface="Times New Roman" pitchFamily="18" charset="0"/>
            </a:endParaRPr>
          </a:p>
        </p:txBody>
      </p:sp>
      <p:pic>
        <p:nvPicPr>
          <p:cNvPr id="193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1" y="5438775"/>
            <a:ext cx="7921624"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76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32013" y="162867"/>
            <a:ext cx="4364037" cy="461665"/>
          </a:xfrm>
          <a:noFill/>
          <a:ln/>
        </p:spPr>
        <p:txBody>
          <a:bodyPr lIns="0" anchorCtr="0">
            <a:spAutoFit/>
          </a:bodyPr>
          <a:lstStyle/>
          <a:p>
            <a:r>
              <a:rPr lang="en-AU" altLang="en-US" sz="2400" b="1" dirty="0">
                <a:latin typeface="Calibri Light" panose="020F0302020204030204" pitchFamily="34" charset="0"/>
              </a:rPr>
              <a:t>The </a:t>
            </a:r>
            <a:r>
              <a:rPr lang="en-AU" altLang="en-US" sz="2400" b="1" dirty="0" smtClean="0">
                <a:latin typeface="Calibri Light" panose="020F0302020204030204" pitchFamily="34" charset="0"/>
              </a:rPr>
              <a:t>Data</a:t>
            </a:r>
            <a:endParaRPr lang="en-AU" altLang="en-US" sz="2400" dirty="0">
              <a:latin typeface="Calibri Light" panose="020F0302020204030204" pitchFamily="34" charset="0"/>
            </a:endParaRPr>
          </a:p>
        </p:txBody>
      </p:sp>
      <p:sp>
        <p:nvSpPr>
          <p:cNvPr id="13315" name="Rectangle 3"/>
          <p:cNvSpPr>
            <a:spLocks noGrp="1" noChangeArrowheads="1"/>
          </p:cNvSpPr>
          <p:nvPr>
            <p:ph idx="1"/>
          </p:nvPr>
        </p:nvSpPr>
        <p:spPr>
          <a:xfrm>
            <a:off x="466725" y="979488"/>
            <a:ext cx="8229600" cy="5697537"/>
          </a:xfrm>
        </p:spPr>
        <p:txBody>
          <a:bodyPr/>
          <a:lstStyle/>
          <a:p>
            <a:pPr marL="92075" indent="-92075">
              <a:lnSpc>
                <a:spcPct val="80000"/>
              </a:lnSpc>
              <a:buFont typeface="Wingdings" pitchFamily="2" charset="2"/>
              <a:buNone/>
            </a:pPr>
            <a:r>
              <a:rPr lang="en-AU" altLang="en-US" sz="2000" dirty="0" smtClean="0">
                <a:effectLst/>
                <a:latin typeface="Calibri Light" panose="020F0302020204030204" pitchFamily="34" charset="0"/>
              </a:rPr>
              <a:t>Police incident reports and court convictions were not viable sources</a:t>
            </a:r>
          </a:p>
          <a:p>
            <a:pPr marL="92075" indent="-92075">
              <a:lnSpc>
                <a:spcPct val="80000"/>
              </a:lnSpc>
              <a:buFont typeface="Wingdings" pitchFamily="2" charset="2"/>
              <a:buNone/>
            </a:pPr>
            <a:endParaRPr lang="en-AU" altLang="en-US" sz="2000" dirty="0" smtClean="0"/>
          </a:p>
          <a:p>
            <a:pPr marL="92075" indent="-92075">
              <a:lnSpc>
                <a:spcPct val="80000"/>
              </a:lnSpc>
              <a:buNone/>
            </a:pPr>
            <a:r>
              <a:rPr lang="en-AU" altLang="en-US" sz="2000" dirty="0" smtClean="0">
                <a:effectLst/>
                <a:latin typeface="Calibri Light" panose="020F0302020204030204" pitchFamily="34" charset="0"/>
              </a:rPr>
              <a:t>Police </a:t>
            </a:r>
            <a:r>
              <a:rPr lang="en-AU" altLang="en-US" sz="2000" dirty="0">
                <a:effectLst/>
                <a:latin typeface="Calibri Light" panose="020F0302020204030204" pitchFamily="34" charset="0"/>
              </a:rPr>
              <a:t>in WA collect </a:t>
            </a:r>
            <a:r>
              <a:rPr lang="en-AU" altLang="en-US" sz="2000" dirty="0" smtClean="0">
                <a:effectLst/>
                <a:latin typeface="Calibri Light" panose="020F0302020204030204" pitchFamily="34" charset="0"/>
              </a:rPr>
              <a:t>a ‘charge</a:t>
            </a:r>
            <a:r>
              <a:rPr lang="en-AU" altLang="en-US" sz="2000" dirty="0">
                <a:effectLst/>
                <a:latin typeface="Calibri Light" panose="020F0302020204030204" pitchFamily="34" charset="0"/>
              </a:rPr>
              <a:t>’ </a:t>
            </a:r>
            <a:r>
              <a:rPr lang="en-AU" altLang="en-US" sz="2000" dirty="0" smtClean="0">
                <a:effectLst/>
                <a:latin typeface="Calibri Light" panose="020F0302020204030204" pitchFamily="34" charset="0"/>
              </a:rPr>
              <a:t>record </a:t>
            </a:r>
            <a:r>
              <a:rPr lang="en-AU" altLang="en-US" sz="2000" dirty="0">
                <a:effectLst/>
                <a:latin typeface="Calibri Light" panose="020F0302020204030204" pitchFamily="34" charset="0"/>
              </a:rPr>
              <a:t>for </a:t>
            </a:r>
            <a:r>
              <a:rPr lang="en-AU" altLang="en-US" sz="2000" dirty="0" smtClean="0">
                <a:effectLst/>
                <a:latin typeface="Calibri Light" panose="020F0302020204030204" pitchFamily="34" charset="0"/>
              </a:rPr>
              <a:t>every offence for which a person is arrested or summonsed.</a:t>
            </a:r>
          </a:p>
          <a:p>
            <a:pPr marL="92075" indent="-92075">
              <a:lnSpc>
                <a:spcPct val="80000"/>
              </a:lnSpc>
              <a:buFont typeface="Wingdings" pitchFamily="2" charset="2"/>
              <a:buNone/>
            </a:pPr>
            <a:endParaRPr lang="en-AU" altLang="en-US" sz="2400" dirty="0"/>
          </a:p>
          <a:p>
            <a:pPr marL="92075" indent="-92075">
              <a:lnSpc>
                <a:spcPct val="80000"/>
              </a:lnSpc>
              <a:buFont typeface="Wingdings" pitchFamily="2" charset="2"/>
              <a:buNone/>
            </a:pPr>
            <a:r>
              <a:rPr lang="en-AU" altLang="en-US" sz="2000" b="1" dirty="0">
                <a:effectLst/>
                <a:latin typeface="Calibri Light" panose="020F0302020204030204" pitchFamily="34" charset="0"/>
              </a:rPr>
              <a:t> </a:t>
            </a:r>
            <a:r>
              <a:rPr lang="en-AU" altLang="en-US" sz="2000" dirty="0">
                <a:effectLst/>
                <a:latin typeface="Calibri Light" panose="020F0302020204030204" pitchFamily="34" charset="0"/>
              </a:rPr>
              <a:t>This dataset </a:t>
            </a:r>
            <a:r>
              <a:rPr lang="en-AU" altLang="en-US" sz="2000" dirty="0" smtClean="0">
                <a:effectLst/>
                <a:latin typeface="Calibri Light" panose="020F0302020204030204" pitchFamily="34" charset="0"/>
              </a:rPr>
              <a:t>was clearly the </a:t>
            </a:r>
            <a:r>
              <a:rPr lang="en-AU" altLang="en-US" sz="2000" dirty="0">
                <a:effectLst/>
                <a:latin typeface="Calibri Light" panose="020F0302020204030204" pitchFamily="34" charset="0"/>
              </a:rPr>
              <a:t>best indicator of reoffending </a:t>
            </a:r>
            <a:r>
              <a:rPr lang="en-AU" altLang="en-US" sz="2000" dirty="0" smtClean="0">
                <a:effectLst/>
                <a:latin typeface="Calibri Light" panose="020F0302020204030204" pitchFamily="34" charset="0"/>
              </a:rPr>
              <a:t>available </a:t>
            </a:r>
            <a:r>
              <a:rPr lang="en-AU" altLang="en-US" sz="2000" dirty="0">
                <a:effectLst/>
                <a:latin typeface="Calibri Light" panose="020F0302020204030204" pitchFamily="34" charset="0"/>
              </a:rPr>
              <a:t>in WA and was chosen as the basis for </a:t>
            </a:r>
            <a:r>
              <a:rPr lang="en-AU" altLang="en-US" sz="2000" dirty="0" smtClean="0">
                <a:effectLst/>
                <a:latin typeface="Calibri Light" panose="020F0302020204030204" pitchFamily="34" charset="0"/>
              </a:rPr>
              <a:t>AART</a:t>
            </a:r>
          </a:p>
          <a:p>
            <a:pPr marL="92075" indent="-92075">
              <a:lnSpc>
                <a:spcPct val="80000"/>
              </a:lnSpc>
              <a:buFont typeface="Wingdings" pitchFamily="2" charset="2"/>
              <a:buNone/>
            </a:pPr>
            <a:endParaRPr lang="en-AU" altLang="en-US" sz="2000" dirty="0"/>
          </a:p>
          <a:p>
            <a:pPr marL="92075" indent="-92075">
              <a:lnSpc>
                <a:spcPct val="80000"/>
              </a:lnSpc>
              <a:buSzTx/>
              <a:buFontTx/>
              <a:buNone/>
            </a:pPr>
            <a:r>
              <a:rPr lang="en-AU" altLang="en-US" sz="1800" dirty="0">
                <a:effectLst/>
                <a:latin typeface="Calibri Light" panose="020F0302020204030204" pitchFamily="34" charset="0"/>
              </a:rPr>
              <a:t>Why</a:t>
            </a:r>
            <a:r>
              <a:rPr lang="en-AU" altLang="en-US" sz="1800" dirty="0" smtClean="0">
                <a:effectLst/>
                <a:latin typeface="Calibri Light" panose="020F0302020204030204" pitchFamily="34" charset="0"/>
              </a:rPr>
              <a:t>?</a:t>
            </a:r>
          </a:p>
          <a:p>
            <a:pPr marL="92075" indent="-92075">
              <a:lnSpc>
                <a:spcPct val="80000"/>
              </a:lnSpc>
              <a:buSzTx/>
              <a:buFontTx/>
              <a:buNone/>
            </a:pPr>
            <a:endParaRPr lang="en-AU" altLang="en-US" sz="1800" dirty="0">
              <a:effectLst/>
              <a:latin typeface="Calibri Light" panose="020F0302020204030204" pitchFamily="34" charset="0"/>
            </a:endParaRPr>
          </a:p>
          <a:p>
            <a:pPr marL="914400" lvl="1" indent="-457200">
              <a:lnSpc>
                <a:spcPct val="80000"/>
              </a:lnSpc>
              <a:buFont typeface="+mj-lt"/>
              <a:buAutoNum type="arabicPeriod"/>
            </a:pPr>
            <a:r>
              <a:rPr lang="en-AU" altLang="en-US" sz="1800" dirty="0">
                <a:effectLst/>
                <a:latin typeface="Calibri Light" panose="020F0302020204030204" pitchFamily="34" charset="0"/>
              </a:rPr>
              <a:t>i</a:t>
            </a:r>
            <a:r>
              <a:rPr lang="en-AU" altLang="en-US" sz="1800" dirty="0" smtClean="0">
                <a:effectLst/>
                <a:latin typeface="Calibri Light" panose="020F0302020204030204" pitchFamily="34" charset="0"/>
              </a:rPr>
              <a:t>dentified individuals … so</a:t>
            </a:r>
          </a:p>
          <a:p>
            <a:pPr marL="457200" lvl="1" indent="0">
              <a:lnSpc>
                <a:spcPct val="80000"/>
              </a:lnSpc>
              <a:buNone/>
            </a:pPr>
            <a:r>
              <a:rPr lang="en-AU" altLang="en-US" sz="1800" dirty="0">
                <a:effectLst/>
                <a:latin typeface="Calibri Light" panose="020F0302020204030204" pitchFamily="34" charset="0"/>
              </a:rPr>
              <a:t> </a:t>
            </a:r>
            <a:r>
              <a:rPr lang="en-AU" altLang="en-US" sz="1800" dirty="0" smtClean="0">
                <a:effectLst/>
                <a:latin typeface="Calibri Light" panose="020F0302020204030204" pitchFamily="34" charset="0"/>
              </a:rPr>
              <a:t>        could group charges into ‘arrests’</a:t>
            </a:r>
          </a:p>
          <a:p>
            <a:pPr marL="457200" lvl="1" indent="0">
              <a:lnSpc>
                <a:spcPct val="80000"/>
              </a:lnSpc>
              <a:buNone/>
            </a:pPr>
            <a:r>
              <a:rPr lang="en-AU" altLang="en-US" sz="1800" dirty="0">
                <a:effectLst/>
                <a:latin typeface="Calibri Light" panose="020F0302020204030204" pitchFamily="34" charset="0"/>
              </a:rPr>
              <a:t> </a:t>
            </a:r>
            <a:r>
              <a:rPr lang="en-AU" altLang="en-US" sz="1800" dirty="0" smtClean="0">
                <a:effectLst/>
                <a:latin typeface="Calibri Light" panose="020F0302020204030204" pitchFamily="34" charset="0"/>
              </a:rPr>
              <a:t>        </a:t>
            </a:r>
            <a:r>
              <a:rPr lang="en-AU" altLang="en-US" sz="1800" dirty="0">
                <a:effectLst/>
                <a:latin typeface="Calibri Light" panose="020F0302020204030204" pitchFamily="34" charset="0"/>
              </a:rPr>
              <a:t>could track </a:t>
            </a:r>
            <a:r>
              <a:rPr lang="en-AU" altLang="en-US" sz="1800" dirty="0" smtClean="0">
                <a:effectLst/>
                <a:latin typeface="Calibri Light" panose="020F0302020204030204" pitchFamily="34" charset="0"/>
              </a:rPr>
              <a:t>offenders</a:t>
            </a:r>
          </a:p>
          <a:p>
            <a:pPr marL="457200" lvl="1" indent="0">
              <a:lnSpc>
                <a:spcPct val="80000"/>
              </a:lnSpc>
              <a:buNone/>
            </a:pPr>
            <a:r>
              <a:rPr lang="en-AU" altLang="en-US" sz="1800" dirty="0">
                <a:effectLst/>
                <a:latin typeface="Calibri Light" panose="020F0302020204030204" pitchFamily="34" charset="0"/>
              </a:rPr>
              <a:t> </a:t>
            </a:r>
            <a:r>
              <a:rPr lang="en-AU" altLang="en-US" sz="1800" dirty="0" smtClean="0">
                <a:effectLst/>
                <a:latin typeface="Calibri Light" panose="020F0302020204030204" pitchFamily="34" charset="0"/>
              </a:rPr>
              <a:t>        could determine time between arrests accurately </a:t>
            </a:r>
          </a:p>
          <a:p>
            <a:pPr marL="914400" lvl="1" indent="-457200">
              <a:lnSpc>
                <a:spcPct val="80000"/>
              </a:lnSpc>
              <a:spcBef>
                <a:spcPts val="1200"/>
              </a:spcBef>
              <a:buFont typeface="+mj-lt"/>
              <a:buAutoNum type="arabicPeriod" startAt="2"/>
            </a:pPr>
            <a:r>
              <a:rPr lang="en-AU" altLang="en-US" sz="1800" dirty="0">
                <a:effectLst/>
                <a:latin typeface="Calibri Light" panose="020F0302020204030204" pitchFamily="34" charset="0"/>
              </a:rPr>
              <a:t>i</a:t>
            </a:r>
            <a:r>
              <a:rPr lang="en-AU" altLang="en-US" sz="1800" dirty="0" smtClean="0">
                <a:effectLst/>
                <a:latin typeface="Calibri Light" panose="020F0302020204030204" pitchFamily="34" charset="0"/>
              </a:rPr>
              <a:t>ncluded the complete population </a:t>
            </a:r>
            <a:r>
              <a:rPr lang="en-AU" altLang="en-US" sz="1800" dirty="0">
                <a:effectLst/>
                <a:latin typeface="Calibri Light" panose="020F0302020204030204" pitchFamily="34" charset="0"/>
              </a:rPr>
              <a:t>of arrests </a:t>
            </a:r>
            <a:r>
              <a:rPr lang="en-AU" altLang="en-US" sz="1800" dirty="0" smtClean="0">
                <a:effectLst/>
                <a:latin typeface="Calibri Light" panose="020F0302020204030204" pitchFamily="34" charset="0"/>
              </a:rPr>
              <a:t>(not samples)</a:t>
            </a:r>
            <a:endParaRPr lang="en-AU" altLang="en-US" sz="1800" dirty="0">
              <a:effectLst/>
              <a:latin typeface="Calibri Light" panose="020F0302020204030204" pitchFamily="34" charset="0"/>
            </a:endParaRPr>
          </a:p>
          <a:p>
            <a:pPr marL="914400" lvl="1" indent="-457200">
              <a:lnSpc>
                <a:spcPct val="80000"/>
              </a:lnSpc>
              <a:spcBef>
                <a:spcPts val="1200"/>
              </a:spcBef>
              <a:buFont typeface="+mj-lt"/>
              <a:buAutoNum type="arabicPeriod" startAt="2"/>
            </a:pPr>
            <a:r>
              <a:rPr lang="en-AU" altLang="en-US" sz="1800" dirty="0" smtClean="0">
                <a:effectLst/>
                <a:latin typeface="Calibri Light" panose="020F0302020204030204" pitchFamily="34" charset="0"/>
              </a:rPr>
              <a:t>included important recidivism discriminators</a:t>
            </a:r>
          </a:p>
          <a:p>
            <a:pPr marL="457200" lvl="1" indent="0">
              <a:lnSpc>
                <a:spcPct val="80000"/>
              </a:lnSpc>
              <a:buNone/>
            </a:pPr>
            <a:r>
              <a:rPr lang="en-AU" altLang="en-US" sz="1800" dirty="0">
                <a:effectLst/>
                <a:latin typeface="Calibri Light" panose="020F0302020204030204" pitchFamily="34" charset="0"/>
              </a:rPr>
              <a:t> </a:t>
            </a:r>
            <a:r>
              <a:rPr lang="en-AU" altLang="en-US" sz="1800" dirty="0" smtClean="0">
                <a:effectLst/>
                <a:latin typeface="Calibri Light" panose="020F0302020204030204" pitchFamily="34" charset="0"/>
              </a:rPr>
              <a:t>                  (demographic </a:t>
            </a:r>
            <a:r>
              <a:rPr lang="en-AU" altLang="en-US" sz="1800" dirty="0">
                <a:effectLst/>
                <a:latin typeface="Calibri Light" panose="020F0302020204030204" pitchFamily="34" charset="0"/>
              </a:rPr>
              <a:t>and offence </a:t>
            </a:r>
            <a:r>
              <a:rPr lang="en-AU" altLang="en-US" sz="1800" dirty="0" smtClean="0">
                <a:effectLst/>
                <a:latin typeface="Calibri Light" panose="020F0302020204030204" pitchFamily="34" charset="0"/>
              </a:rPr>
              <a:t>information)</a:t>
            </a:r>
            <a:endParaRPr lang="en-AU" altLang="en-US" sz="1800" dirty="0">
              <a:effectLst/>
              <a:latin typeface="Calibri Light" panose="020F0302020204030204" pitchFamily="34" charset="0"/>
            </a:endParaRPr>
          </a:p>
          <a:p>
            <a:pPr marL="914400" lvl="1" indent="-457200">
              <a:lnSpc>
                <a:spcPct val="80000"/>
              </a:lnSpc>
              <a:spcBef>
                <a:spcPts val="1200"/>
              </a:spcBef>
              <a:buFont typeface="+mj-lt"/>
              <a:buAutoNum type="arabicPeriod" startAt="4"/>
            </a:pPr>
            <a:r>
              <a:rPr lang="en-AU" altLang="en-US" sz="1800" dirty="0" smtClean="0">
                <a:effectLst/>
                <a:latin typeface="Calibri Light" panose="020F0302020204030204" pitchFamily="34" charset="0"/>
              </a:rPr>
              <a:t>available </a:t>
            </a:r>
            <a:r>
              <a:rPr lang="en-AU" altLang="en-US" sz="1800" dirty="0">
                <a:effectLst/>
                <a:latin typeface="Calibri Light" panose="020F0302020204030204" pitchFamily="34" charset="0"/>
              </a:rPr>
              <a:t>over a long period of time (since 1984)</a:t>
            </a:r>
          </a:p>
          <a:p>
            <a:pPr marL="457200" lvl="1" indent="0">
              <a:lnSpc>
                <a:spcPct val="80000"/>
              </a:lnSpc>
              <a:buNone/>
            </a:pPr>
            <a:r>
              <a:rPr lang="en-AU" altLang="en-US" sz="1800" dirty="0" smtClean="0">
                <a:effectLst/>
                <a:latin typeface="Calibri Light" panose="020F0302020204030204" pitchFamily="34" charset="0"/>
              </a:rPr>
              <a:t> </a:t>
            </a:r>
            <a:endParaRPr lang="en-AU" altLang="en-US" sz="1800" dirty="0">
              <a:effectLst/>
              <a:latin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12" end="1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15">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31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619125" y="790575"/>
            <a:ext cx="2700338"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spcBef>
                <a:spcPct val="50000"/>
              </a:spcBef>
            </a:pPr>
            <a:r>
              <a:rPr lang="en-AU" altLang="en-US" sz="2400" b="1" dirty="0">
                <a:latin typeface="Arial" charset="0"/>
              </a:rPr>
              <a:t>Arrest Data</a:t>
            </a:r>
          </a:p>
          <a:p>
            <a:pPr>
              <a:lnSpc>
                <a:spcPct val="60000"/>
              </a:lnSpc>
              <a:spcBef>
                <a:spcPct val="50000"/>
              </a:spcBef>
            </a:pPr>
            <a:endParaRPr lang="en-AU" altLang="en-US" b="1" dirty="0">
              <a:latin typeface="Arial" charset="0"/>
            </a:endParaRPr>
          </a:p>
          <a:p>
            <a:pPr>
              <a:lnSpc>
                <a:spcPct val="60000"/>
              </a:lnSpc>
              <a:spcBef>
                <a:spcPct val="50000"/>
              </a:spcBef>
            </a:pPr>
            <a:r>
              <a:rPr lang="en-AU" altLang="en-US" sz="2400" b="1" dirty="0">
                <a:latin typeface="Arial" charset="0"/>
              </a:rPr>
              <a:t>1984 to </a:t>
            </a:r>
            <a:r>
              <a:rPr lang="en-AU" altLang="en-US" sz="2400" b="1" dirty="0" smtClean="0">
                <a:latin typeface="Arial" charset="0"/>
              </a:rPr>
              <a:t>2005</a:t>
            </a:r>
            <a:endParaRPr lang="en-AU" altLang="en-US" sz="1000" b="1" dirty="0">
              <a:latin typeface="Arial" charset="0"/>
            </a:endParaRPr>
          </a:p>
        </p:txBody>
      </p:sp>
      <p:pic>
        <p:nvPicPr>
          <p:cNvPr id="1955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49" y="733425"/>
            <a:ext cx="4286250" cy="5987733"/>
          </a:xfrm>
          <a:prstGeom prst="rect">
            <a:avLst/>
          </a:prstGeom>
          <a:noFill/>
          <a:ln w="38100">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59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450" y="6262846"/>
            <a:ext cx="200501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59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 y="3043238"/>
            <a:ext cx="4076700" cy="1408522"/>
          </a:xfrm>
          <a:prstGeom prst="rect">
            <a:avLst/>
          </a:prstGeom>
          <a:noFill/>
          <a:ln w="31750">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bwMode="auto">
          <a:xfrm>
            <a:off x="4667249" y="6069331"/>
            <a:ext cx="4476751" cy="657225"/>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80000"/>
              </a:lnSpc>
              <a:spcBef>
                <a:spcPct val="30000"/>
              </a:spcBef>
              <a:spcAft>
                <a:spcPct val="0"/>
              </a:spcAft>
              <a:buClrTx/>
              <a:buSzTx/>
              <a:buFontTx/>
              <a:buNone/>
              <a:tabLst/>
            </a:pPr>
            <a:endParaRPr kumimoji="0" lang="en-AU" sz="800" b="0" i="0" u="none" strike="noStrike" cap="none" normalizeH="0" baseline="0" smtClean="0">
              <a:ln>
                <a:noFill/>
              </a:ln>
              <a:solidFill>
                <a:schemeClr val="tx1"/>
              </a:solidFill>
              <a:effectLst/>
              <a:latin typeface="Times New Roman" pitchFamily="18" charset="0"/>
            </a:endParaRPr>
          </a:p>
        </p:txBody>
      </p:sp>
      <p:sp>
        <p:nvSpPr>
          <p:cNvPr id="17" name="Oval 16"/>
          <p:cNvSpPr/>
          <p:nvPr/>
        </p:nvSpPr>
        <p:spPr bwMode="auto">
          <a:xfrm>
            <a:off x="3409951" y="2790825"/>
            <a:ext cx="1028700" cy="2047876"/>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80000"/>
              </a:lnSpc>
              <a:spcBef>
                <a:spcPct val="30000"/>
              </a:spcBef>
              <a:spcAft>
                <a:spcPct val="0"/>
              </a:spcAft>
              <a:buClrTx/>
              <a:buSzTx/>
              <a:buFontTx/>
              <a:buNone/>
              <a:tabLst/>
            </a:pPr>
            <a:endParaRPr kumimoji="0" lang="en-AU" sz="800" b="0" i="0" u="none" strike="noStrike" cap="none" normalizeH="0" baseline="0" smtClean="0">
              <a:ln>
                <a:noFill/>
              </a:ln>
              <a:solidFill>
                <a:schemeClr val="tx1"/>
              </a:solidFill>
              <a:effectLst/>
              <a:latin typeface="Times New Roman" pitchFamily="18" charset="0"/>
            </a:endParaRPr>
          </a:p>
        </p:txBody>
      </p:sp>
      <p:sp>
        <p:nvSpPr>
          <p:cNvPr id="7" name="Rounded Rectangle 6"/>
          <p:cNvSpPr/>
          <p:nvPr/>
        </p:nvSpPr>
        <p:spPr bwMode="auto">
          <a:xfrm>
            <a:off x="2971800" y="295275"/>
            <a:ext cx="70485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80000"/>
              </a:lnSpc>
              <a:spcBef>
                <a:spcPct val="30000"/>
              </a:spcBef>
              <a:spcAft>
                <a:spcPct val="0"/>
              </a:spcAft>
              <a:buClrTx/>
              <a:buSzTx/>
              <a:buFontTx/>
              <a:buNone/>
              <a:tabLst/>
            </a:pPr>
            <a:endParaRPr kumimoji="0" lang="en-AU" sz="800" b="0" i="0" u="none" strike="noStrike" cap="none" normalizeH="0" baseline="0" smtClean="0">
              <a:ln>
                <a:noFill/>
              </a:ln>
              <a:solidFill>
                <a:schemeClr val="tx1"/>
              </a:solidFill>
              <a:effectLst/>
              <a:latin typeface="Times New Roman" pitchFamily="18" charset="0"/>
            </a:endParaRPr>
          </a:p>
        </p:txBody>
      </p:sp>
      <p:sp>
        <p:nvSpPr>
          <p:cNvPr id="8" name="Rounded Rectangle 7"/>
          <p:cNvSpPr/>
          <p:nvPr/>
        </p:nvSpPr>
        <p:spPr bwMode="auto">
          <a:xfrm rot="5400000">
            <a:off x="1982709" y="3075070"/>
            <a:ext cx="6254906" cy="1133474"/>
          </a:xfrm>
          <a:prstGeom prst="roundRect">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80000"/>
              </a:lnSpc>
              <a:spcBef>
                <a:spcPct val="30000"/>
              </a:spcBef>
              <a:spcAft>
                <a:spcPct val="0"/>
              </a:spcAft>
              <a:buClrTx/>
              <a:buSzTx/>
              <a:buFontTx/>
              <a:buNone/>
              <a:tabLst/>
            </a:pPr>
            <a:endParaRPr kumimoji="0" lang="en-AU" sz="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4828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95591"/>
                                        </p:tgtEl>
                                        <p:attrNameLst>
                                          <p:attrName>style.visibility</p:attrName>
                                        </p:attrNameLst>
                                      </p:cBhvr>
                                      <p:to>
                                        <p:strVal val="visible"/>
                                      </p:to>
                                    </p:set>
                                    <p:anim calcmode="lin" valueType="num">
                                      <p:cBhvr additive="base">
                                        <p:cTn id="7" dur="500" fill="hold"/>
                                        <p:tgtEl>
                                          <p:spTgt spid="195591"/>
                                        </p:tgtEl>
                                        <p:attrNameLst>
                                          <p:attrName>ppt_x</p:attrName>
                                        </p:attrNameLst>
                                      </p:cBhvr>
                                      <p:tavLst>
                                        <p:tav tm="0">
                                          <p:val>
                                            <p:strVal val="1+#ppt_w/2"/>
                                          </p:val>
                                        </p:tav>
                                        <p:tav tm="100000">
                                          <p:val>
                                            <p:strVal val="#ppt_x"/>
                                          </p:val>
                                        </p:tav>
                                      </p:tavLst>
                                    </p:anim>
                                    <p:anim calcmode="lin" valueType="num">
                                      <p:cBhvr additive="base">
                                        <p:cTn id="8" dur="500" fill="hold"/>
                                        <p:tgtEl>
                                          <p:spTgt spid="195591"/>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 calcmode="lin" valueType="num">
                                      <p:cBhvr additive="base">
                                        <p:cTn id="16"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95592"/>
                                        </p:tgtEl>
                                        <p:attrNameLst>
                                          <p:attrName>style.visibility</p:attrName>
                                        </p:attrNameLst>
                                      </p:cBhvr>
                                      <p:to>
                                        <p:strVal val="visible"/>
                                      </p:to>
                                    </p:set>
                                    <p:anim calcmode="lin" valueType="num">
                                      <p:cBhvr additive="base">
                                        <p:cTn id="20" dur="500" fill="hold"/>
                                        <p:tgtEl>
                                          <p:spTgt spid="195592"/>
                                        </p:tgtEl>
                                        <p:attrNameLst>
                                          <p:attrName>ppt_x</p:attrName>
                                        </p:attrNameLst>
                                      </p:cBhvr>
                                      <p:tavLst>
                                        <p:tav tm="0">
                                          <p:val>
                                            <p:strVal val="#ppt_x"/>
                                          </p:val>
                                        </p:tav>
                                        <p:tav tm="100000">
                                          <p:val>
                                            <p:strVal val="#ppt_x"/>
                                          </p:val>
                                        </p:tav>
                                      </p:tavLst>
                                    </p:anim>
                                    <p:anim calcmode="lin" valueType="num">
                                      <p:cBhvr additive="base">
                                        <p:cTn id="21" dur="500" fill="hold"/>
                                        <p:tgtEl>
                                          <p:spTgt spid="195592"/>
                                        </p:tgtEl>
                                        <p:attrNameLst>
                                          <p:attrName>ppt_y</p:attrName>
                                        </p:attrNameLst>
                                      </p:cBhvr>
                                      <p:tavLst>
                                        <p:tav tm="0">
                                          <p:val>
                                            <p:strVal val="1+#ppt_h/2"/>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95594"/>
                                        </p:tgtEl>
                                        <p:attrNameLst>
                                          <p:attrName>style.visibility</p:attrName>
                                        </p:attrNameLst>
                                      </p:cBhvr>
                                      <p:to>
                                        <p:strVal val="visible"/>
                                      </p:to>
                                    </p:set>
                                    <p:anim calcmode="lin" valueType="num">
                                      <p:cBhvr additive="base">
                                        <p:cTn id="24" dur="500" fill="hold"/>
                                        <p:tgtEl>
                                          <p:spTgt spid="195594"/>
                                        </p:tgtEl>
                                        <p:attrNameLst>
                                          <p:attrName>ppt_x</p:attrName>
                                        </p:attrNameLst>
                                      </p:cBhvr>
                                      <p:tavLst>
                                        <p:tav tm="0">
                                          <p:val>
                                            <p:strVal val="0-#ppt_w/2"/>
                                          </p:val>
                                        </p:tav>
                                        <p:tav tm="100000">
                                          <p:val>
                                            <p:strVal val="#ppt_x"/>
                                          </p:val>
                                        </p:tav>
                                      </p:tavLst>
                                    </p:anim>
                                    <p:anim calcmode="lin" valueType="num">
                                      <p:cBhvr additive="base">
                                        <p:cTn id="25" dur="500" fill="hold"/>
                                        <p:tgtEl>
                                          <p:spTgt spid="19559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5|0.4|0.3|0.2|0.1|0.2|0.5|0.2|0.3|0.3|0.4"/>
</p:tagLst>
</file>

<file path=ppt/tags/tag2.xml><?xml version="1.0" encoding="utf-8"?>
<p:tagLst xmlns:a="http://schemas.openxmlformats.org/drawingml/2006/main" xmlns:r="http://schemas.openxmlformats.org/officeDocument/2006/relationships" xmlns:p="http://schemas.openxmlformats.org/presentationml/2006/main">
  <p:tag name="TIMING" val="|1.|0.5|0.4|0.3|0.2|0.1|0.2|0.5|0.2|0.3|0.3|0.4"/>
</p:tagLst>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80000"/>
          </a:lnSpc>
          <a:spcBef>
            <a:spcPct val="30000"/>
          </a:spcBef>
          <a:spcAft>
            <a:spcPct val="0"/>
          </a:spcAft>
          <a:buClrTx/>
          <a:buSzTx/>
          <a:buFontTx/>
          <a:buNone/>
          <a:tabLst/>
          <a:defRPr kumimoji="0" lang="en-AU" alt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80000"/>
          </a:lnSpc>
          <a:spcBef>
            <a:spcPct val="30000"/>
          </a:spcBef>
          <a:spcAft>
            <a:spcPct val="0"/>
          </a:spcAft>
          <a:buClrTx/>
          <a:buSzTx/>
          <a:buFontTx/>
          <a:buNone/>
          <a:tabLst/>
          <a:defRPr kumimoji="0" lang="en-AU" alt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63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000000"/>
        </a:solidFill>
        <a:ln w="63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126</Value>
      <Value>105</Value>
    </TaxCatchAll>
    <bc56bdda6a6a44c48d8cfdd96ad4c147 xmlns="e4ff26e6-61c9-4223-823f-818594960367" xsi:nil="true"/>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FD14DC-E586-49C3-A98C-E77EE6859710}"/>
</file>

<file path=customXml/itemProps2.xml><?xml version="1.0" encoding="utf-8"?>
<ds:datastoreItem xmlns:ds="http://schemas.openxmlformats.org/officeDocument/2006/customXml" ds:itemID="{8E14DA21-C0F2-4B85-BE4B-F3301676FDA9}"/>
</file>

<file path=customXml/itemProps3.xml><?xml version="1.0" encoding="utf-8"?>
<ds:datastoreItem xmlns:ds="http://schemas.openxmlformats.org/officeDocument/2006/customXml" ds:itemID="{75C18251-9481-464F-975D-57D05B0AF2C9}"/>
</file>

<file path=docProps/app.xml><?xml version="1.0" encoding="utf-8"?>
<Properties xmlns="http://schemas.openxmlformats.org/officeDocument/2006/extended-properties" xmlns:vt="http://schemas.openxmlformats.org/officeDocument/2006/docPropsVTypes">
  <Template/>
  <TotalTime>7543</TotalTime>
  <Words>1650</Words>
  <Application>Microsoft Office PowerPoint</Application>
  <PresentationFormat>On-screen Show (4:3)</PresentationFormat>
  <Paragraphs>264</Paragraphs>
  <Slides>24</Slides>
  <Notes>24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24</vt:i4>
      </vt:variant>
    </vt:vector>
  </HeadingPairs>
  <TitlesOfParts>
    <vt:vector size="34" baseType="lpstr">
      <vt:lpstr>Arial</vt:lpstr>
      <vt:lpstr>Comic Sans MS</vt:lpstr>
      <vt:lpstr>Wingdings</vt:lpstr>
      <vt:lpstr>Times New Roman</vt:lpstr>
      <vt:lpstr>Calibri Light</vt:lpstr>
      <vt:lpstr>Verdana</vt:lpstr>
      <vt:lpstr>Globe</vt:lpstr>
      <vt:lpstr>1_Globe</vt:lpstr>
      <vt:lpstr>Chart</vt:lpstr>
      <vt:lpstr>Worksheet</vt:lpstr>
      <vt:lpstr>PowerPoint Presentation</vt:lpstr>
      <vt:lpstr>PowerPoint Presentation</vt:lpstr>
      <vt:lpstr>PowerPoint Presentation</vt:lpstr>
      <vt:lpstr>  Australian Actuarial Risk Tool  </vt:lpstr>
      <vt:lpstr>Example using AART</vt:lpstr>
      <vt:lpstr>PowerPoint Presentation</vt:lpstr>
      <vt:lpstr>Conditional Risk Example</vt:lpstr>
      <vt:lpstr>The Data</vt:lpstr>
      <vt:lpstr>PowerPoint Presentation</vt:lpstr>
      <vt:lpstr>Survival Analysis</vt:lpstr>
      <vt:lpstr>Grouping strategy</vt:lpstr>
      <vt:lpstr>PowerPoint Presentation</vt:lpstr>
      <vt:lpstr>Plots below illustrate the predictive performance of the 2003, 2002, 2001 and  94 probability matrices applied against all arrest events from 1984 to 2003 where a 2-year follow-up was possible.</vt:lpstr>
      <vt:lpstr>Example of applying the matrix to new data</vt:lpstr>
      <vt:lpstr>Evaluating completeness</vt:lpstr>
      <vt:lpstr>Thank you for your kind attention   Any questions?</vt:lpstr>
      <vt:lpstr> Measurement and Evaluation</vt:lpstr>
      <vt:lpstr>A Competing Risk Model</vt:lpstr>
      <vt:lpstr>A Conditional Risk Model </vt:lpstr>
      <vt:lpstr>PowerPoint Presentation</vt:lpstr>
      <vt:lpstr>Conditional Risk Example for 2-year follow-up</vt:lpstr>
      <vt:lpstr>In developing the Instrument, it was clear to us that survival analysis presented as a most valuable tool in the measurement of recidivism and also in comparing the behaviour of different groups (eg a treated group compared to a control group).</vt:lpstr>
      <vt:lpstr>Here is a plot of KM estimates:</vt:lpstr>
      <vt:lpstr>PowerPoint Presentation</vt:lpstr>
    </vt:vector>
  </TitlesOfParts>
  <Company>The University of 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AART of predicting reoffending: an Australian Actuarial Risk Assessment Tool (AART)</dc:title>
  <dc:creator>max maller</dc:creator>
  <cp:lastModifiedBy>Florence Sin</cp:lastModifiedBy>
  <cp:revision>416</cp:revision>
  <dcterms:created xsi:type="dcterms:W3CDTF">2002-07-16T05:31:35Z</dcterms:created>
  <dcterms:modified xsi:type="dcterms:W3CDTF">2015-03-18T00:56:41Z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4" name="DC_x002e_Type_x002e_DocType_x0020__x0028_JSMS">
    <vt:lpwstr/>
  </property>
  <property fmtid="{D5CDD505-2E9C-101B-9397-08002B2CF9AE}" pid="5" name="Content_x0020_tags">
    <vt:lpwstr/>
  </property>
  <property fmtid="{D5CDD505-2E9C-101B-9397-08002B2CF9AE}" pid="7" name="Content tags">
    <vt:lpwstr>105;#Conference proceedings / Presentations|c21264d4-9564-4e41-9805-0fcb8759ef5a</vt:lpwstr>
  </property>
  <property fmtid="{D5CDD505-2E9C-101B-9397-08002B2CF9AE}" pid="10" name="DC.Type.DocType (JSMS">
    <vt:lpwstr>126;#Presentation|96b9c332-40fe-4061-87fb-bc6c76567afe</vt:lpwstr>
  </property>
  <property fmtid="{D5CDD505-2E9C-101B-9397-08002B2CF9AE}" pid="14" name="bc56bdda6a6a44c48d8cfdd96ad4c1470">
    <vt:lpwstr>Presentation|96b9c332-40fe-4061-87fb-bc6c76567afe</vt:lpwstr>
  </property>
</Properties>
</file>