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16.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7.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Override1.xml" ContentType="application/vnd.openxmlformats-officedocument.themeOverride+xml"/>
  <Override PartName="/ppt/handoutMasters/handoutMaster1.xml" ContentType="application/vnd.openxmlformats-officedocument.presentationml.handoutMaster+xml"/>
  <Override PartName="/ppt/theme/theme2.xml" ContentType="application/vnd.openxmlformats-officedocument.theme+xml"/>
  <Override PartName="/ppt/theme/themeOverride2.xml" ContentType="application/vnd.openxmlformats-officedocument.themeOverride+xml"/>
  <Override PartName="/ppt/theme/theme3.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0" r:id="rId1"/>
  </p:sldMasterIdLst>
  <p:notesMasterIdLst>
    <p:notesMasterId r:id="rId33"/>
  </p:notesMasterIdLst>
  <p:handoutMasterIdLst>
    <p:handoutMasterId r:id="rId34"/>
  </p:handoutMasterIdLst>
  <p:sldIdLst>
    <p:sldId id="256" r:id="rId2"/>
    <p:sldId id="280" r:id="rId3"/>
    <p:sldId id="281" r:id="rId4"/>
    <p:sldId id="315" r:id="rId5"/>
    <p:sldId id="282" r:id="rId6"/>
    <p:sldId id="283" r:id="rId7"/>
    <p:sldId id="284" r:id="rId8"/>
    <p:sldId id="278" r:id="rId9"/>
    <p:sldId id="285" r:id="rId10"/>
    <p:sldId id="292" r:id="rId11"/>
    <p:sldId id="286" r:id="rId12"/>
    <p:sldId id="287" r:id="rId13"/>
    <p:sldId id="288" r:id="rId14"/>
    <p:sldId id="290" r:id="rId15"/>
    <p:sldId id="291" r:id="rId16"/>
    <p:sldId id="293" r:id="rId17"/>
    <p:sldId id="314" r:id="rId18"/>
    <p:sldId id="289" r:id="rId19"/>
    <p:sldId id="308" r:id="rId20"/>
    <p:sldId id="294" r:id="rId21"/>
    <p:sldId id="309" r:id="rId22"/>
    <p:sldId id="310" r:id="rId23"/>
    <p:sldId id="296" r:id="rId24"/>
    <p:sldId id="298" r:id="rId25"/>
    <p:sldId id="299" r:id="rId26"/>
    <p:sldId id="311" r:id="rId27"/>
    <p:sldId id="301" r:id="rId28"/>
    <p:sldId id="302" r:id="rId29"/>
    <p:sldId id="303" r:id="rId30"/>
    <p:sldId id="312" r:id="rId31"/>
    <p:sldId id="279" r:id="rId32"/>
  </p:sldIdLst>
  <p:sldSz cx="9144000" cy="6858000" type="screen4x3"/>
  <p:notesSz cx="6669088" cy="9926638"/>
  <p:defaultTextStyle>
    <a:defPPr>
      <a:defRPr lang="en-US"/>
    </a:defPPr>
    <a:lvl1pPr algn="l" rtl="0" fontAlgn="base">
      <a:spcBef>
        <a:spcPct val="0"/>
      </a:spcBef>
      <a:spcAft>
        <a:spcPct val="0"/>
      </a:spcAft>
      <a:defRPr kern="1200">
        <a:solidFill>
          <a:schemeClr val="tx1"/>
        </a:solidFill>
        <a:latin typeface="Constantia" pitchFamily="18" charset="0"/>
        <a:ea typeface="+mn-ea"/>
        <a:cs typeface="Arial" charset="0"/>
      </a:defRPr>
    </a:lvl1pPr>
    <a:lvl2pPr marL="457200" algn="l" rtl="0" fontAlgn="base">
      <a:spcBef>
        <a:spcPct val="0"/>
      </a:spcBef>
      <a:spcAft>
        <a:spcPct val="0"/>
      </a:spcAft>
      <a:defRPr kern="1200">
        <a:solidFill>
          <a:schemeClr val="tx1"/>
        </a:solidFill>
        <a:latin typeface="Constantia" pitchFamily="18" charset="0"/>
        <a:ea typeface="+mn-ea"/>
        <a:cs typeface="Arial" charset="0"/>
      </a:defRPr>
    </a:lvl2pPr>
    <a:lvl3pPr marL="914400" algn="l" rtl="0" fontAlgn="base">
      <a:spcBef>
        <a:spcPct val="0"/>
      </a:spcBef>
      <a:spcAft>
        <a:spcPct val="0"/>
      </a:spcAft>
      <a:defRPr kern="1200">
        <a:solidFill>
          <a:schemeClr val="tx1"/>
        </a:solidFill>
        <a:latin typeface="Constantia" pitchFamily="18" charset="0"/>
        <a:ea typeface="+mn-ea"/>
        <a:cs typeface="Arial" charset="0"/>
      </a:defRPr>
    </a:lvl3pPr>
    <a:lvl4pPr marL="1371600" algn="l" rtl="0" fontAlgn="base">
      <a:spcBef>
        <a:spcPct val="0"/>
      </a:spcBef>
      <a:spcAft>
        <a:spcPct val="0"/>
      </a:spcAft>
      <a:defRPr kern="1200">
        <a:solidFill>
          <a:schemeClr val="tx1"/>
        </a:solidFill>
        <a:latin typeface="Constantia" pitchFamily="18" charset="0"/>
        <a:ea typeface="+mn-ea"/>
        <a:cs typeface="Arial" charset="0"/>
      </a:defRPr>
    </a:lvl4pPr>
    <a:lvl5pPr marL="1828800" algn="l" rtl="0" fontAlgn="base">
      <a:spcBef>
        <a:spcPct val="0"/>
      </a:spcBef>
      <a:spcAft>
        <a:spcPct val="0"/>
      </a:spcAft>
      <a:defRPr kern="1200">
        <a:solidFill>
          <a:schemeClr val="tx1"/>
        </a:solidFill>
        <a:latin typeface="Constantia" pitchFamily="18" charset="0"/>
        <a:ea typeface="+mn-ea"/>
        <a:cs typeface="Arial" charset="0"/>
      </a:defRPr>
    </a:lvl5pPr>
    <a:lvl6pPr marL="2286000" algn="l" defTabSz="914400" rtl="0" eaLnBrk="1" latinLnBrk="0" hangingPunct="1">
      <a:defRPr kern="1200">
        <a:solidFill>
          <a:schemeClr val="tx1"/>
        </a:solidFill>
        <a:latin typeface="Constantia" pitchFamily="18" charset="0"/>
        <a:ea typeface="+mn-ea"/>
        <a:cs typeface="Arial" charset="0"/>
      </a:defRPr>
    </a:lvl6pPr>
    <a:lvl7pPr marL="2743200" algn="l" defTabSz="914400" rtl="0" eaLnBrk="1" latinLnBrk="0" hangingPunct="1">
      <a:defRPr kern="1200">
        <a:solidFill>
          <a:schemeClr val="tx1"/>
        </a:solidFill>
        <a:latin typeface="Constantia" pitchFamily="18" charset="0"/>
        <a:ea typeface="+mn-ea"/>
        <a:cs typeface="Arial" charset="0"/>
      </a:defRPr>
    </a:lvl7pPr>
    <a:lvl8pPr marL="3200400" algn="l" defTabSz="914400" rtl="0" eaLnBrk="1" latinLnBrk="0" hangingPunct="1">
      <a:defRPr kern="1200">
        <a:solidFill>
          <a:schemeClr val="tx1"/>
        </a:solidFill>
        <a:latin typeface="Constantia" pitchFamily="18" charset="0"/>
        <a:ea typeface="+mn-ea"/>
        <a:cs typeface="Arial" charset="0"/>
      </a:defRPr>
    </a:lvl8pPr>
    <a:lvl9pPr marL="3657600" algn="l" defTabSz="914400" rtl="0" eaLnBrk="1" latinLnBrk="0" hangingPunct="1">
      <a:defRPr kern="1200">
        <a:solidFill>
          <a:schemeClr val="tx1"/>
        </a:solidFill>
        <a:latin typeface="Constantia"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FFCC"/>
    <a:srgbClr val="FF0000"/>
    <a:srgbClr val="FFFF99"/>
    <a:srgbClr val="0000FF"/>
    <a:srgbClr val="FFFFFF"/>
    <a:srgbClr val="FFCCFF"/>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90" d="100"/>
          <a:sy n="90" d="100"/>
        </p:scale>
        <p:origin x="-1968" y="-150"/>
      </p:cViewPr>
      <p:guideLst>
        <p:guide orient="horz" pos="2160"/>
        <p:guide pos="2880"/>
      </p:guideLst>
    </p:cSldViewPr>
  </p:slideViewPr>
  <p:notesTextViewPr>
    <p:cViewPr>
      <p:scale>
        <a:sx n="1" d="1"/>
        <a:sy n="1" d="1"/>
      </p:scale>
      <p:origin x="0" y="0"/>
    </p:cViewPr>
  </p:notesTextViewPr>
  <p:sorterViewPr>
    <p:cViewPr>
      <p:scale>
        <a:sx n="90" d="100"/>
        <a:sy n="90" d="100"/>
      </p:scale>
      <p:origin x="0" y="300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1.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pPr>
              <a:defRPr/>
            </a:pPr>
            <a:endParaRPr lang="en-AU"/>
          </a:p>
        </p:txBody>
      </p:sp>
      <p:sp>
        <p:nvSpPr>
          <p:cNvPr id="3" name="Date Placeholder 2"/>
          <p:cNvSpPr>
            <a:spLocks noGrp="1"/>
          </p:cNvSpPr>
          <p:nvPr>
            <p:ph type="dt" sz="quarter" idx="1"/>
          </p:nvPr>
        </p:nvSpPr>
        <p:spPr>
          <a:xfrm>
            <a:off x="3778250" y="0"/>
            <a:ext cx="2889250" cy="496888"/>
          </a:xfrm>
          <a:prstGeom prst="rect">
            <a:avLst/>
          </a:prstGeom>
        </p:spPr>
        <p:txBody>
          <a:bodyPr vert="horz" lIns="91440" tIns="45720" rIns="91440" bIns="45720" rtlCol="0"/>
          <a:lstStyle>
            <a:lvl1pPr algn="r">
              <a:defRPr sz="1200"/>
            </a:lvl1pPr>
          </a:lstStyle>
          <a:p>
            <a:pPr>
              <a:defRPr/>
            </a:pPr>
            <a:fld id="{4E1CF960-3D9B-4010-B1C5-3DC4892DC77D}" type="datetimeFigureOut">
              <a:rPr lang="en-AU"/>
              <a:pPr>
                <a:defRPr/>
              </a:pPr>
              <a:t>16/02/2015</a:t>
            </a:fld>
            <a:endParaRPr lang="en-AU"/>
          </a:p>
        </p:txBody>
      </p:sp>
      <p:sp>
        <p:nvSpPr>
          <p:cNvPr id="4" name="Footer Placeholder 3"/>
          <p:cNvSpPr>
            <a:spLocks noGrp="1"/>
          </p:cNvSpPr>
          <p:nvPr>
            <p:ph type="ftr" sz="quarter" idx="2"/>
          </p:nvPr>
        </p:nvSpPr>
        <p:spPr>
          <a:xfrm>
            <a:off x="0" y="9428163"/>
            <a:ext cx="2889250" cy="496887"/>
          </a:xfrm>
          <a:prstGeom prst="rect">
            <a:avLst/>
          </a:prstGeom>
        </p:spPr>
        <p:txBody>
          <a:bodyPr vert="horz" lIns="91440" tIns="45720" rIns="91440" bIns="45720" rtlCol="0" anchor="b"/>
          <a:lstStyle>
            <a:lvl1pPr algn="l">
              <a:defRPr sz="1200"/>
            </a:lvl1pPr>
          </a:lstStyle>
          <a:p>
            <a:pPr>
              <a:defRPr/>
            </a:pPr>
            <a:endParaRPr lang="en-AU"/>
          </a:p>
        </p:txBody>
      </p:sp>
      <p:sp>
        <p:nvSpPr>
          <p:cNvPr id="5" name="Slide Number Placeholder 4"/>
          <p:cNvSpPr>
            <a:spLocks noGrp="1"/>
          </p:cNvSpPr>
          <p:nvPr>
            <p:ph type="sldNum" sz="quarter" idx="3"/>
          </p:nvPr>
        </p:nvSpPr>
        <p:spPr>
          <a:xfrm>
            <a:off x="3778250" y="9428163"/>
            <a:ext cx="2889250" cy="496887"/>
          </a:xfrm>
          <a:prstGeom prst="rect">
            <a:avLst/>
          </a:prstGeom>
        </p:spPr>
        <p:txBody>
          <a:bodyPr vert="horz" lIns="91440" tIns="45720" rIns="91440" bIns="45720" rtlCol="0" anchor="b"/>
          <a:lstStyle>
            <a:lvl1pPr algn="r">
              <a:defRPr sz="1200"/>
            </a:lvl1pPr>
          </a:lstStyle>
          <a:p>
            <a:pPr>
              <a:defRPr/>
            </a:pPr>
            <a:fld id="{DF2C894F-7981-4D62-89E1-D29CD3C35402}" type="slidenum">
              <a:rPr lang="en-AU"/>
              <a:pPr>
                <a:defRPr/>
              </a:pPr>
              <a:t>‹#›</a:t>
            </a:fld>
            <a:endParaRPr lang="en-AU"/>
          </a:p>
        </p:txBody>
      </p:sp>
    </p:spTree>
    <p:extLst>
      <p:ext uri="{BB962C8B-B14F-4D97-AF65-F5344CB8AC3E}">
        <p14:creationId xmlns:p14="http://schemas.microsoft.com/office/powerpoint/2010/main" val="17275897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AU"/>
          </a:p>
        </p:txBody>
      </p:sp>
      <p:sp>
        <p:nvSpPr>
          <p:cNvPr id="3" name="Date Placeholder 2"/>
          <p:cNvSpPr>
            <a:spLocks noGrp="1"/>
          </p:cNvSpPr>
          <p:nvPr>
            <p:ph type="dt" idx="1"/>
          </p:nvPr>
        </p:nvSpPr>
        <p:spPr>
          <a:xfrm>
            <a:off x="3778250" y="0"/>
            <a:ext cx="288925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9C468A5-AF92-4269-BA3F-F0EAB8E817AB}" type="datetimeFigureOut">
              <a:rPr lang="en-AU"/>
              <a:pPr>
                <a:defRPr/>
              </a:pPr>
              <a:t>16/02/2015</a:t>
            </a:fld>
            <a:endParaRPr lang="en-AU"/>
          </a:p>
        </p:txBody>
      </p:sp>
      <p:sp>
        <p:nvSpPr>
          <p:cNvPr id="4" name="Slide Image Placeholder 3"/>
          <p:cNvSpPr>
            <a:spLocks noGrp="1" noRot="1" noChangeAspect="1"/>
          </p:cNvSpPr>
          <p:nvPr>
            <p:ph type="sldImg" idx="2"/>
          </p:nvPr>
        </p:nvSpPr>
        <p:spPr>
          <a:xfrm>
            <a:off x="852488" y="744538"/>
            <a:ext cx="4964112" cy="3724275"/>
          </a:xfrm>
          <a:prstGeom prst="rect">
            <a:avLst/>
          </a:prstGeom>
          <a:noFill/>
          <a:ln w="12700">
            <a:solidFill>
              <a:prstClr val="black"/>
            </a:solidFill>
          </a:ln>
        </p:spPr>
        <p:txBody>
          <a:bodyPr vert="horz" lIns="91440" tIns="45720" rIns="91440" bIns="45720" rtlCol="0" anchor="ctr"/>
          <a:lstStyle/>
          <a:p>
            <a:pPr lvl="0"/>
            <a:endParaRPr lang="en-AU" noProof="0" smtClean="0"/>
          </a:p>
        </p:txBody>
      </p:sp>
      <p:sp>
        <p:nvSpPr>
          <p:cNvPr id="5" name="Notes Placeholder 4"/>
          <p:cNvSpPr>
            <a:spLocks noGrp="1"/>
          </p:cNvSpPr>
          <p:nvPr>
            <p:ph type="body" sz="quarter" idx="3"/>
          </p:nvPr>
        </p:nvSpPr>
        <p:spPr>
          <a:xfrm>
            <a:off x="666750" y="4714875"/>
            <a:ext cx="5335588" cy="4467225"/>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AU" noProof="0" smtClean="0"/>
          </a:p>
        </p:txBody>
      </p:sp>
      <p:sp>
        <p:nvSpPr>
          <p:cNvPr id="6" name="Footer Placeholder 5"/>
          <p:cNvSpPr>
            <a:spLocks noGrp="1"/>
          </p:cNvSpPr>
          <p:nvPr>
            <p:ph type="ftr" sz="quarter" idx="4"/>
          </p:nvPr>
        </p:nvSpPr>
        <p:spPr>
          <a:xfrm>
            <a:off x="0" y="9428163"/>
            <a:ext cx="2889250"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AU"/>
          </a:p>
        </p:txBody>
      </p:sp>
      <p:sp>
        <p:nvSpPr>
          <p:cNvPr id="7" name="Slide Number Placeholder 6"/>
          <p:cNvSpPr>
            <a:spLocks noGrp="1"/>
          </p:cNvSpPr>
          <p:nvPr>
            <p:ph type="sldNum" sz="quarter" idx="5"/>
          </p:nvPr>
        </p:nvSpPr>
        <p:spPr>
          <a:xfrm>
            <a:off x="3778250" y="9428163"/>
            <a:ext cx="2889250" cy="4968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43F13AB-9044-4193-8DD7-1FEABEBD16C5}" type="slidenum">
              <a:rPr lang="en-AU"/>
              <a:pPr>
                <a:defRPr/>
              </a:pPr>
              <a:t>‹#›</a:t>
            </a:fld>
            <a:endParaRPr lang="en-AU"/>
          </a:p>
        </p:txBody>
      </p:sp>
    </p:spTree>
    <p:extLst>
      <p:ext uri="{BB962C8B-B14F-4D97-AF65-F5344CB8AC3E}">
        <p14:creationId xmlns:p14="http://schemas.microsoft.com/office/powerpoint/2010/main" val="14736531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CD9C1F40-DD1B-47EE-B27A-A0882FBC5178}" type="datetime1">
              <a:rPr lang="en-AU"/>
              <a:pPr>
                <a:defRPr/>
              </a:pPr>
              <a:t>16/02/2015</a:t>
            </a:fld>
            <a:endParaRPr lang="en-AU"/>
          </a:p>
        </p:txBody>
      </p:sp>
      <p:sp>
        <p:nvSpPr>
          <p:cNvPr id="5" name="Footer Placeholder 18"/>
          <p:cNvSpPr>
            <a:spLocks noGrp="1"/>
          </p:cNvSpPr>
          <p:nvPr>
            <p:ph type="ftr" sz="quarter" idx="11"/>
          </p:nvPr>
        </p:nvSpPr>
        <p:spPr/>
        <p:txBody>
          <a:bodyPr/>
          <a:lstStyle>
            <a:lvl1pPr>
              <a:defRPr/>
            </a:lvl1pPr>
          </a:lstStyle>
          <a:p>
            <a:pPr>
              <a:defRPr/>
            </a:pPr>
            <a:endParaRPr lang="en-AU"/>
          </a:p>
        </p:txBody>
      </p:sp>
      <p:sp>
        <p:nvSpPr>
          <p:cNvPr id="6" name="Slide Number Placeholder 26"/>
          <p:cNvSpPr>
            <a:spLocks noGrp="1"/>
          </p:cNvSpPr>
          <p:nvPr>
            <p:ph type="sldNum" sz="quarter" idx="12"/>
          </p:nvPr>
        </p:nvSpPr>
        <p:spPr/>
        <p:txBody>
          <a:bodyPr/>
          <a:lstStyle>
            <a:lvl1pPr>
              <a:defRPr/>
            </a:lvl1pPr>
          </a:lstStyle>
          <a:p>
            <a:pPr>
              <a:defRPr/>
            </a:pPr>
            <a:fld id="{799308C4-8997-4AD2-B861-2C8C4550FE85}" type="slidenum">
              <a:rPr lang="en-AU"/>
              <a:pPr>
                <a:defRPr/>
              </a:pPr>
              <a:t>‹#›</a:t>
            </a:fld>
            <a:endParaRPr lang="en-AU"/>
          </a:p>
        </p:txBody>
      </p:sp>
    </p:spTree>
    <p:extLst>
      <p:ext uri="{BB962C8B-B14F-4D97-AF65-F5344CB8AC3E}">
        <p14:creationId xmlns:p14="http://schemas.microsoft.com/office/powerpoint/2010/main" val="841809693"/>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F486FB2A-5EC3-49C1-8217-5D0FF7436E33}" type="datetime1">
              <a:rPr lang="en-AU"/>
              <a:pPr>
                <a:defRPr/>
              </a:pPr>
              <a:t>16/02/2015</a:t>
            </a:fld>
            <a:endParaRPr lang="en-AU"/>
          </a:p>
        </p:txBody>
      </p:sp>
      <p:sp>
        <p:nvSpPr>
          <p:cNvPr id="5" name="Footer Placeholder 21"/>
          <p:cNvSpPr>
            <a:spLocks noGrp="1"/>
          </p:cNvSpPr>
          <p:nvPr>
            <p:ph type="ftr" sz="quarter" idx="11"/>
          </p:nvPr>
        </p:nvSpPr>
        <p:spPr/>
        <p:txBody>
          <a:bodyPr/>
          <a:lstStyle>
            <a:lvl1pPr>
              <a:defRPr/>
            </a:lvl1pPr>
          </a:lstStyle>
          <a:p>
            <a:pPr>
              <a:defRPr/>
            </a:pPr>
            <a:endParaRPr lang="en-AU"/>
          </a:p>
        </p:txBody>
      </p:sp>
      <p:sp>
        <p:nvSpPr>
          <p:cNvPr id="6" name="Slide Number Placeholder 17"/>
          <p:cNvSpPr>
            <a:spLocks noGrp="1"/>
          </p:cNvSpPr>
          <p:nvPr>
            <p:ph type="sldNum" sz="quarter" idx="12"/>
          </p:nvPr>
        </p:nvSpPr>
        <p:spPr/>
        <p:txBody>
          <a:bodyPr/>
          <a:lstStyle>
            <a:lvl1pPr>
              <a:defRPr/>
            </a:lvl1pPr>
          </a:lstStyle>
          <a:p>
            <a:pPr>
              <a:defRPr/>
            </a:pPr>
            <a:fld id="{EC1638FB-4799-4872-9647-668243896318}" type="slidenum">
              <a:rPr lang="en-AU"/>
              <a:pPr>
                <a:defRPr/>
              </a:pPr>
              <a:t>‹#›</a:t>
            </a:fld>
            <a:endParaRPr lang="en-AU"/>
          </a:p>
        </p:txBody>
      </p:sp>
    </p:spTree>
    <p:extLst>
      <p:ext uri="{BB962C8B-B14F-4D97-AF65-F5344CB8AC3E}">
        <p14:creationId xmlns:p14="http://schemas.microsoft.com/office/powerpoint/2010/main" val="2791201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809C2A3F-1407-4173-BE68-4C7B1F07B23C}" type="datetime1">
              <a:rPr lang="en-AU"/>
              <a:pPr>
                <a:defRPr/>
              </a:pPr>
              <a:t>16/02/2015</a:t>
            </a:fld>
            <a:endParaRPr lang="en-AU"/>
          </a:p>
        </p:txBody>
      </p:sp>
      <p:sp>
        <p:nvSpPr>
          <p:cNvPr id="5" name="Footer Placeholder 21"/>
          <p:cNvSpPr>
            <a:spLocks noGrp="1"/>
          </p:cNvSpPr>
          <p:nvPr>
            <p:ph type="ftr" sz="quarter" idx="11"/>
          </p:nvPr>
        </p:nvSpPr>
        <p:spPr/>
        <p:txBody>
          <a:bodyPr/>
          <a:lstStyle>
            <a:lvl1pPr>
              <a:defRPr/>
            </a:lvl1pPr>
          </a:lstStyle>
          <a:p>
            <a:pPr>
              <a:defRPr/>
            </a:pPr>
            <a:endParaRPr lang="en-AU"/>
          </a:p>
        </p:txBody>
      </p:sp>
      <p:sp>
        <p:nvSpPr>
          <p:cNvPr id="6" name="Slide Number Placeholder 17"/>
          <p:cNvSpPr>
            <a:spLocks noGrp="1"/>
          </p:cNvSpPr>
          <p:nvPr>
            <p:ph type="sldNum" sz="quarter" idx="12"/>
          </p:nvPr>
        </p:nvSpPr>
        <p:spPr/>
        <p:txBody>
          <a:bodyPr/>
          <a:lstStyle>
            <a:lvl1pPr>
              <a:defRPr/>
            </a:lvl1pPr>
          </a:lstStyle>
          <a:p>
            <a:pPr>
              <a:defRPr/>
            </a:pPr>
            <a:fld id="{32193F8C-2040-4225-A6A5-33486F719B8A}" type="slidenum">
              <a:rPr lang="en-AU"/>
              <a:pPr>
                <a:defRPr/>
              </a:pPr>
              <a:t>‹#›</a:t>
            </a:fld>
            <a:endParaRPr lang="en-AU"/>
          </a:p>
        </p:txBody>
      </p:sp>
    </p:spTree>
    <p:extLst>
      <p:ext uri="{BB962C8B-B14F-4D97-AF65-F5344CB8AC3E}">
        <p14:creationId xmlns:p14="http://schemas.microsoft.com/office/powerpoint/2010/main" val="2727644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D95C561E-4DA4-4464-9236-0252EADFB6ED}" type="datetime1">
              <a:rPr lang="en-AU"/>
              <a:pPr>
                <a:defRPr/>
              </a:pPr>
              <a:t>16/02/2015</a:t>
            </a:fld>
            <a:endParaRPr lang="en-AU"/>
          </a:p>
        </p:txBody>
      </p:sp>
      <p:sp>
        <p:nvSpPr>
          <p:cNvPr id="5" name="Footer Placeholder 21"/>
          <p:cNvSpPr>
            <a:spLocks noGrp="1"/>
          </p:cNvSpPr>
          <p:nvPr>
            <p:ph type="ftr" sz="quarter" idx="11"/>
          </p:nvPr>
        </p:nvSpPr>
        <p:spPr/>
        <p:txBody>
          <a:bodyPr/>
          <a:lstStyle>
            <a:lvl1pPr>
              <a:defRPr/>
            </a:lvl1pPr>
          </a:lstStyle>
          <a:p>
            <a:pPr>
              <a:defRPr/>
            </a:pPr>
            <a:endParaRPr lang="en-AU"/>
          </a:p>
        </p:txBody>
      </p:sp>
      <p:sp>
        <p:nvSpPr>
          <p:cNvPr id="6" name="Slide Number Placeholder 17"/>
          <p:cNvSpPr>
            <a:spLocks noGrp="1"/>
          </p:cNvSpPr>
          <p:nvPr>
            <p:ph type="sldNum" sz="quarter" idx="12"/>
          </p:nvPr>
        </p:nvSpPr>
        <p:spPr/>
        <p:txBody>
          <a:bodyPr/>
          <a:lstStyle>
            <a:lvl1pPr>
              <a:defRPr/>
            </a:lvl1pPr>
          </a:lstStyle>
          <a:p>
            <a:pPr>
              <a:defRPr/>
            </a:pPr>
            <a:fld id="{95AFF11E-87D5-487E-BA57-18E30236F70B}" type="slidenum">
              <a:rPr lang="en-AU"/>
              <a:pPr>
                <a:defRPr/>
              </a:pPr>
              <a:t>‹#›</a:t>
            </a:fld>
            <a:endParaRPr lang="en-AU"/>
          </a:p>
        </p:txBody>
      </p:sp>
    </p:spTree>
    <p:extLst>
      <p:ext uri="{BB962C8B-B14F-4D97-AF65-F5344CB8AC3E}">
        <p14:creationId xmlns:p14="http://schemas.microsoft.com/office/powerpoint/2010/main" val="3631095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B617E2B-4797-4961-A707-A8960876371E}" type="datetime1">
              <a:rPr lang="en-AU"/>
              <a:pPr>
                <a:defRPr/>
              </a:pPr>
              <a:t>16/02/2015</a:t>
            </a:fld>
            <a:endParaRPr lang="en-AU"/>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pPr>
              <a:defRPr/>
            </a:pPr>
            <a:fld id="{31CB9A7D-34AE-40BD-B286-894FE1213828}" type="slidenum">
              <a:rPr lang="en-AU"/>
              <a:pPr>
                <a:defRPr/>
              </a:pPr>
              <a:t>‹#›</a:t>
            </a:fld>
            <a:endParaRPr lang="en-AU"/>
          </a:p>
        </p:txBody>
      </p:sp>
    </p:spTree>
    <p:extLst>
      <p:ext uri="{BB962C8B-B14F-4D97-AF65-F5344CB8AC3E}">
        <p14:creationId xmlns:p14="http://schemas.microsoft.com/office/powerpoint/2010/main" val="383056302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4A8A3A56-FCB1-48AC-8D6D-6A8B20736F52}" type="datetime1">
              <a:rPr lang="en-AU"/>
              <a:pPr>
                <a:defRPr/>
              </a:pPr>
              <a:t>16/02/2015</a:t>
            </a:fld>
            <a:endParaRPr lang="en-AU"/>
          </a:p>
        </p:txBody>
      </p:sp>
      <p:sp>
        <p:nvSpPr>
          <p:cNvPr id="6" name="Footer Placeholder 21"/>
          <p:cNvSpPr>
            <a:spLocks noGrp="1"/>
          </p:cNvSpPr>
          <p:nvPr>
            <p:ph type="ftr" sz="quarter" idx="11"/>
          </p:nvPr>
        </p:nvSpPr>
        <p:spPr/>
        <p:txBody>
          <a:bodyPr/>
          <a:lstStyle>
            <a:lvl1pPr>
              <a:defRPr/>
            </a:lvl1pPr>
          </a:lstStyle>
          <a:p>
            <a:pPr>
              <a:defRPr/>
            </a:pPr>
            <a:endParaRPr lang="en-AU"/>
          </a:p>
        </p:txBody>
      </p:sp>
      <p:sp>
        <p:nvSpPr>
          <p:cNvPr id="7" name="Slide Number Placeholder 17"/>
          <p:cNvSpPr>
            <a:spLocks noGrp="1"/>
          </p:cNvSpPr>
          <p:nvPr>
            <p:ph type="sldNum" sz="quarter" idx="12"/>
          </p:nvPr>
        </p:nvSpPr>
        <p:spPr/>
        <p:txBody>
          <a:bodyPr/>
          <a:lstStyle>
            <a:lvl1pPr>
              <a:defRPr/>
            </a:lvl1pPr>
          </a:lstStyle>
          <a:p>
            <a:pPr>
              <a:defRPr/>
            </a:pPr>
            <a:fld id="{F2B3BC39-0464-40CA-8AB3-C4B0AF0B05F7}" type="slidenum">
              <a:rPr lang="en-AU"/>
              <a:pPr>
                <a:defRPr/>
              </a:pPr>
              <a:t>‹#›</a:t>
            </a:fld>
            <a:endParaRPr lang="en-AU"/>
          </a:p>
        </p:txBody>
      </p:sp>
    </p:spTree>
    <p:extLst>
      <p:ext uri="{BB962C8B-B14F-4D97-AF65-F5344CB8AC3E}">
        <p14:creationId xmlns:p14="http://schemas.microsoft.com/office/powerpoint/2010/main" val="4256347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ECE05EED-4587-49BC-91D0-9D2D12E5AD2A}" type="datetime1">
              <a:rPr lang="en-AU"/>
              <a:pPr>
                <a:defRPr/>
              </a:pPr>
              <a:t>16/02/2015</a:t>
            </a:fld>
            <a:endParaRPr lang="en-AU"/>
          </a:p>
        </p:txBody>
      </p:sp>
      <p:sp>
        <p:nvSpPr>
          <p:cNvPr id="8" name="Footer Placeholder 21"/>
          <p:cNvSpPr>
            <a:spLocks noGrp="1"/>
          </p:cNvSpPr>
          <p:nvPr>
            <p:ph type="ftr" sz="quarter" idx="11"/>
          </p:nvPr>
        </p:nvSpPr>
        <p:spPr/>
        <p:txBody>
          <a:bodyPr/>
          <a:lstStyle>
            <a:lvl1pPr>
              <a:defRPr/>
            </a:lvl1pPr>
          </a:lstStyle>
          <a:p>
            <a:pPr>
              <a:defRPr/>
            </a:pPr>
            <a:endParaRPr lang="en-AU"/>
          </a:p>
        </p:txBody>
      </p:sp>
      <p:sp>
        <p:nvSpPr>
          <p:cNvPr id="9" name="Slide Number Placeholder 17"/>
          <p:cNvSpPr>
            <a:spLocks noGrp="1"/>
          </p:cNvSpPr>
          <p:nvPr>
            <p:ph type="sldNum" sz="quarter" idx="12"/>
          </p:nvPr>
        </p:nvSpPr>
        <p:spPr/>
        <p:txBody>
          <a:bodyPr/>
          <a:lstStyle>
            <a:lvl1pPr>
              <a:defRPr/>
            </a:lvl1pPr>
          </a:lstStyle>
          <a:p>
            <a:pPr>
              <a:defRPr/>
            </a:pPr>
            <a:fld id="{EBDE2571-8218-40C2-A32D-70443A538CE1}" type="slidenum">
              <a:rPr lang="en-AU"/>
              <a:pPr>
                <a:defRPr/>
              </a:pPr>
              <a:t>‹#›</a:t>
            </a:fld>
            <a:endParaRPr lang="en-AU"/>
          </a:p>
        </p:txBody>
      </p:sp>
    </p:spTree>
    <p:extLst>
      <p:ext uri="{BB962C8B-B14F-4D97-AF65-F5344CB8AC3E}">
        <p14:creationId xmlns:p14="http://schemas.microsoft.com/office/powerpoint/2010/main" val="773468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AE80631C-A13D-4BD5-AD55-16559721EB33}" type="datetime1">
              <a:rPr lang="en-AU"/>
              <a:pPr>
                <a:defRPr/>
              </a:pPr>
              <a:t>16/02/2015</a:t>
            </a:fld>
            <a:endParaRPr lang="en-AU"/>
          </a:p>
        </p:txBody>
      </p:sp>
      <p:sp>
        <p:nvSpPr>
          <p:cNvPr id="4" name="Footer Placeholder 21"/>
          <p:cNvSpPr>
            <a:spLocks noGrp="1"/>
          </p:cNvSpPr>
          <p:nvPr>
            <p:ph type="ftr" sz="quarter" idx="11"/>
          </p:nvPr>
        </p:nvSpPr>
        <p:spPr/>
        <p:txBody>
          <a:bodyPr/>
          <a:lstStyle>
            <a:lvl1pPr>
              <a:defRPr/>
            </a:lvl1pPr>
          </a:lstStyle>
          <a:p>
            <a:pPr>
              <a:defRPr/>
            </a:pPr>
            <a:endParaRPr lang="en-AU"/>
          </a:p>
        </p:txBody>
      </p:sp>
      <p:sp>
        <p:nvSpPr>
          <p:cNvPr id="5" name="Slide Number Placeholder 17"/>
          <p:cNvSpPr>
            <a:spLocks noGrp="1"/>
          </p:cNvSpPr>
          <p:nvPr>
            <p:ph type="sldNum" sz="quarter" idx="12"/>
          </p:nvPr>
        </p:nvSpPr>
        <p:spPr/>
        <p:txBody>
          <a:bodyPr/>
          <a:lstStyle>
            <a:lvl1pPr>
              <a:defRPr/>
            </a:lvl1pPr>
          </a:lstStyle>
          <a:p>
            <a:pPr>
              <a:defRPr/>
            </a:pPr>
            <a:fld id="{747E2DDC-10D2-4EF0-8F92-AC647889D6FC}" type="slidenum">
              <a:rPr lang="en-AU"/>
              <a:pPr>
                <a:defRPr/>
              </a:pPr>
              <a:t>‹#›</a:t>
            </a:fld>
            <a:endParaRPr lang="en-AU"/>
          </a:p>
        </p:txBody>
      </p:sp>
    </p:spTree>
    <p:extLst>
      <p:ext uri="{BB962C8B-B14F-4D97-AF65-F5344CB8AC3E}">
        <p14:creationId xmlns:p14="http://schemas.microsoft.com/office/powerpoint/2010/main" val="1699525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4DFAAF94-7F6E-49C1-A66B-582EA812AF81}" type="datetime1">
              <a:rPr lang="en-AU"/>
              <a:pPr>
                <a:defRPr/>
              </a:pPr>
              <a:t>16/02/2015</a:t>
            </a:fld>
            <a:endParaRPr lang="en-AU"/>
          </a:p>
        </p:txBody>
      </p:sp>
      <p:sp>
        <p:nvSpPr>
          <p:cNvPr id="3" name="Footer Placeholder 21"/>
          <p:cNvSpPr>
            <a:spLocks noGrp="1"/>
          </p:cNvSpPr>
          <p:nvPr>
            <p:ph type="ftr" sz="quarter" idx="11"/>
          </p:nvPr>
        </p:nvSpPr>
        <p:spPr/>
        <p:txBody>
          <a:bodyPr/>
          <a:lstStyle>
            <a:lvl1pPr>
              <a:defRPr/>
            </a:lvl1pPr>
          </a:lstStyle>
          <a:p>
            <a:pPr>
              <a:defRPr/>
            </a:pPr>
            <a:endParaRPr lang="en-AU"/>
          </a:p>
        </p:txBody>
      </p:sp>
      <p:sp>
        <p:nvSpPr>
          <p:cNvPr id="4" name="Slide Number Placeholder 17"/>
          <p:cNvSpPr>
            <a:spLocks noGrp="1"/>
          </p:cNvSpPr>
          <p:nvPr>
            <p:ph type="sldNum" sz="quarter" idx="12"/>
          </p:nvPr>
        </p:nvSpPr>
        <p:spPr/>
        <p:txBody>
          <a:bodyPr/>
          <a:lstStyle>
            <a:lvl1pPr>
              <a:defRPr/>
            </a:lvl1pPr>
          </a:lstStyle>
          <a:p>
            <a:pPr>
              <a:defRPr/>
            </a:pPr>
            <a:fld id="{CF4D2FCE-8DD7-4AAF-AA47-39D918E0018E}" type="slidenum">
              <a:rPr lang="en-AU"/>
              <a:pPr>
                <a:defRPr/>
              </a:pPr>
              <a:t>‹#›</a:t>
            </a:fld>
            <a:endParaRPr lang="en-AU"/>
          </a:p>
        </p:txBody>
      </p:sp>
    </p:spTree>
    <p:extLst>
      <p:ext uri="{BB962C8B-B14F-4D97-AF65-F5344CB8AC3E}">
        <p14:creationId xmlns:p14="http://schemas.microsoft.com/office/powerpoint/2010/main" val="959491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826280F4-211C-4317-AC5E-104FAC3C3B19}" type="datetime1">
              <a:rPr lang="en-AU"/>
              <a:pPr>
                <a:defRPr/>
              </a:pPr>
              <a:t>16/02/2015</a:t>
            </a:fld>
            <a:endParaRPr lang="en-AU"/>
          </a:p>
        </p:txBody>
      </p:sp>
      <p:sp>
        <p:nvSpPr>
          <p:cNvPr id="6" name="Footer Placeholder 21"/>
          <p:cNvSpPr>
            <a:spLocks noGrp="1"/>
          </p:cNvSpPr>
          <p:nvPr>
            <p:ph type="ftr" sz="quarter" idx="11"/>
          </p:nvPr>
        </p:nvSpPr>
        <p:spPr/>
        <p:txBody>
          <a:bodyPr/>
          <a:lstStyle>
            <a:lvl1pPr>
              <a:defRPr/>
            </a:lvl1pPr>
          </a:lstStyle>
          <a:p>
            <a:pPr>
              <a:defRPr/>
            </a:pPr>
            <a:endParaRPr lang="en-AU"/>
          </a:p>
        </p:txBody>
      </p:sp>
      <p:sp>
        <p:nvSpPr>
          <p:cNvPr id="7" name="Slide Number Placeholder 17"/>
          <p:cNvSpPr>
            <a:spLocks noGrp="1"/>
          </p:cNvSpPr>
          <p:nvPr>
            <p:ph type="sldNum" sz="quarter" idx="12"/>
          </p:nvPr>
        </p:nvSpPr>
        <p:spPr/>
        <p:txBody>
          <a:bodyPr/>
          <a:lstStyle>
            <a:lvl1pPr>
              <a:defRPr/>
            </a:lvl1pPr>
          </a:lstStyle>
          <a:p>
            <a:pPr>
              <a:defRPr/>
            </a:pPr>
            <a:fld id="{00BC0BC3-5517-42FA-8826-38B08921743E}" type="slidenum">
              <a:rPr lang="en-AU"/>
              <a:pPr>
                <a:defRPr/>
              </a:pPr>
              <a:t>‹#›</a:t>
            </a:fld>
            <a:endParaRPr lang="en-AU"/>
          </a:p>
        </p:txBody>
      </p:sp>
    </p:spTree>
    <p:extLst>
      <p:ext uri="{BB962C8B-B14F-4D97-AF65-F5344CB8AC3E}">
        <p14:creationId xmlns:p14="http://schemas.microsoft.com/office/powerpoint/2010/main" val="1752929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21218E3E-3DFE-48CC-B6CB-DC9721AD2A6D}" type="datetime1">
              <a:rPr lang="en-AU"/>
              <a:pPr>
                <a:defRPr/>
              </a:pPr>
              <a:t>16/02/2015</a:t>
            </a:fld>
            <a:endParaRPr lang="en-AU"/>
          </a:p>
        </p:txBody>
      </p:sp>
      <p:sp>
        <p:nvSpPr>
          <p:cNvPr id="10" name="Footer Placeholder 5"/>
          <p:cNvSpPr>
            <a:spLocks noGrp="1"/>
          </p:cNvSpPr>
          <p:nvPr>
            <p:ph type="ftr" sz="quarter" idx="11"/>
          </p:nvPr>
        </p:nvSpPr>
        <p:spPr/>
        <p:txBody>
          <a:bodyPr/>
          <a:lstStyle>
            <a:lvl1pPr>
              <a:defRPr/>
            </a:lvl1pPr>
          </a:lstStyle>
          <a:p>
            <a:pPr>
              <a:defRPr/>
            </a:pPr>
            <a:endParaRPr lang="en-AU"/>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AF6D8CC2-38CE-4E4B-85E3-5AAB58AA919A}" type="slidenum">
              <a:rPr lang="en-AU"/>
              <a:pPr>
                <a:defRPr/>
              </a:pPr>
              <a:t>‹#›</a:t>
            </a:fld>
            <a:endParaRPr lang="en-AU"/>
          </a:p>
        </p:txBody>
      </p:sp>
    </p:spTree>
    <p:extLst>
      <p:ext uri="{BB962C8B-B14F-4D97-AF65-F5344CB8AC3E}">
        <p14:creationId xmlns:p14="http://schemas.microsoft.com/office/powerpoint/2010/main" val="1971896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92383644-6695-4756-BE72-F94334705745}" type="datetime1">
              <a:rPr lang="en-AU"/>
              <a:pPr>
                <a:defRPr/>
              </a:pPr>
              <a:t>16/02/2015</a:t>
            </a:fld>
            <a:endParaRPr lang="en-AU"/>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en-AU"/>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87870910-7FAE-490D-ABAD-C3A2E2361183}" type="slidenum">
              <a:rPr lang="en-AU"/>
              <a:pPr>
                <a:defRPr/>
              </a:pPr>
              <a:t>‹#›</a:t>
            </a:fld>
            <a:endParaRPr lang="en-AU"/>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883" r:id="rId1"/>
    <p:sldLayoutId id="2147483875" r:id="rId2"/>
    <p:sldLayoutId id="2147483884" r:id="rId3"/>
    <p:sldLayoutId id="2147483876" r:id="rId4"/>
    <p:sldLayoutId id="2147483877" r:id="rId5"/>
    <p:sldLayoutId id="2147483878" r:id="rId6"/>
    <p:sldLayoutId id="2147483879" r:id="rId7"/>
    <p:sldLayoutId id="2147483880" r:id="rId8"/>
    <p:sldLayoutId id="2147483885" r:id="rId9"/>
    <p:sldLayoutId id="2147483881" r:id="rId10"/>
    <p:sldLayoutId id="2147483882" r:id="rId11"/>
  </p:sldLayoutIdLst>
  <p:hf hdr="0" ft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980728"/>
            <a:ext cx="8928992" cy="2880320"/>
          </a:xfrm>
          <a:extLst/>
        </p:spPr>
        <p:txBody>
          <a:bodyPr/>
          <a:lstStyle/>
          <a:p>
            <a:pPr algn="ctr" eaLnBrk="1" fontAlgn="auto" hangingPunct="1">
              <a:spcAft>
                <a:spcPts val="0"/>
              </a:spcAft>
              <a:defRPr/>
            </a:pPr>
            <a:r>
              <a:rPr lang="en-AU" sz="4400" dirty="0" smtClean="0">
                <a:solidFill>
                  <a:schemeClr val="bg1"/>
                </a:solidFill>
                <a:effectLst/>
                <a:latin typeface="Arial" pitchFamily="34" charset="0"/>
                <a:cs typeface="Arial" pitchFamily="34" charset="0"/>
              </a:rPr>
              <a:t>Legal service for defendants in Apprehended Domestic Violence Order (ADVO) proceedings: </a:t>
            </a:r>
            <a:br>
              <a:rPr lang="en-AU" sz="4400" dirty="0" smtClean="0">
                <a:solidFill>
                  <a:schemeClr val="bg1"/>
                </a:solidFill>
                <a:effectLst/>
                <a:latin typeface="Arial" pitchFamily="34" charset="0"/>
                <a:cs typeface="Arial" pitchFamily="34" charset="0"/>
              </a:rPr>
            </a:br>
            <a:r>
              <a:rPr lang="en-AU" sz="4400" dirty="0" smtClean="0">
                <a:solidFill>
                  <a:schemeClr val="bg1"/>
                </a:solidFill>
                <a:effectLst/>
                <a:latin typeface="Arial" pitchFamily="34" charset="0"/>
                <a:cs typeface="Arial" pitchFamily="34" charset="0"/>
              </a:rPr>
              <a:t>An evaluation</a:t>
            </a:r>
            <a:endParaRPr lang="en-AU" sz="4400" dirty="0">
              <a:solidFill>
                <a:schemeClr val="bg1"/>
              </a:solidFill>
              <a:effectLst/>
              <a:latin typeface="Arial" pitchFamily="34" charset="0"/>
              <a:cs typeface="Arial" pitchFamily="34" charset="0"/>
            </a:endParaRPr>
          </a:p>
        </p:txBody>
      </p:sp>
      <p:sp>
        <p:nvSpPr>
          <p:cNvPr id="5123" name="Subtitle 2"/>
          <p:cNvSpPr>
            <a:spLocks noGrp="1"/>
          </p:cNvSpPr>
          <p:nvPr>
            <p:ph type="subTitle" idx="1"/>
          </p:nvPr>
        </p:nvSpPr>
        <p:spPr>
          <a:xfrm>
            <a:off x="539750" y="4868863"/>
            <a:ext cx="7854950" cy="1655762"/>
          </a:xfrm>
        </p:spPr>
        <p:txBody>
          <a:bodyPr/>
          <a:lstStyle/>
          <a:p>
            <a:pPr marR="0" algn="ctr" eaLnBrk="1" hangingPunct="1"/>
            <a:r>
              <a:rPr lang="en-AU" sz="1600" smtClean="0">
                <a:solidFill>
                  <a:schemeClr val="bg1"/>
                </a:solidFill>
                <a:latin typeface="Arial" charset="0"/>
                <a:cs typeface="Arial" charset="0"/>
              </a:rPr>
              <a:t>Lily Trimboli</a:t>
            </a:r>
          </a:p>
          <a:p>
            <a:pPr marR="0" algn="ctr" eaLnBrk="1" hangingPunct="1"/>
            <a:r>
              <a:rPr lang="en-AU" sz="1600" b="1" smtClean="0">
                <a:latin typeface="Arial" charset="0"/>
                <a:cs typeface="Arial" charset="0"/>
              </a:rPr>
              <a:t>NSW Bureau of Crime Statistics and Research</a:t>
            </a:r>
          </a:p>
          <a:p>
            <a:pPr marR="0" algn="ctr" eaLnBrk="1" hangingPunct="1"/>
            <a:endParaRPr lang="en-AU" sz="1600" smtClean="0">
              <a:latin typeface="Arial" charset="0"/>
              <a:cs typeface="Arial" charset="0"/>
            </a:endParaRPr>
          </a:p>
          <a:p>
            <a:pPr marR="0" algn="ctr" eaLnBrk="1" hangingPunct="1"/>
            <a:r>
              <a:rPr lang="en-AU" sz="1600" smtClean="0">
                <a:solidFill>
                  <a:schemeClr val="bg1"/>
                </a:solidFill>
                <a:latin typeface="Arial" charset="0"/>
                <a:cs typeface="Arial" charset="0"/>
              </a:rPr>
              <a:t>The Applied Research in Crime and Justice Conference</a:t>
            </a:r>
          </a:p>
          <a:p>
            <a:pPr marR="0" algn="ctr" eaLnBrk="1" hangingPunct="1"/>
            <a:r>
              <a:rPr lang="en-AU" sz="1600" smtClean="0">
                <a:solidFill>
                  <a:schemeClr val="bg1"/>
                </a:solidFill>
                <a:latin typeface="Arial" charset="0"/>
                <a:cs typeface="Arial" charset="0"/>
              </a:rPr>
              <a:t>18 – 19 February 2015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2780928"/>
            <a:ext cx="7851648" cy="936104"/>
          </a:xfrm>
          <a:extLst/>
        </p:spPr>
        <p:txBody>
          <a:bodyPr>
            <a:noAutofit/>
          </a:bodyPr>
          <a:lstStyle/>
          <a:p>
            <a:pPr algn="ctr">
              <a:defRPr/>
            </a:pPr>
            <a:r>
              <a:rPr lang="en-AU" sz="8000" dirty="0" smtClean="0">
                <a:solidFill>
                  <a:schemeClr val="bg1"/>
                </a:solidFill>
                <a:effectLst/>
                <a:latin typeface="Arial" pitchFamily="34" charset="0"/>
                <a:cs typeface="Arial" pitchFamily="34" charset="0"/>
              </a:rPr>
              <a:t>METHOD</a:t>
            </a:r>
            <a:endParaRPr lang="en-AU" sz="8000" dirty="0">
              <a:solidFill>
                <a:schemeClr val="bg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323528" y="692696"/>
            <a:ext cx="8569325" cy="711200"/>
          </a:xfrm>
        </p:spPr>
        <p:txBody>
          <a:bodyPr/>
          <a:lstStyle/>
          <a:p>
            <a:pPr algn="ctr"/>
            <a:r>
              <a:rPr lang="en-AU" b="1" dirty="0" smtClean="0">
                <a:latin typeface="Arial" charset="0"/>
                <a:cs typeface="Arial" charset="0"/>
              </a:rPr>
              <a:t/>
            </a:r>
            <a:br>
              <a:rPr lang="en-AU" b="1" dirty="0" smtClean="0">
                <a:latin typeface="Arial" charset="0"/>
                <a:cs typeface="Arial" charset="0"/>
              </a:rPr>
            </a:br>
            <a:r>
              <a:rPr lang="en-AU" sz="4500" b="1" dirty="0" smtClean="0">
                <a:latin typeface="Arial" charset="0"/>
                <a:cs typeface="Arial" charset="0"/>
              </a:rPr>
              <a:t>Impact of program on breaches</a:t>
            </a:r>
          </a:p>
        </p:txBody>
      </p:sp>
      <p:sp>
        <p:nvSpPr>
          <p:cNvPr id="13315" name="Content Placeholder 2"/>
          <p:cNvSpPr>
            <a:spLocks noGrp="1"/>
          </p:cNvSpPr>
          <p:nvPr>
            <p:ph idx="1"/>
          </p:nvPr>
        </p:nvSpPr>
        <p:spPr>
          <a:xfrm>
            <a:off x="683568" y="1628800"/>
            <a:ext cx="7920037" cy="4681537"/>
          </a:xfrm>
        </p:spPr>
        <p:txBody>
          <a:bodyPr/>
          <a:lstStyle/>
          <a:p>
            <a:pPr marL="0" indent="0">
              <a:spcBef>
                <a:spcPts val="0"/>
              </a:spcBef>
              <a:spcAft>
                <a:spcPts val="600"/>
              </a:spcAft>
              <a:buFont typeface="Wingdings 2" pitchFamily="18" charset="2"/>
              <a:buNone/>
              <a:defRPr/>
            </a:pPr>
            <a:r>
              <a:rPr lang="en-AU" sz="2200" i="1" dirty="0" smtClean="0">
                <a:latin typeface="Arial" pitchFamily="34" charset="0"/>
                <a:cs typeface="Arial" pitchFamily="34" charset="0"/>
              </a:rPr>
              <a:t>Objective: </a:t>
            </a:r>
            <a:r>
              <a:rPr lang="en-AU" sz="2200" dirty="0" smtClean="0">
                <a:latin typeface="Arial" pitchFamily="34" charset="0"/>
                <a:cs typeface="Arial" pitchFamily="34" charset="0"/>
              </a:rPr>
              <a:t>to determine if providing legal advice to defendants in ADVO proceedings reduces the frequency of breaches.</a:t>
            </a:r>
          </a:p>
          <a:p>
            <a:pPr marL="360000" indent="-360000">
              <a:spcBef>
                <a:spcPts val="600"/>
              </a:spcBef>
              <a:spcAft>
                <a:spcPts val="400"/>
              </a:spcAft>
              <a:buClr>
                <a:schemeClr val="tx2"/>
              </a:buClr>
              <a:buFont typeface="Arial" pitchFamily="34" charset="0"/>
              <a:buChar char="•"/>
              <a:defRPr/>
            </a:pPr>
            <a:r>
              <a:rPr lang="en-AU" sz="2200" dirty="0" smtClean="0">
                <a:latin typeface="Arial" pitchFamily="34" charset="0"/>
                <a:cs typeface="Arial" pitchFamily="34" charset="0"/>
              </a:rPr>
              <a:t>Structured interviews with two groups of protected persons:</a:t>
            </a:r>
          </a:p>
          <a:p>
            <a:pPr marL="720000" indent="-360000">
              <a:spcBef>
                <a:spcPts val="400"/>
              </a:spcBef>
              <a:spcAft>
                <a:spcPts val="400"/>
              </a:spcAft>
              <a:buClr>
                <a:schemeClr val="tx2"/>
              </a:buClr>
              <a:buSzPct val="85000"/>
              <a:buFont typeface="+mj-lt"/>
              <a:buAutoNum type="arabicPeriod"/>
              <a:defRPr/>
            </a:pPr>
            <a:r>
              <a:rPr lang="en-AU" sz="2200" dirty="0" smtClean="0">
                <a:latin typeface="Arial" pitchFamily="34" charset="0"/>
                <a:cs typeface="Arial" pitchFamily="34" charset="0"/>
              </a:rPr>
              <a:t>Non-intervention phase </a:t>
            </a:r>
            <a:r>
              <a:rPr lang="en-AU" sz="1800" dirty="0" smtClean="0">
                <a:latin typeface="Arial" pitchFamily="34" charset="0"/>
                <a:cs typeface="Arial" pitchFamily="34" charset="0"/>
              </a:rPr>
              <a:t>(baseline measure): </a:t>
            </a:r>
            <a:r>
              <a:rPr lang="en-AU" sz="2200" dirty="0" smtClean="0">
                <a:latin typeface="Arial" pitchFamily="34" charset="0"/>
                <a:cs typeface="Arial" pitchFamily="34" charset="0"/>
              </a:rPr>
              <a:t>n = 82</a:t>
            </a:r>
          </a:p>
          <a:p>
            <a:pPr marL="720000" indent="-360000">
              <a:spcBef>
                <a:spcPts val="400"/>
              </a:spcBef>
              <a:spcAft>
                <a:spcPts val="600"/>
              </a:spcAft>
              <a:buClr>
                <a:schemeClr val="tx2"/>
              </a:buClr>
              <a:buSzPct val="85000"/>
              <a:buFont typeface="+mj-lt"/>
              <a:buAutoNum type="arabicPeriod"/>
              <a:defRPr/>
            </a:pPr>
            <a:r>
              <a:rPr lang="en-AU" sz="2200" dirty="0" smtClean="0">
                <a:latin typeface="Arial" pitchFamily="34" charset="0"/>
                <a:cs typeface="Arial" pitchFamily="34" charset="0"/>
              </a:rPr>
              <a:t>Intervention phase: n = 65</a:t>
            </a:r>
          </a:p>
          <a:p>
            <a:pPr marL="360000" indent="-360000">
              <a:spcBef>
                <a:spcPts val="600"/>
              </a:spcBef>
              <a:spcAft>
                <a:spcPts val="400"/>
              </a:spcAft>
              <a:buClr>
                <a:schemeClr val="tx2"/>
              </a:buClr>
              <a:buFont typeface="Arial" pitchFamily="34" charset="0"/>
              <a:buChar char="•"/>
              <a:defRPr/>
            </a:pPr>
            <a:r>
              <a:rPr lang="en-AU" sz="2200" dirty="0" smtClean="0">
                <a:latin typeface="Arial" pitchFamily="34" charset="0"/>
                <a:cs typeface="Arial" pitchFamily="34" charset="0"/>
              </a:rPr>
              <a:t>Both groups were interviewed about their experiences of proscribed behaviours during two time periods:</a:t>
            </a:r>
          </a:p>
          <a:p>
            <a:pPr marL="720000" indent="-360000">
              <a:spcBef>
                <a:spcPts val="400"/>
              </a:spcBef>
              <a:spcAft>
                <a:spcPts val="400"/>
              </a:spcAft>
              <a:buClr>
                <a:schemeClr val="tx2"/>
              </a:buClr>
              <a:buFont typeface="Wingdings" pitchFamily="2" charset="2"/>
              <a:buChar char="Ø"/>
              <a:defRPr/>
            </a:pPr>
            <a:r>
              <a:rPr lang="en-AU" sz="2200" dirty="0" smtClean="0">
                <a:latin typeface="Arial" pitchFamily="34" charset="0"/>
                <a:cs typeface="Arial" pitchFamily="34" charset="0"/>
              </a:rPr>
              <a:t>the month </a:t>
            </a:r>
            <a:r>
              <a:rPr lang="en-AU" sz="2200" i="1" dirty="0" smtClean="0">
                <a:latin typeface="Arial" pitchFamily="34" charset="0"/>
                <a:cs typeface="Arial" pitchFamily="34" charset="0"/>
              </a:rPr>
              <a:t>prior</a:t>
            </a:r>
            <a:r>
              <a:rPr lang="en-AU" sz="2200" dirty="0" smtClean="0">
                <a:latin typeface="Arial" pitchFamily="34" charset="0"/>
                <a:cs typeface="Arial" pitchFamily="34" charset="0"/>
              </a:rPr>
              <a:t> to applying for the ADVO; and</a:t>
            </a:r>
          </a:p>
          <a:p>
            <a:pPr marL="720000" indent="-360000">
              <a:spcBef>
                <a:spcPts val="400"/>
              </a:spcBef>
              <a:spcAft>
                <a:spcPts val="600"/>
              </a:spcAft>
              <a:buClr>
                <a:schemeClr val="tx2"/>
              </a:buClr>
              <a:buFont typeface="Wingdings" pitchFamily="2" charset="2"/>
              <a:buChar char="Ø"/>
              <a:defRPr/>
            </a:pPr>
            <a:r>
              <a:rPr lang="en-AU" sz="2200" dirty="0" smtClean="0">
                <a:latin typeface="Arial" pitchFamily="34" charset="0"/>
                <a:cs typeface="Arial" pitchFamily="34" charset="0"/>
              </a:rPr>
              <a:t>the month </a:t>
            </a:r>
            <a:r>
              <a:rPr lang="en-AU" sz="2200" i="1" dirty="0" smtClean="0">
                <a:latin typeface="Arial" pitchFamily="34" charset="0"/>
                <a:cs typeface="Arial" pitchFamily="34" charset="0"/>
              </a:rPr>
              <a:t>after</a:t>
            </a:r>
            <a:r>
              <a:rPr lang="en-AU" sz="2200" dirty="0" smtClean="0">
                <a:latin typeface="Arial" pitchFamily="34" charset="0"/>
                <a:cs typeface="Arial" pitchFamily="34" charset="0"/>
              </a:rPr>
              <a:t> the ADVO was served on the defendant. </a:t>
            </a:r>
          </a:p>
          <a:p>
            <a:pPr marL="360000" indent="-360000">
              <a:spcBef>
                <a:spcPts val="600"/>
              </a:spcBef>
              <a:buClr>
                <a:schemeClr val="tx2"/>
              </a:buClr>
              <a:buFont typeface="Arial" pitchFamily="34" charset="0"/>
              <a:buChar char="•"/>
              <a:defRPr/>
            </a:pPr>
            <a:r>
              <a:rPr lang="en-AU" sz="2200" dirty="0" smtClean="0">
                <a:latin typeface="Arial" pitchFamily="34" charset="0"/>
                <a:cs typeface="Arial" pitchFamily="34" charset="0"/>
              </a:rPr>
              <a:t>Pre-post ADVO changes in proscribed behaviours </a:t>
            </a:r>
            <a:r>
              <a:rPr lang="en-AU" sz="2200" dirty="0">
                <a:latin typeface="Arial" pitchFamily="34" charset="0"/>
                <a:cs typeface="Arial" pitchFamily="34" charset="0"/>
              </a:rPr>
              <a:t>in the two groups of protected persons were </a:t>
            </a:r>
            <a:r>
              <a:rPr lang="en-AU" sz="2200" dirty="0" smtClean="0">
                <a:latin typeface="Arial" pitchFamily="34" charset="0"/>
                <a:cs typeface="Arial" pitchFamily="34" charset="0"/>
              </a:rPr>
              <a:t>compared.</a:t>
            </a:r>
          </a:p>
          <a:p>
            <a:pPr marL="0" indent="0">
              <a:buClr>
                <a:schemeClr val="tx2"/>
              </a:buClr>
              <a:buFont typeface="Wingdings 2" pitchFamily="18" charset="2"/>
              <a:buNone/>
              <a:defRPr/>
            </a:pPr>
            <a:endParaRPr lang="en-AU" dirty="0" smtClean="0">
              <a:latin typeface="Arial" pitchFamily="34" charset="0"/>
              <a:cs typeface="Arial" pitchFamily="34" charset="0"/>
            </a:endParaRPr>
          </a:p>
          <a:p>
            <a:pPr marL="0" indent="0">
              <a:buFont typeface="Wingdings 2" pitchFamily="18" charset="2"/>
              <a:buNone/>
              <a:defRPr/>
            </a:pPr>
            <a:endParaRPr lang="en-AU"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4285022D-A898-4FD6-ACE6-6322C2D417AF}" type="slidenum">
              <a:rPr lang="en-AU" sz="900" smtClean="0">
                <a:latin typeface="Arial" pitchFamily="34" charset="0"/>
                <a:cs typeface="Arial" pitchFamily="34" charset="0"/>
              </a:rPr>
              <a:pPr>
                <a:defRPr/>
              </a:pPr>
              <a:t>11</a:t>
            </a:fld>
            <a:endParaRPr lang="en-AU" sz="9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3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31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31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31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315">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315">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31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2988" y="836613"/>
            <a:ext cx="6985396" cy="5400675"/>
          </a:xfrm>
        </p:spPr>
        <p:txBody>
          <a:bodyPr/>
          <a:lstStyle/>
          <a:p>
            <a:pPr marL="0" indent="0">
              <a:spcBef>
                <a:spcPts val="0"/>
              </a:spcBef>
              <a:spcAft>
                <a:spcPts val="1200"/>
              </a:spcAft>
              <a:buClr>
                <a:schemeClr val="tx2"/>
              </a:buClr>
              <a:buFont typeface="Wingdings 2" pitchFamily="18" charset="2"/>
              <a:buNone/>
              <a:defRPr/>
            </a:pPr>
            <a:r>
              <a:rPr lang="en-AU" dirty="0" smtClean="0">
                <a:latin typeface="Arial" pitchFamily="34" charset="0"/>
                <a:cs typeface="Arial" pitchFamily="34" charset="0"/>
              </a:rPr>
              <a:t>Both groups of protected persons were asked the same core questions about proscribed behaviours in each of the two interviews      </a:t>
            </a:r>
            <a:r>
              <a:rPr lang="en-AU" sz="1800" dirty="0" smtClean="0">
                <a:latin typeface="Arial" pitchFamily="34" charset="0"/>
                <a:cs typeface="Arial" pitchFamily="34" charset="0"/>
              </a:rPr>
              <a:t>(pre-ADVO application and post-ADVO service).</a:t>
            </a:r>
          </a:p>
          <a:p>
            <a:pPr marL="360000" indent="-360000">
              <a:spcBef>
                <a:spcPts val="600"/>
              </a:spcBef>
              <a:spcAft>
                <a:spcPts val="600"/>
              </a:spcAft>
              <a:buClr>
                <a:schemeClr val="tx2"/>
              </a:buClr>
              <a:buFont typeface="Arial" pitchFamily="34" charset="0"/>
              <a:buChar char="•"/>
              <a:tabLst>
                <a:tab pos="174625" algn="l"/>
              </a:tabLst>
              <a:defRPr/>
            </a:pPr>
            <a:r>
              <a:rPr lang="en-AU" dirty="0">
                <a:latin typeface="Arial" pitchFamily="34" charset="0"/>
                <a:cs typeface="Arial" pitchFamily="34" charset="0"/>
              </a:rPr>
              <a:t>p</a:t>
            </a:r>
            <a:r>
              <a:rPr lang="en-AU" dirty="0" smtClean="0">
                <a:latin typeface="Arial" pitchFamily="34" charset="0"/>
                <a:cs typeface="Arial" pitchFamily="34" charset="0"/>
              </a:rPr>
              <a:t>roscribed behaviours: </a:t>
            </a:r>
          </a:p>
          <a:p>
            <a:pPr marL="720000" indent="-360000">
              <a:spcBef>
                <a:spcPts val="600"/>
              </a:spcBef>
              <a:spcAft>
                <a:spcPts val="600"/>
              </a:spcAft>
              <a:buClr>
                <a:schemeClr val="tx2"/>
              </a:buClr>
              <a:buSzPct val="85000"/>
              <a:buFont typeface="Wingdings" pitchFamily="2" charset="2"/>
              <a:buChar char="Ø"/>
              <a:defRPr/>
            </a:pPr>
            <a:r>
              <a:rPr lang="en-AU" dirty="0" smtClean="0">
                <a:latin typeface="Arial" pitchFamily="34" charset="0"/>
                <a:cs typeface="Arial" pitchFamily="34" charset="0"/>
              </a:rPr>
              <a:t>stalking;</a:t>
            </a:r>
          </a:p>
          <a:p>
            <a:pPr marL="720000" indent="-360000">
              <a:spcBef>
                <a:spcPts val="600"/>
              </a:spcBef>
              <a:spcAft>
                <a:spcPts val="600"/>
              </a:spcAft>
              <a:buClr>
                <a:schemeClr val="tx2"/>
              </a:buClr>
              <a:buSzPct val="85000"/>
              <a:buFont typeface="Wingdings" pitchFamily="2" charset="2"/>
              <a:buChar char="Ø"/>
              <a:tabLst>
                <a:tab pos="987425" algn="l"/>
              </a:tabLst>
              <a:defRPr/>
            </a:pPr>
            <a:r>
              <a:rPr lang="en-AU" dirty="0" smtClean="0">
                <a:latin typeface="Arial" pitchFamily="34" charset="0"/>
                <a:cs typeface="Arial" pitchFamily="34" charset="0"/>
              </a:rPr>
              <a:t>verbal abuse;</a:t>
            </a:r>
          </a:p>
          <a:p>
            <a:pPr marL="720000" indent="-360000">
              <a:spcBef>
                <a:spcPts val="600"/>
              </a:spcBef>
              <a:spcAft>
                <a:spcPts val="600"/>
              </a:spcAft>
              <a:buClr>
                <a:schemeClr val="tx2"/>
              </a:buClr>
              <a:buSzPct val="85000"/>
              <a:buFont typeface="Wingdings" pitchFamily="2" charset="2"/>
              <a:buChar char="Ø"/>
              <a:tabLst>
                <a:tab pos="987425" algn="l"/>
              </a:tabLst>
              <a:defRPr/>
            </a:pPr>
            <a:r>
              <a:rPr lang="en-AU" dirty="0" smtClean="0">
                <a:latin typeface="Arial" pitchFamily="34" charset="0"/>
                <a:cs typeface="Arial" pitchFamily="34" charset="0"/>
              </a:rPr>
              <a:t>approaches to family, friends, colleagues;</a:t>
            </a:r>
          </a:p>
          <a:p>
            <a:pPr marL="720000" indent="-360000">
              <a:spcBef>
                <a:spcPts val="600"/>
              </a:spcBef>
              <a:spcAft>
                <a:spcPts val="600"/>
              </a:spcAft>
              <a:buClr>
                <a:schemeClr val="tx2"/>
              </a:buClr>
              <a:buSzPct val="85000"/>
              <a:buFont typeface="Wingdings" pitchFamily="2" charset="2"/>
              <a:buChar char="Ø"/>
              <a:tabLst>
                <a:tab pos="987425" algn="l"/>
              </a:tabLst>
              <a:defRPr/>
            </a:pPr>
            <a:r>
              <a:rPr lang="en-AU" dirty="0" smtClean="0">
                <a:latin typeface="Arial" pitchFamily="34" charset="0"/>
                <a:cs typeface="Arial" pitchFamily="34" charset="0"/>
              </a:rPr>
              <a:t>intimidation; </a:t>
            </a:r>
          </a:p>
          <a:p>
            <a:pPr marL="720000" indent="-360000">
              <a:spcBef>
                <a:spcPts val="600"/>
              </a:spcBef>
              <a:spcAft>
                <a:spcPts val="600"/>
              </a:spcAft>
              <a:buClr>
                <a:schemeClr val="tx2"/>
              </a:buClr>
              <a:buSzPct val="85000"/>
              <a:buFont typeface="Wingdings" pitchFamily="2" charset="2"/>
              <a:buChar char="Ø"/>
              <a:tabLst>
                <a:tab pos="987425" algn="l"/>
              </a:tabLst>
              <a:defRPr/>
            </a:pPr>
            <a:r>
              <a:rPr lang="en-AU" dirty="0" smtClean="0">
                <a:latin typeface="Arial" pitchFamily="34" charset="0"/>
                <a:cs typeface="Arial" pitchFamily="34" charset="0"/>
              </a:rPr>
              <a:t>physical assault; and</a:t>
            </a:r>
          </a:p>
          <a:p>
            <a:pPr marL="720000" indent="-360000">
              <a:spcBef>
                <a:spcPts val="600"/>
              </a:spcBef>
              <a:spcAft>
                <a:spcPts val="0"/>
              </a:spcAft>
              <a:buClr>
                <a:schemeClr val="tx2"/>
              </a:buClr>
              <a:buSzPct val="85000"/>
              <a:buFont typeface="Wingdings" pitchFamily="2" charset="2"/>
              <a:buChar char="Ø"/>
              <a:tabLst>
                <a:tab pos="987425" algn="l"/>
              </a:tabLst>
              <a:defRPr/>
            </a:pPr>
            <a:r>
              <a:rPr lang="en-AU" dirty="0" smtClean="0">
                <a:latin typeface="Arial" pitchFamily="34" charset="0"/>
                <a:cs typeface="Arial" pitchFamily="34" charset="0"/>
              </a:rPr>
              <a:t>threats of physical assault.</a:t>
            </a:r>
          </a:p>
        </p:txBody>
      </p:sp>
      <p:sp>
        <p:nvSpPr>
          <p:cNvPr id="4" name="Slide Number Placeholder 3"/>
          <p:cNvSpPr>
            <a:spLocks noGrp="1"/>
          </p:cNvSpPr>
          <p:nvPr>
            <p:ph type="sldNum" sz="quarter" idx="12"/>
          </p:nvPr>
        </p:nvSpPr>
        <p:spPr/>
        <p:txBody>
          <a:bodyPr/>
          <a:lstStyle/>
          <a:p>
            <a:pPr>
              <a:defRPr/>
            </a:pPr>
            <a:fld id="{1144D79C-4D85-4A94-A5BC-63603D72FF0D}" type="slidenum">
              <a:rPr lang="en-AU" sz="900" smtClean="0">
                <a:latin typeface="Arial" pitchFamily="34" charset="0"/>
                <a:cs typeface="Arial" pitchFamily="34" charset="0"/>
              </a:rPr>
              <a:pPr>
                <a:defRPr/>
              </a:pPr>
              <a:t>12</a:t>
            </a:fld>
            <a:endParaRPr lang="en-AU" sz="9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95288" y="620713"/>
            <a:ext cx="8229600" cy="1368425"/>
          </a:xfrm>
        </p:spPr>
        <p:txBody>
          <a:bodyPr/>
          <a:lstStyle/>
          <a:p>
            <a:pPr algn="ctr"/>
            <a:r>
              <a:rPr lang="en-AU" sz="4800" b="1" smtClean="0">
                <a:latin typeface="Arial" charset="0"/>
                <a:cs typeface="Arial" charset="0"/>
              </a:rPr>
              <a:t>Defendant satisfaction </a:t>
            </a:r>
            <a:br>
              <a:rPr lang="en-AU" sz="4800" b="1" smtClean="0">
                <a:latin typeface="Arial" charset="0"/>
                <a:cs typeface="Arial" charset="0"/>
              </a:rPr>
            </a:br>
            <a:r>
              <a:rPr lang="en-AU" sz="4800" b="1" smtClean="0">
                <a:latin typeface="Arial" charset="0"/>
                <a:cs typeface="Arial" charset="0"/>
              </a:rPr>
              <a:t>with pilot program</a:t>
            </a:r>
          </a:p>
        </p:txBody>
      </p:sp>
      <p:sp>
        <p:nvSpPr>
          <p:cNvPr id="3" name="Content Placeholder 2"/>
          <p:cNvSpPr>
            <a:spLocks noGrp="1"/>
          </p:cNvSpPr>
          <p:nvPr>
            <p:ph idx="1"/>
          </p:nvPr>
        </p:nvSpPr>
        <p:spPr>
          <a:xfrm>
            <a:off x="395288" y="2060575"/>
            <a:ext cx="8497887" cy="4321175"/>
          </a:xfrm>
        </p:spPr>
        <p:txBody>
          <a:bodyPr/>
          <a:lstStyle/>
          <a:p>
            <a:pPr marL="360000" indent="-360000">
              <a:spcBef>
                <a:spcPts val="0"/>
              </a:spcBef>
              <a:spcAft>
                <a:spcPts val="600"/>
              </a:spcAft>
              <a:buClr>
                <a:schemeClr val="tx2"/>
              </a:buClr>
              <a:buFont typeface="Arial" pitchFamily="34" charset="0"/>
              <a:buChar char="•"/>
              <a:defRPr/>
            </a:pPr>
            <a:r>
              <a:rPr lang="en-AU" sz="2400" dirty="0" smtClean="0">
                <a:latin typeface="Arial" pitchFamily="34" charset="0"/>
                <a:cs typeface="Arial" pitchFamily="34" charset="0"/>
              </a:rPr>
              <a:t>Structured interview schedule, closed and open questions.</a:t>
            </a:r>
          </a:p>
          <a:p>
            <a:pPr marL="360000" indent="-360000">
              <a:spcAft>
                <a:spcPts val="600"/>
              </a:spcAft>
              <a:buClr>
                <a:schemeClr val="tx2"/>
              </a:buClr>
              <a:buFont typeface="Arial" pitchFamily="34" charset="0"/>
              <a:buChar char="•"/>
              <a:defRPr/>
            </a:pPr>
            <a:r>
              <a:rPr lang="en-AU" sz="2400" dirty="0" smtClean="0">
                <a:latin typeface="Arial" pitchFamily="34" charset="0"/>
                <a:cs typeface="Arial" pitchFamily="34" charset="0"/>
              </a:rPr>
              <a:t>Key questions:</a:t>
            </a:r>
          </a:p>
          <a:p>
            <a:pPr marL="720000" indent="-360000">
              <a:spcBef>
                <a:spcPts val="400"/>
              </a:spcBef>
              <a:spcAft>
                <a:spcPts val="400"/>
              </a:spcAft>
              <a:buClr>
                <a:schemeClr val="tx2"/>
              </a:buClr>
              <a:buFont typeface="Wingdings" pitchFamily="2" charset="2"/>
              <a:buChar char="Ø"/>
              <a:defRPr/>
            </a:pPr>
            <a:r>
              <a:rPr lang="en-AU" sz="2400" dirty="0" smtClean="0">
                <a:latin typeface="Arial" pitchFamily="34" charset="0"/>
                <a:cs typeface="Arial" pitchFamily="34" charset="0"/>
              </a:rPr>
              <a:t>difficulty of understanding the ADVO conditions imposed by magistrate </a:t>
            </a:r>
            <a:r>
              <a:rPr lang="en-AU" sz="2000" dirty="0" smtClean="0">
                <a:latin typeface="Arial" pitchFamily="34" charset="0"/>
                <a:cs typeface="Arial" pitchFamily="34" charset="0"/>
              </a:rPr>
              <a:t>(5-point </a:t>
            </a:r>
            <a:r>
              <a:rPr lang="en-AU" sz="2000" dirty="0" err="1" smtClean="0">
                <a:latin typeface="Arial" pitchFamily="34" charset="0"/>
                <a:cs typeface="Arial" pitchFamily="34" charset="0"/>
              </a:rPr>
              <a:t>Likert</a:t>
            </a:r>
            <a:r>
              <a:rPr lang="en-AU" sz="2000" dirty="0" smtClean="0">
                <a:latin typeface="Arial" pitchFamily="34" charset="0"/>
                <a:cs typeface="Arial" pitchFamily="34" charset="0"/>
              </a:rPr>
              <a:t> scale);</a:t>
            </a:r>
          </a:p>
          <a:p>
            <a:pPr marL="720000" indent="-360000">
              <a:spcBef>
                <a:spcPts val="400"/>
              </a:spcBef>
              <a:spcAft>
                <a:spcPts val="400"/>
              </a:spcAft>
              <a:buClr>
                <a:schemeClr val="tx2"/>
              </a:buClr>
              <a:buFont typeface="Wingdings" pitchFamily="2" charset="2"/>
              <a:buChar char="Ø"/>
              <a:defRPr/>
            </a:pPr>
            <a:r>
              <a:rPr lang="en-AU" sz="2400" dirty="0" smtClean="0">
                <a:latin typeface="Arial" pitchFamily="34" charset="0"/>
                <a:cs typeface="Arial" pitchFamily="34" charset="0"/>
              </a:rPr>
              <a:t>whether defendant believed he/she could abide by conditions; and</a:t>
            </a:r>
          </a:p>
          <a:p>
            <a:pPr marL="720000" indent="-360000">
              <a:spcBef>
                <a:spcPts val="400"/>
              </a:spcBef>
              <a:spcAft>
                <a:spcPts val="600"/>
              </a:spcAft>
              <a:buClr>
                <a:schemeClr val="tx2"/>
              </a:buClr>
              <a:buFont typeface="Wingdings" pitchFamily="2" charset="2"/>
              <a:buChar char="Ø"/>
              <a:defRPr/>
            </a:pPr>
            <a:r>
              <a:rPr lang="en-AU" sz="2400" dirty="0" smtClean="0">
                <a:latin typeface="Arial" pitchFamily="34" charset="0"/>
                <a:cs typeface="Arial" pitchFamily="34" charset="0"/>
              </a:rPr>
              <a:t>information provided by solicitor about the consequences of breaching the conditions</a:t>
            </a:r>
            <a:r>
              <a:rPr lang="en-AU" sz="2500" dirty="0" smtClean="0">
                <a:latin typeface="Arial" pitchFamily="34" charset="0"/>
                <a:cs typeface="Arial" pitchFamily="34" charset="0"/>
              </a:rPr>
              <a:t> </a:t>
            </a:r>
            <a:r>
              <a:rPr lang="en-AU" sz="2000" dirty="0" smtClean="0">
                <a:latin typeface="Arial" pitchFamily="34" charset="0"/>
                <a:cs typeface="Arial" pitchFamily="34" charset="0"/>
              </a:rPr>
              <a:t>(open-ended).</a:t>
            </a:r>
          </a:p>
          <a:p>
            <a:pPr marL="360000" indent="-360000">
              <a:spcBef>
                <a:spcPts val="400"/>
              </a:spcBef>
              <a:spcAft>
                <a:spcPts val="0"/>
              </a:spcAft>
              <a:buClr>
                <a:schemeClr val="tx2"/>
              </a:buClr>
              <a:buFont typeface="Arial" pitchFamily="34" charset="0"/>
              <a:buChar char="•"/>
              <a:defRPr/>
            </a:pPr>
            <a:r>
              <a:rPr lang="en-AU" sz="2400" dirty="0" smtClean="0">
                <a:latin typeface="Arial" pitchFamily="34" charset="0"/>
                <a:cs typeface="Arial" pitchFamily="34" charset="0"/>
              </a:rPr>
              <a:t>29 telephone interviews conducted by male interviewer during the last 5 weeks of the pilot program.</a:t>
            </a:r>
          </a:p>
          <a:p>
            <a:pPr marL="720000" indent="-360000">
              <a:spcBef>
                <a:spcPts val="400"/>
              </a:spcBef>
              <a:spcAft>
                <a:spcPts val="0"/>
              </a:spcAft>
              <a:buClr>
                <a:schemeClr val="tx2"/>
              </a:buClr>
              <a:buFont typeface="Wingdings" pitchFamily="2" charset="2"/>
              <a:buChar char="Ø"/>
              <a:defRPr/>
            </a:pPr>
            <a:endParaRPr lang="en-AU" sz="20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51759B37-47CD-4267-B5C5-581A3B35E4BD}" type="slidenum">
              <a:rPr lang="en-AU" sz="900" smtClean="0">
                <a:latin typeface="Arial" pitchFamily="34" charset="0"/>
                <a:cs typeface="Arial" pitchFamily="34" charset="0"/>
              </a:rPr>
              <a:pPr>
                <a:defRPr/>
              </a:pPr>
              <a:t>13</a:t>
            </a:fld>
            <a:endParaRPr lang="en-AU" sz="9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68313" y="765175"/>
            <a:ext cx="8229600" cy="1368425"/>
          </a:xfrm>
        </p:spPr>
        <p:txBody>
          <a:bodyPr/>
          <a:lstStyle/>
          <a:p>
            <a:pPr algn="ctr"/>
            <a:r>
              <a:rPr lang="en-AU" sz="4800" b="1" smtClean="0">
                <a:latin typeface="Arial" charset="0"/>
                <a:cs typeface="Arial" charset="0"/>
              </a:rPr>
              <a:t>Stakeholder satisfaction with pilot program</a:t>
            </a:r>
          </a:p>
        </p:txBody>
      </p:sp>
      <p:sp>
        <p:nvSpPr>
          <p:cNvPr id="3" name="Content Placeholder 2"/>
          <p:cNvSpPr>
            <a:spLocks noGrp="1"/>
          </p:cNvSpPr>
          <p:nvPr>
            <p:ph idx="1"/>
          </p:nvPr>
        </p:nvSpPr>
        <p:spPr>
          <a:xfrm>
            <a:off x="755650" y="2565400"/>
            <a:ext cx="7704138" cy="3455988"/>
          </a:xfrm>
        </p:spPr>
        <p:txBody>
          <a:bodyPr/>
          <a:lstStyle/>
          <a:p>
            <a:pPr marL="360000" indent="-360000">
              <a:spcBef>
                <a:spcPts val="0"/>
              </a:spcBef>
              <a:spcAft>
                <a:spcPts val="1200"/>
              </a:spcAft>
              <a:buClr>
                <a:schemeClr val="tx2"/>
              </a:buClr>
              <a:buFont typeface="Arial" pitchFamily="34" charset="0"/>
              <a:buChar char="•"/>
              <a:defRPr/>
            </a:pPr>
            <a:r>
              <a:rPr lang="en-AU" sz="2500" dirty="0" smtClean="0">
                <a:latin typeface="Arial" pitchFamily="34" charset="0"/>
                <a:cs typeface="Arial" pitchFamily="34" charset="0"/>
              </a:rPr>
              <a:t>Semi-structured telephone interviews conducted with 20 stakeholders after pilot program ended.</a:t>
            </a:r>
          </a:p>
          <a:p>
            <a:pPr marL="360000" indent="-360000">
              <a:spcBef>
                <a:spcPts val="1200"/>
              </a:spcBef>
              <a:buClr>
                <a:schemeClr val="tx2"/>
              </a:buClr>
              <a:buFont typeface="Arial" pitchFamily="34" charset="0"/>
              <a:buChar char="•"/>
              <a:defRPr/>
            </a:pPr>
            <a:r>
              <a:rPr lang="en-AU" sz="2500" dirty="0" smtClean="0">
                <a:latin typeface="Arial" pitchFamily="34" charset="0"/>
                <a:cs typeface="Arial" pitchFamily="34" charset="0"/>
              </a:rPr>
              <a:t>Categories of stakeholders invited for interview: magistrates, registrars, police prosecutors, Domestic Violence Liaison Officers (police), defendant duty solicitors, Legal Aid NSW solicitors, Legal </a:t>
            </a:r>
            <a:r>
              <a:rPr lang="en-AU" sz="2500" dirty="0">
                <a:latin typeface="Arial" pitchFamily="34" charset="0"/>
                <a:cs typeface="Arial" pitchFamily="34" charset="0"/>
              </a:rPr>
              <a:t>Aid NSW staff and </a:t>
            </a:r>
            <a:r>
              <a:rPr lang="en-AU" sz="2500" dirty="0" smtClean="0">
                <a:latin typeface="Arial" pitchFamily="34" charset="0"/>
                <a:cs typeface="Arial" pitchFamily="34" charset="0"/>
              </a:rPr>
              <a:t>WDVCAS staff.</a:t>
            </a:r>
          </a:p>
          <a:p>
            <a:pPr marL="0" indent="0">
              <a:spcBef>
                <a:spcPts val="600"/>
              </a:spcBef>
              <a:buClr>
                <a:schemeClr val="tx2"/>
              </a:buClr>
              <a:buFont typeface="Wingdings 2" pitchFamily="18" charset="2"/>
              <a:buNone/>
              <a:defRPr/>
            </a:pPr>
            <a:endParaRPr lang="en-AU"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B4E25B18-9F71-4091-BBFF-060714061405}" type="slidenum">
              <a:rPr lang="en-AU" sz="900" smtClean="0">
                <a:latin typeface="Arial" pitchFamily="34" charset="0"/>
                <a:cs typeface="Arial" pitchFamily="34" charset="0"/>
              </a:rPr>
              <a:pPr>
                <a:defRPr/>
              </a:pPr>
              <a:t>14</a:t>
            </a:fld>
            <a:endParaRPr lang="en-AU" sz="9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836712"/>
            <a:ext cx="7920806" cy="5397500"/>
          </a:xfrm>
        </p:spPr>
        <p:txBody>
          <a:bodyPr/>
          <a:lstStyle/>
          <a:p>
            <a:pPr marL="0" indent="0">
              <a:spcBef>
                <a:spcPts val="1200"/>
              </a:spcBef>
              <a:spcAft>
                <a:spcPts val="1200"/>
              </a:spcAft>
              <a:buFont typeface="Wingdings 2" pitchFamily="18" charset="2"/>
              <a:buNone/>
              <a:defRPr/>
            </a:pPr>
            <a:r>
              <a:rPr lang="en-AU" sz="2500" dirty="0" smtClean="0">
                <a:latin typeface="Arial" pitchFamily="34" charset="0"/>
                <a:cs typeface="Arial" pitchFamily="34" charset="0"/>
              </a:rPr>
              <a:t>Each stakeholder was </a:t>
            </a:r>
            <a:r>
              <a:rPr lang="en-AU" sz="2500" dirty="0">
                <a:latin typeface="Arial" pitchFamily="34" charset="0"/>
                <a:cs typeface="Arial" pitchFamily="34" charset="0"/>
              </a:rPr>
              <a:t>asked five core questions:</a:t>
            </a:r>
          </a:p>
          <a:p>
            <a:pPr marL="360000" indent="-360000">
              <a:spcBef>
                <a:spcPts val="1000"/>
              </a:spcBef>
              <a:spcAft>
                <a:spcPts val="1000"/>
              </a:spcAft>
              <a:buClr>
                <a:schemeClr val="tx2"/>
              </a:buClr>
              <a:buSzPct val="85000"/>
              <a:buFont typeface="+mj-lt"/>
              <a:buAutoNum type="arabicPeriod"/>
              <a:defRPr/>
            </a:pPr>
            <a:r>
              <a:rPr lang="en-AU" sz="2500" dirty="0">
                <a:latin typeface="Arial" pitchFamily="34" charset="0"/>
                <a:cs typeface="Arial" pitchFamily="34" charset="0"/>
              </a:rPr>
              <a:t>Do you think there is a need for this legal service for ADVO defendants?</a:t>
            </a:r>
          </a:p>
          <a:p>
            <a:pPr marL="360000" indent="-360000">
              <a:spcBef>
                <a:spcPts val="1000"/>
              </a:spcBef>
              <a:spcAft>
                <a:spcPts val="1000"/>
              </a:spcAft>
              <a:buClr>
                <a:schemeClr val="tx2"/>
              </a:buClr>
              <a:buSzPct val="85000"/>
              <a:buFont typeface="+mj-lt"/>
              <a:buAutoNum type="arabicPeriod"/>
              <a:defRPr/>
            </a:pPr>
            <a:r>
              <a:rPr lang="en-US" sz="2500" dirty="0">
                <a:latin typeface="Arial" pitchFamily="34" charset="0"/>
                <a:cs typeface="Arial" pitchFamily="34" charset="0"/>
              </a:rPr>
              <a:t>What aspects of the pilot program </a:t>
            </a:r>
            <a:r>
              <a:rPr lang="en-US" sz="2500" i="1" dirty="0">
                <a:latin typeface="Arial" pitchFamily="34" charset="0"/>
                <a:cs typeface="Arial" pitchFamily="34" charset="0"/>
              </a:rPr>
              <a:t>worked well</a:t>
            </a:r>
            <a:r>
              <a:rPr lang="en-US" sz="2500" dirty="0">
                <a:latin typeface="Arial" pitchFamily="34" charset="0"/>
                <a:cs typeface="Arial" pitchFamily="34" charset="0"/>
              </a:rPr>
              <a:t>? What were the </a:t>
            </a:r>
            <a:r>
              <a:rPr lang="en-US" sz="2500" i="1" dirty="0">
                <a:latin typeface="Arial" pitchFamily="34" charset="0"/>
                <a:cs typeface="Arial" pitchFamily="34" charset="0"/>
              </a:rPr>
              <a:t>positive</a:t>
            </a:r>
            <a:r>
              <a:rPr lang="en-US" sz="2500" dirty="0">
                <a:latin typeface="Arial" pitchFamily="34" charset="0"/>
                <a:cs typeface="Arial" pitchFamily="34" charset="0"/>
              </a:rPr>
              <a:t> features of the program? </a:t>
            </a:r>
            <a:endParaRPr lang="en-AU" sz="2500" dirty="0">
              <a:latin typeface="Arial" pitchFamily="34" charset="0"/>
              <a:cs typeface="Arial" pitchFamily="34" charset="0"/>
            </a:endParaRPr>
          </a:p>
          <a:p>
            <a:pPr marL="360000" indent="-360000">
              <a:spcBef>
                <a:spcPts val="1000"/>
              </a:spcBef>
              <a:spcAft>
                <a:spcPts val="1000"/>
              </a:spcAft>
              <a:buClr>
                <a:schemeClr val="tx2"/>
              </a:buClr>
              <a:buSzPct val="85000"/>
              <a:buFont typeface="+mj-lt"/>
              <a:buAutoNum type="arabicPeriod"/>
              <a:defRPr/>
            </a:pPr>
            <a:r>
              <a:rPr lang="en-US" sz="2500" dirty="0">
                <a:latin typeface="Arial" pitchFamily="34" charset="0"/>
                <a:cs typeface="Arial" pitchFamily="34" charset="0"/>
              </a:rPr>
              <a:t>What aspects of the pilot program did </a:t>
            </a:r>
            <a:r>
              <a:rPr lang="en-US" sz="2500" i="1" dirty="0">
                <a:latin typeface="Arial" pitchFamily="34" charset="0"/>
                <a:cs typeface="Arial" pitchFamily="34" charset="0"/>
              </a:rPr>
              <a:t>not</a:t>
            </a:r>
            <a:r>
              <a:rPr lang="en-US" sz="2500" dirty="0">
                <a:latin typeface="Arial" pitchFamily="34" charset="0"/>
                <a:cs typeface="Arial" pitchFamily="34" charset="0"/>
              </a:rPr>
              <a:t> work well? What were the </a:t>
            </a:r>
            <a:r>
              <a:rPr lang="en-US" sz="2500" i="1" dirty="0">
                <a:latin typeface="Arial" pitchFamily="34" charset="0"/>
                <a:cs typeface="Arial" pitchFamily="34" charset="0"/>
              </a:rPr>
              <a:t>negative</a:t>
            </a:r>
            <a:r>
              <a:rPr lang="en-US" sz="2500" dirty="0">
                <a:latin typeface="Arial" pitchFamily="34" charset="0"/>
                <a:cs typeface="Arial" pitchFamily="34" charset="0"/>
              </a:rPr>
              <a:t> features of the program? </a:t>
            </a:r>
            <a:endParaRPr lang="en-AU" sz="2500" dirty="0">
              <a:latin typeface="Arial" pitchFamily="34" charset="0"/>
              <a:cs typeface="Arial" pitchFamily="34" charset="0"/>
            </a:endParaRPr>
          </a:p>
          <a:p>
            <a:pPr marL="360000" indent="-360000">
              <a:spcBef>
                <a:spcPts val="1000"/>
              </a:spcBef>
              <a:spcAft>
                <a:spcPts val="1000"/>
              </a:spcAft>
              <a:buClr>
                <a:schemeClr val="tx2"/>
              </a:buClr>
              <a:buSzPct val="85000"/>
              <a:buFont typeface="+mj-lt"/>
              <a:buAutoNum type="arabicPeriod"/>
              <a:defRPr/>
            </a:pPr>
            <a:r>
              <a:rPr lang="en-US" sz="2500" dirty="0">
                <a:latin typeface="Arial" pitchFamily="34" charset="0"/>
                <a:cs typeface="Arial" pitchFamily="34" charset="0"/>
              </a:rPr>
              <a:t>What </a:t>
            </a:r>
            <a:r>
              <a:rPr lang="en-US" sz="2500" i="1" dirty="0">
                <a:latin typeface="Arial" pitchFamily="34" charset="0"/>
                <a:cs typeface="Arial" pitchFamily="34" charset="0"/>
              </a:rPr>
              <a:t>improvements</a:t>
            </a:r>
            <a:r>
              <a:rPr lang="en-US" sz="2500" dirty="0">
                <a:latin typeface="Arial" pitchFamily="34" charset="0"/>
                <a:cs typeface="Arial" pitchFamily="34" charset="0"/>
              </a:rPr>
              <a:t> could be made in the operation of the program?</a:t>
            </a:r>
            <a:endParaRPr lang="en-AU" sz="2500" dirty="0">
              <a:latin typeface="Arial" pitchFamily="34" charset="0"/>
              <a:cs typeface="Arial" pitchFamily="34" charset="0"/>
            </a:endParaRPr>
          </a:p>
          <a:p>
            <a:pPr marL="360000" indent="-360000">
              <a:spcBef>
                <a:spcPts val="1000"/>
              </a:spcBef>
              <a:spcAft>
                <a:spcPts val="0"/>
              </a:spcAft>
              <a:buClr>
                <a:schemeClr val="tx2"/>
              </a:buClr>
              <a:buSzPct val="85000"/>
              <a:buFont typeface="+mj-lt"/>
              <a:buAutoNum type="arabicPeriod"/>
              <a:defRPr/>
            </a:pPr>
            <a:r>
              <a:rPr lang="en-US" sz="2500" dirty="0">
                <a:latin typeface="Arial" pitchFamily="34" charset="0"/>
                <a:cs typeface="Arial" pitchFamily="34" charset="0"/>
              </a:rPr>
              <a:t>Overall, what is your opinion of the program?</a:t>
            </a:r>
            <a:endParaRPr lang="en-AU" sz="2500" dirty="0">
              <a:latin typeface="Arial" pitchFamily="34" charset="0"/>
              <a:cs typeface="Arial" pitchFamily="34" charset="0"/>
            </a:endParaRPr>
          </a:p>
          <a:p>
            <a:pPr>
              <a:defRPr/>
            </a:pPr>
            <a:endParaRPr lang="en-AU" sz="2500" dirty="0"/>
          </a:p>
        </p:txBody>
      </p:sp>
      <p:sp>
        <p:nvSpPr>
          <p:cNvPr id="4" name="Slide Number Placeholder 3"/>
          <p:cNvSpPr>
            <a:spLocks noGrp="1"/>
          </p:cNvSpPr>
          <p:nvPr>
            <p:ph type="sldNum" sz="quarter" idx="12"/>
          </p:nvPr>
        </p:nvSpPr>
        <p:spPr/>
        <p:txBody>
          <a:bodyPr/>
          <a:lstStyle/>
          <a:p>
            <a:pPr>
              <a:defRPr/>
            </a:pPr>
            <a:fld id="{DEFD70E4-AB88-4F69-9E05-17C79CF0AEA2}" type="slidenum">
              <a:rPr lang="en-AU" sz="900" smtClean="0">
                <a:latin typeface="Arial" pitchFamily="34" charset="0"/>
                <a:cs typeface="Arial" pitchFamily="34" charset="0"/>
              </a:rPr>
              <a:pPr>
                <a:defRPr/>
              </a:pPr>
              <a:t>15</a:t>
            </a:fld>
            <a:endParaRPr lang="en-AU" sz="9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2636912"/>
            <a:ext cx="7851648" cy="1139552"/>
          </a:xfrm>
          <a:extLst/>
        </p:spPr>
        <p:txBody>
          <a:bodyPr>
            <a:noAutofit/>
          </a:bodyPr>
          <a:lstStyle/>
          <a:p>
            <a:pPr algn="ctr">
              <a:defRPr/>
            </a:pPr>
            <a:r>
              <a:rPr lang="en-AU" sz="8000" dirty="0" smtClean="0">
                <a:solidFill>
                  <a:schemeClr val="bg1"/>
                </a:solidFill>
                <a:effectLst/>
                <a:latin typeface="Arial" pitchFamily="34" charset="0"/>
                <a:cs typeface="Arial" pitchFamily="34" charset="0"/>
              </a:rPr>
              <a:t>RESULTS</a:t>
            </a:r>
            <a:endParaRPr lang="en-AU" sz="8000" dirty="0">
              <a:solidFill>
                <a:schemeClr val="bg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323850" y="2133600"/>
          <a:ext cx="8424863" cy="3887784"/>
        </p:xfrm>
        <a:graphic>
          <a:graphicData uri="http://schemas.openxmlformats.org/drawingml/2006/table">
            <a:tbl>
              <a:tblPr firstRow="1" firstCol="1" bandRow="1">
                <a:tableStyleId>{5C22544A-7EE6-4342-B048-85BDC9FD1C3A}</a:tableStyleId>
              </a:tblPr>
              <a:tblGrid>
                <a:gridCol w="2254143"/>
                <a:gridCol w="771340"/>
                <a:gridCol w="771340"/>
                <a:gridCol w="771340"/>
                <a:gridCol w="771340"/>
                <a:gridCol w="771340"/>
                <a:gridCol w="771340"/>
                <a:gridCol w="771340"/>
                <a:gridCol w="771340"/>
              </a:tblGrid>
              <a:tr h="431976">
                <a:tc rowSpan="3">
                  <a:txBody>
                    <a:bodyPr/>
                    <a:lstStyle/>
                    <a:p>
                      <a:pPr algn="ctr">
                        <a:lnSpc>
                          <a:spcPct val="100000"/>
                        </a:lnSpc>
                        <a:spcAft>
                          <a:spcPts val="600"/>
                        </a:spcAft>
                      </a:pPr>
                      <a:r>
                        <a:rPr lang="en-AU" sz="1200" dirty="0">
                          <a:solidFill>
                            <a:schemeClr val="tx1"/>
                          </a:solidFill>
                          <a:effectLst/>
                          <a:latin typeface="Arial" pitchFamily="34" charset="0"/>
                          <a:cs typeface="Arial" pitchFamily="34" charset="0"/>
                        </a:rPr>
                        <a:t> </a:t>
                      </a:r>
                      <a:endParaRPr lang="en-AU" sz="1200" dirty="0" smtClean="0">
                        <a:solidFill>
                          <a:schemeClr val="tx1"/>
                        </a:solidFill>
                        <a:effectLst/>
                        <a:latin typeface="Arial" pitchFamily="34" charset="0"/>
                        <a:cs typeface="Arial" pitchFamily="34" charset="0"/>
                      </a:endParaRPr>
                    </a:p>
                    <a:p>
                      <a:pPr algn="ctr">
                        <a:lnSpc>
                          <a:spcPct val="150000"/>
                        </a:lnSpc>
                        <a:spcAft>
                          <a:spcPts val="1000"/>
                        </a:spcAft>
                      </a:pPr>
                      <a:r>
                        <a:rPr lang="en-AU" sz="1800" dirty="0" smtClean="0">
                          <a:solidFill>
                            <a:schemeClr val="tx1"/>
                          </a:solidFill>
                          <a:effectLst/>
                          <a:latin typeface="Arial" pitchFamily="34" charset="0"/>
                          <a:cs typeface="Arial" pitchFamily="34" charset="0"/>
                        </a:rPr>
                        <a:t>Type </a:t>
                      </a:r>
                      <a:r>
                        <a:rPr lang="en-AU" sz="1800" dirty="0">
                          <a:solidFill>
                            <a:schemeClr val="tx1"/>
                          </a:solidFill>
                          <a:effectLst/>
                          <a:latin typeface="Arial" pitchFamily="34" charset="0"/>
                          <a:cs typeface="Arial" pitchFamily="34" charset="0"/>
                        </a:rPr>
                        <a:t>of proscribed behaviour</a:t>
                      </a:r>
                      <a:endParaRPr lang="en-AU" sz="1800" dirty="0">
                        <a:solidFill>
                          <a:schemeClr val="tx1"/>
                        </a:solidFill>
                        <a:effectLst/>
                        <a:latin typeface="Arial" pitchFamily="34" charset="0"/>
                        <a:ea typeface="Times New Roman"/>
                        <a:cs typeface="Arial" pitchFamily="34" charset="0"/>
                      </a:endParaRPr>
                    </a:p>
                  </a:txBody>
                  <a:tcPr marL="60098" marR="60098"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4">
                  <a:txBody>
                    <a:bodyPr/>
                    <a:lstStyle/>
                    <a:p>
                      <a:pPr algn="ctr">
                        <a:lnSpc>
                          <a:spcPct val="150000"/>
                        </a:lnSpc>
                        <a:spcBef>
                          <a:spcPts val="0"/>
                        </a:spcBef>
                        <a:spcAft>
                          <a:spcPts val="0"/>
                        </a:spcAft>
                      </a:pPr>
                      <a:r>
                        <a:rPr lang="en-AU" sz="1600" dirty="0">
                          <a:solidFill>
                            <a:schemeClr val="tx1"/>
                          </a:solidFill>
                          <a:effectLst/>
                          <a:latin typeface="Arial" pitchFamily="34" charset="0"/>
                          <a:cs typeface="Arial" pitchFamily="34" charset="0"/>
                        </a:rPr>
                        <a:t>Non-intervention phase </a:t>
                      </a:r>
                      <a:r>
                        <a:rPr lang="en-AU" sz="900" dirty="0">
                          <a:solidFill>
                            <a:schemeClr val="tx1"/>
                          </a:solidFill>
                          <a:effectLst/>
                          <a:latin typeface="Arial" pitchFamily="34" charset="0"/>
                          <a:cs typeface="Arial" pitchFamily="34" charset="0"/>
                        </a:rPr>
                        <a:t>(N = 82)</a:t>
                      </a:r>
                      <a:endParaRPr lang="en-AU" sz="1100" dirty="0">
                        <a:solidFill>
                          <a:schemeClr val="tx1"/>
                        </a:solidFill>
                        <a:effectLst/>
                        <a:latin typeface="Arial" pitchFamily="34" charset="0"/>
                        <a:ea typeface="Times New Roman"/>
                        <a:cs typeface="Arial" pitchFamily="34" charset="0"/>
                      </a:endParaRPr>
                    </a:p>
                  </a:txBody>
                  <a:tcPr marL="60098" marR="60098"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AU"/>
                    </a:p>
                  </a:txBody>
                  <a:tcPr/>
                </a:tc>
                <a:tc hMerge="1">
                  <a:txBody>
                    <a:bodyPr/>
                    <a:lstStyle/>
                    <a:p>
                      <a:endParaRPr lang="en-AU"/>
                    </a:p>
                  </a:txBody>
                  <a:tcPr/>
                </a:tc>
                <a:tc hMerge="1">
                  <a:txBody>
                    <a:bodyPr/>
                    <a:lstStyle/>
                    <a:p>
                      <a:endParaRPr lang="en-AU"/>
                    </a:p>
                  </a:txBody>
                  <a:tcPr/>
                </a:tc>
                <a:tc gridSpan="4">
                  <a:txBody>
                    <a:bodyPr/>
                    <a:lstStyle/>
                    <a:p>
                      <a:pPr algn="ctr">
                        <a:lnSpc>
                          <a:spcPct val="150000"/>
                        </a:lnSpc>
                        <a:spcBef>
                          <a:spcPts val="0"/>
                        </a:spcBef>
                        <a:spcAft>
                          <a:spcPts val="0"/>
                        </a:spcAft>
                      </a:pPr>
                      <a:r>
                        <a:rPr lang="en-AU" sz="1600" dirty="0">
                          <a:solidFill>
                            <a:srgbClr val="0000FF"/>
                          </a:solidFill>
                          <a:effectLst/>
                          <a:latin typeface="Arial" pitchFamily="34" charset="0"/>
                          <a:cs typeface="Arial" pitchFamily="34" charset="0"/>
                        </a:rPr>
                        <a:t>Intervention </a:t>
                      </a:r>
                      <a:r>
                        <a:rPr lang="en-AU" sz="1600" dirty="0">
                          <a:solidFill>
                            <a:schemeClr val="tx1"/>
                          </a:solidFill>
                          <a:effectLst/>
                          <a:latin typeface="Arial" pitchFamily="34" charset="0"/>
                          <a:cs typeface="Arial" pitchFamily="34" charset="0"/>
                        </a:rPr>
                        <a:t>phase</a:t>
                      </a:r>
                      <a:r>
                        <a:rPr lang="en-AU" sz="1600" dirty="0">
                          <a:solidFill>
                            <a:srgbClr val="0000FF"/>
                          </a:solidFill>
                          <a:effectLst/>
                          <a:latin typeface="Arial" pitchFamily="34" charset="0"/>
                          <a:cs typeface="Arial" pitchFamily="34" charset="0"/>
                        </a:rPr>
                        <a:t> </a:t>
                      </a:r>
                      <a:r>
                        <a:rPr lang="en-AU" sz="900" dirty="0">
                          <a:solidFill>
                            <a:schemeClr val="tx1"/>
                          </a:solidFill>
                          <a:effectLst/>
                          <a:latin typeface="Arial" pitchFamily="34" charset="0"/>
                          <a:cs typeface="Arial" pitchFamily="34" charset="0"/>
                        </a:rPr>
                        <a:t>(N = 65)</a:t>
                      </a:r>
                      <a:endParaRPr lang="en-AU" sz="1100" dirty="0">
                        <a:solidFill>
                          <a:schemeClr val="tx1"/>
                        </a:solidFill>
                        <a:effectLst/>
                        <a:latin typeface="Arial" pitchFamily="34" charset="0"/>
                        <a:ea typeface="Times New Roman"/>
                        <a:cs typeface="Arial" pitchFamily="34" charset="0"/>
                      </a:endParaRPr>
                    </a:p>
                  </a:txBody>
                  <a:tcPr marL="60098" marR="60098"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AU"/>
                    </a:p>
                  </a:txBody>
                  <a:tcPr/>
                </a:tc>
                <a:tc hMerge="1">
                  <a:txBody>
                    <a:bodyPr/>
                    <a:lstStyle/>
                    <a:p>
                      <a:endParaRPr lang="en-AU"/>
                    </a:p>
                  </a:txBody>
                  <a:tcPr/>
                </a:tc>
                <a:tc hMerge="1">
                  <a:txBody>
                    <a:bodyPr/>
                    <a:lstStyle/>
                    <a:p>
                      <a:endParaRPr lang="en-AU"/>
                    </a:p>
                  </a:txBody>
                  <a:tcPr/>
                </a:tc>
              </a:tr>
              <a:tr h="431976">
                <a:tc vMerge="1">
                  <a:txBody>
                    <a:bodyPr/>
                    <a:lstStyle/>
                    <a:p>
                      <a:endParaRPr lang="en-AU"/>
                    </a:p>
                  </a:txBody>
                  <a:tcPr/>
                </a:tc>
                <a:tc gridSpan="2">
                  <a:txBody>
                    <a:bodyPr/>
                    <a:lstStyle/>
                    <a:p>
                      <a:pPr algn="ctr">
                        <a:lnSpc>
                          <a:spcPct val="200000"/>
                        </a:lnSpc>
                        <a:spcAft>
                          <a:spcPts val="1000"/>
                        </a:spcAft>
                      </a:pPr>
                      <a:r>
                        <a:rPr lang="en-AU" sz="1100" b="1" dirty="0">
                          <a:effectLst/>
                          <a:latin typeface="Arial" pitchFamily="34" charset="0"/>
                          <a:cs typeface="Arial" pitchFamily="34" charset="0"/>
                        </a:rPr>
                        <a:t>Pre-AVO </a:t>
                      </a:r>
                      <a:r>
                        <a:rPr lang="en-AU" sz="1100" b="1" dirty="0" smtClean="0">
                          <a:effectLst/>
                          <a:latin typeface="Arial" pitchFamily="34" charset="0"/>
                          <a:cs typeface="Arial" pitchFamily="34" charset="0"/>
                        </a:rPr>
                        <a:t>application </a:t>
                      </a:r>
                      <a:endParaRPr lang="en-AU" sz="1100" b="1" dirty="0">
                        <a:effectLst/>
                        <a:latin typeface="Arial" pitchFamily="34" charset="0"/>
                        <a:ea typeface="Times New Roman"/>
                        <a:cs typeface="Arial" pitchFamily="34" charset="0"/>
                      </a:endParaRPr>
                    </a:p>
                  </a:txBody>
                  <a:tcPr marL="60098" marR="60098" marT="0" marB="0">
                    <a:lnL w="63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AU"/>
                    </a:p>
                  </a:txBody>
                  <a:tcPr/>
                </a:tc>
                <a:tc gridSpan="2">
                  <a:txBody>
                    <a:bodyPr/>
                    <a:lstStyle/>
                    <a:p>
                      <a:pPr algn="ctr">
                        <a:lnSpc>
                          <a:spcPct val="200000"/>
                        </a:lnSpc>
                        <a:spcAft>
                          <a:spcPts val="1000"/>
                        </a:spcAft>
                      </a:pPr>
                      <a:r>
                        <a:rPr lang="en-AU" sz="1100" b="1" dirty="0">
                          <a:effectLst/>
                          <a:latin typeface="Arial" pitchFamily="34" charset="0"/>
                          <a:cs typeface="Arial" pitchFamily="34" charset="0"/>
                        </a:rPr>
                        <a:t>Post-AVO served</a:t>
                      </a:r>
                      <a:endParaRPr lang="en-AU" sz="1100" b="1" dirty="0">
                        <a:effectLst/>
                        <a:latin typeface="Arial" pitchFamily="34" charset="0"/>
                        <a:ea typeface="Times New Roman"/>
                        <a:cs typeface="Arial" pitchFamily="34" charset="0"/>
                      </a:endParaRPr>
                    </a:p>
                  </a:txBody>
                  <a:tcPr marL="60098" marR="60098" marT="0" marB="0">
                    <a:lnL w="31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AU"/>
                    </a:p>
                  </a:txBody>
                  <a:tcPr/>
                </a:tc>
                <a:tc gridSpan="2">
                  <a:txBody>
                    <a:bodyPr/>
                    <a:lstStyle/>
                    <a:p>
                      <a:pPr algn="ctr">
                        <a:lnSpc>
                          <a:spcPct val="200000"/>
                        </a:lnSpc>
                        <a:spcAft>
                          <a:spcPts val="1000"/>
                        </a:spcAft>
                      </a:pPr>
                      <a:r>
                        <a:rPr lang="en-AU" sz="1100" b="1" dirty="0">
                          <a:effectLst/>
                          <a:latin typeface="Arial" pitchFamily="34" charset="0"/>
                          <a:cs typeface="Arial" pitchFamily="34" charset="0"/>
                        </a:rPr>
                        <a:t>Pre-AVO application </a:t>
                      </a:r>
                      <a:endParaRPr lang="en-AU" sz="1100" b="1" dirty="0">
                        <a:effectLst/>
                        <a:latin typeface="Arial" pitchFamily="34" charset="0"/>
                        <a:ea typeface="Times New Roman"/>
                        <a:cs typeface="Arial" pitchFamily="34" charset="0"/>
                      </a:endParaRPr>
                    </a:p>
                  </a:txBody>
                  <a:tcPr marL="60098" marR="60098" marT="0" marB="0">
                    <a:lnL w="63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AU"/>
                    </a:p>
                  </a:txBody>
                  <a:tcPr/>
                </a:tc>
                <a:tc gridSpan="2">
                  <a:txBody>
                    <a:bodyPr/>
                    <a:lstStyle/>
                    <a:p>
                      <a:pPr algn="ctr">
                        <a:lnSpc>
                          <a:spcPct val="200000"/>
                        </a:lnSpc>
                        <a:spcAft>
                          <a:spcPts val="1000"/>
                        </a:spcAft>
                      </a:pPr>
                      <a:r>
                        <a:rPr lang="en-AU" sz="1100" b="1" dirty="0">
                          <a:effectLst/>
                          <a:latin typeface="Arial" pitchFamily="34" charset="0"/>
                          <a:cs typeface="Arial" pitchFamily="34" charset="0"/>
                        </a:rPr>
                        <a:t>Post-AVO served</a:t>
                      </a:r>
                      <a:endParaRPr lang="en-AU" sz="1100" b="1" dirty="0">
                        <a:effectLst/>
                        <a:latin typeface="Arial" pitchFamily="34" charset="0"/>
                        <a:ea typeface="Times New Roman"/>
                        <a:cs typeface="Arial" pitchFamily="34" charset="0"/>
                      </a:endParaRPr>
                    </a:p>
                  </a:txBody>
                  <a:tcPr marL="60098" marR="60098" marT="0" marB="0">
                    <a:lnL w="31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AU"/>
                    </a:p>
                  </a:txBody>
                  <a:tcPr/>
                </a:tc>
              </a:tr>
              <a:tr h="431976">
                <a:tc vMerge="1">
                  <a:txBody>
                    <a:bodyPr/>
                    <a:lstStyle/>
                    <a:p>
                      <a:endParaRPr lang="en-AU"/>
                    </a:p>
                  </a:txBody>
                  <a:tcPr/>
                </a:tc>
                <a:tc>
                  <a:txBody>
                    <a:bodyPr/>
                    <a:lstStyle/>
                    <a:p>
                      <a:pPr algn="ctr">
                        <a:lnSpc>
                          <a:spcPct val="150000"/>
                        </a:lnSpc>
                        <a:spcAft>
                          <a:spcPts val="1000"/>
                        </a:spcAft>
                      </a:pPr>
                      <a:r>
                        <a:rPr lang="en-AU" sz="1400" b="1" dirty="0">
                          <a:effectLst/>
                          <a:latin typeface="Arial" pitchFamily="34" charset="0"/>
                          <a:cs typeface="Arial" pitchFamily="34" charset="0"/>
                        </a:rPr>
                        <a:t>N</a:t>
                      </a:r>
                      <a:endParaRPr lang="en-AU" sz="2000" b="1" dirty="0">
                        <a:effectLst/>
                        <a:latin typeface="Arial" pitchFamily="34" charset="0"/>
                        <a:ea typeface="Times New Roman"/>
                        <a:cs typeface="Arial" pitchFamily="34" charset="0"/>
                      </a:endParaRPr>
                    </a:p>
                  </a:txBody>
                  <a:tcPr marL="60098" marR="60098" marT="0" marB="0" anchor="ctr">
                    <a:lnL w="6350"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Aft>
                          <a:spcPts val="1000"/>
                        </a:spcAft>
                      </a:pPr>
                      <a:r>
                        <a:rPr lang="en-AU" sz="1400" b="1" i="1" dirty="0">
                          <a:effectLst/>
                          <a:latin typeface="Arial" pitchFamily="34" charset="0"/>
                          <a:cs typeface="Arial" pitchFamily="34" charset="0"/>
                        </a:rPr>
                        <a:t>%</a:t>
                      </a:r>
                      <a:endParaRPr lang="en-AU" sz="2000" b="1" i="1" dirty="0">
                        <a:effectLst/>
                        <a:latin typeface="Arial" pitchFamily="34" charset="0"/>
                        <a:ea typeface="Times New Roman"/>
                        <a:cs typeface="Arial" pitchFamily="34" charset="0"/>
                      </a:endParaRPr>
                    </a:p>
                  </a:txBody>
                  <a:tcPr marL="60098" marR="60098"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ctr">
                        <a:lnSpc>
                          <a:spcPct val="150000"/>
                        </a:lnSpc>
                        <a:spcAft>
                          <a:spcPts val="1000"/>
                        </a:spcAft>
                      </a:pPr>
                      <a:r>
                        <a:rPr lang="en-AU" sz="1400" b="1" dirty="0">
                          <a:effectLst/>
                          <a:latin typeface="Arial" pitchFamily="34" charset="0"/>
                          <a:cs typeface="Arial" pitchFamily="34" charset="0"/>
                        </a:rPr>
                        <a:t>N</a:t>
                      </a:r>
                      <a:endParaRPr lang="en-AU" sz="2000" b="1" dirty="0">
                        <a:effectLst/>
                        <a:latin typeface="Arial" pitchFamily="34" charset="0"/>
                        <a:ea typeface="Times New Roman"/>
                        <a:cs typeface="Arial" pitchFamily="34" charset="0"/>
                      </a:endParaRPr>
                    </a:p>
                  </a:txBody>
                  <a:tcPr marL="60098" marR="60098" marT="0" marB="0"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Aft>
                          <a:spcPts val="1000"/>
                        </a:spcAft>
                      </a:pPr>
                      <a:r>
                        <a:rPr lang="en-AU" sz="1400" b="1" i="1" dirty="0">
                          <a:effectLst/>
                          <a:latin typeface="Arial" pitchFamily="34" charset="0"/>
                          <a:cs typeface="Arial" pitchFamily="34" charset="0"/>
                        </a:rPr>
                        <a:t>%</a:t>
                      </a:r>
                      <a:endParaRPr lang="en-AU" sz="2000" b="1" i="1" dirty="0">
                        <a:effectLst/>
                        <a:latin typeface="Arial" pitchFamily="34" charset="0"/>
                        <a:ea typeface="Times New Roman"/>
                        <a:cs typeface="Arial" pitchFamily="34" charset="0"/>
                      </a:endParaRPr>
                    </a:p>
                  </a:txBody>
                  <a:tcPr marL="60098" marR="60098" marT="0" marB="0" anchor="ctr">
                    <a:lnL w="3175"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ctr">
                        <a:lnSpc>
                          <a:spcPct val="150000"/>
                        </a:lnSpc>
                        <a:spcAft>
                          <a:spcPts val="1000"/>
                        </a:spcAft>
                      </a:pPr>
                      <a:r>
                        <a:rPr lang="en-AU" sz="1400" b="1" dirty="0">
                          <a:effectLst/>
                          <a:latin typeface="Arial" pitchFamily="34" charset="0"/>
                          <a:cs typeface="Arial" pitchFamily="34" charset="0"/>
                        </a:rPr>
                        <a:t>N</a:t>
                      </a:r>
                      <a:endParaRPr lang="en-AU" sz="2000" b="1" dirty="0">
                        <a:effectLst/>
                        <a:latin typeface="Arial" pitchFamily="34" charset="0"/>
                        <a:ea typeface="Times New Roman"/>
                        <a:cs typeface="Arial" pitchFamily="34" charset="0"/>
                      </a:endParaRPr>
                    </a:p>
                  </a:txBody>
                  <a:tcPr marL="60098" marR="60098" marT="0" marB="0" anchor="ctr">
                    <a:lnL w="6350"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Aft>
                          <a:spcPts val="1000"/>
                        </a:spcAft>
                      </a:pPr>
                      <a:r>
                        <a:rPr lang="en-AU" sz="1400" b="1" i="1" dirty="0">
                          <a:effectLst/>
                          <a:latin typeface="Arial" pitchFamily="34" charset="0"/>
                          <a:cs typeface="Arial" pitchFamily="34" charset="0"/>
                        </a:rPr>
                        <a:t>%</a:t>
                      </a:r>
                      <a:endParaRPr lang="en-AU" sz="2000" b="1" i="1" dirty="0">
                        <a:effectLst/>
                        <a:latin typeface="Arial" pitchFamily="34" charset="0"/>
                        <a:ea typeface="Times New Roman"/>
                        <a:cs typeface="Arial" pitchFamily="34" charset="0"/>
                      </a:endParaRPr>
                    </a:p>
                  </a:txBody>
                  <a:tcPr marL="60098" marR="60098"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ctr">
                        <a:lnSpc>
                          <a:spcPct val="150000"/>
                        </a:lnSpc>
                        <a:spcAft>
                          <a:spcPts val="1000"/>
                        </a:spcAft>
                      </a:pPr>
                      <a:r>
                        <a:rPr lang="en-AU" sz="1400" b="1" dirty="0">
                          <a:effectLst/>
                          <a:latin typeface="Arial" pitchFamily="34" charset="0"/>
                          <a:cs typeface="Arial" pitchFamily="34" charset="0"/>
                        </a:rPr>
                        <a:t>N</a:t>
                      </a:r>
                      <a:endParaRPr lang="en-AU" sz="2000" b="1" dirty="0">
                        <a:effectLst/>
                        <a:latin typeface="Arial" pitchFamily="34" charset="0"/>
                        <a:ea typeface="Times New Roman"/>
                        <a:cs typeface="Arial" pitchFamily="34" charset="0"/>
                      </a:endParaRPr>
                    </a:p>
                  </a:txBody>
                  <a:tcPr marL="60098" marR="60098" marT="0" marB="0" anchor="ctr">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50000"/>
                        </a:lnSpc>
                        <a:spcAft>
                          <a:spcPts val="1000"/>
                        </a:spcAft>
                      </a:pPr>
                      <a:r>
                        <a:rPr lang="en-AU" sz="1400" b="1" i="1" dirty="0">
                          <a:effectLst/>
                          <a:latin typeface="Arial" pitchFamily="34" charset="0"/>
                          <a:cs typeface="Arial" pitchFamily="34" charset="0"/>
                        </a:rPr>
                        <a:t>%</a:t>
                      </a:r>
                      <a:endParaRPr lang="en-AU" sz="2000" b="1" i="1" dirty="0">
                        <a:effectLst/>
                        <a:latin typeface="Arial" pitchFamily="34" charset="0"/>
                        <a:ea typeface="Times New Roman"/>
                        <a:cs typeface="Arial" pitchFamily="34" charset="0"/>
                      </a:endParaRPr>
                    </a:p>
                  </a:txBody>
                  <a:tcPr marL="60098" marR="60098" marT="0" marB="0" anchor="ctr">
                    <a:lnL w="3175"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r>
              <a:tr h="431976">
                <a:tc>
                  <a:txBody>
                    <a:bodyPr/>
                    <a:lstStyle/>
                    <a:p>
                      <a:pPr>
                        <a:lnSpc>
                          <a:spcPct val="200000"/>
                        </a:lnSpc>
                        <a:spcBef>
                          <a:spcPts val="600"/>
                        </a:spcBef>
                        <a:spcAft>
                          <a:spcPts val="1000"/>
                        </a:spcAft>
                      </a:pPr>
                      <a:r>
                        <a:rPr lang="en-AU" sz="1300" dirty="0">
                          <a:solidFill>
                            <a:schemeClr val="tx1"/>
                          </a:solidFill>
                          <a:effectLst/>
                          <a:latin typeface="Arial" pitchFamily="34" charset="0"/>
                          <a:cs typeface="Arial" pitchFamily="34" charset="0"/>
                        </a:rPr>
                        <a:t>Stalking</a:t>
                      </a:r>
                      <a:endParaRPr lang="en-AU" sz="1300" dirty="0">
                        <a:solidFill>
                          <a:schemeClr val="tx1"/>
                        </a:solidFill>
                        <a:effectLst/>
                        <a:latin typeface="Arial" pitchFamily="34" charset="0"/>
                        <a:ea typeface="Times New Roman"/>
                        <a:cs typeface="Arial" pitchFamily="34" charset="0"/>
                      </a:endParaRPr>
                    </a:p>
                  </a:txBody>
                  <a:tcPr marL="60098" marR="60098"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200000"/>
                        </a:lnSpc>
                        <a:spcAft>
                          <a:spcPts val="1000"/>
                        </a:spcAft>
                      </a:pPr>
                      <a:r>
                        <a:rPr lang="en-AU" sz="1400" dirty="0">
                          <a:effectLst/>
                          <a:latin typeface="Arial" pitchFamily="34" charset="0"/>
                          <a:cs typeface="Arial" pitchFamily="34" charset="0"/>
                        </a:rPr>
                        <a:t>20</a:t>
                      </a:r>
                      <a:endParaRPr lang="en-AU" sz="1400" dirty="0">
                        <a:effectLst/>
                        <a:latin typeface="Arial" pitchFamily="34" charset="0"/>
                        <a:ea typeface="Times New Roman"/>
                        <a:cs typeface="Arial" pitchFamily="34" charset="0"/>
                      </a:endParaRPr>
                    </a:p>
                  </a:txBody>
                  <a:tcPr marL="60098" marR="60098" marT="0" marB="0">
                    <a:lnL w="6350"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200000"/>
                        </a:lnSpc>
                        <a:spcAft>
                          <a:spcPts val="1000"/>
                        </a:spcAft>
                      </a:pPr>
                      <a:r>
                        <a:rPr lang="en-AU" sz="1400" i="1" dirty="0">
                          <a:solidFill>
                            <a:schemeClr val="tx1"/>
                          </a:solidFill>
                          <a:effectLst/>
                          <a:latin typeface="Arial" pitchFamily="34" charset="0"/>
                          <a:cs typeface="Arial" pitchFamily="34" charset="0"/>
                        </a:rPr>
                        <a:t>24.4</a:t>
                      </a:r>
                      <a:endParaRPr lang="en-AU" sz="1400" i="1" dirty="0">
                        <a:solidFill>
                          <a:schemeClr val="tx1"/>
                        </a:solidFill>
                        <a:effectLst/>
                        <a:latin typeface="Arial" pitchFamily="34" charset="0"/>
                        <a:ea typeface="Times New Roman"/>
                        <a:cs typeface="Arial" pitchFamily="34" charset="0"/>
                      </a:endParaRPr>
                    </a:p>
                  </a:txBody>
                  <a:tcPr marL="60098" marR="60098" marT="0" marB="0">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ctr">
                        <a:lnSpc>
                          <a:spcPct val="200000"/>
                        </a:lnSpc>
                        <a:spcAft>
                          <a:spcPts val="1000"/>
                        </a:spcAft>
                      </a:pPr>
                      <a:r>
                        <a:rPr lang="en-AU" sz="1400" dirty="0">
                          <a:effectLst/>
                          <a:latin typeface="Arial" pitchFamily="34" charset="0"/>
                          <a:cs typeface="Arial" pitchFamily="34" charset="0"/>
                        </a:rPr>
                        <a:t>3</a:t>
                      </a:r>
                      <a:endParaRPr lang="en-AU" sz="1400" dirty="0">
                        <a:effectLst/>
                        <a:latin typeface="Arial" pitchFamily="34" charset="0"/>
                        <a:ea typeface="Times New Roman"/>
                        <a:cs typeface="Arial" pitchFamily="34" charset="0"/>
                      </a:endParaRPr>
                    </a:p>
                  </a:txBody>
                  <a:tcPr marL="60098" marR="60098" marT="0" marB="0">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200000"/>
                        </a:lnSpc>
                        <a:spcAft>
                          <a:spcPts val="1000"/>
                        </a:spcAft>
                      </a:pPr>
                      <a:r>
                        <a:rPr lang="en-AU" sz="1400" i="1" dirty="0">
                          <a:effectLst/>
                          <a:latin typeface="Arial" pitchFamily="34" charset="0"/>
                          <a:cs typeface="Arial" pitchFamily="34" charset="0"/>
                        </a:rPr>
                        <a:t>3.7</a:t>
                      </a:r>
                      <a:endParaRPr lang="en-AU" sz="1400" i="1" dirty="0">
                        <a:effectLst/>
                        <a:latin typeface="Arial" pitchFamily="34" charset="0"/>
                        <a:ea typeface="Times New Roman"/>
                        <a:cs typeface="Arial" pitchFamily="34" charset="0"/>
                      </a:endParaRPr>
                    </a:p>
                  </a:txBody>
                  <a:tcPr marL="60098" marR="60098" marT="0" marB="0">
                    <a:lnL w="3175"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ctr">
                        <a:lnSpc>
                          <a:spcPct val="200000"/>
                        </a:lnSpc>
                        <a:spcAft>
                          <a:spcPts val="1000"/>
                        </a:spcAft>
                      </a:pPr>
                      <a:r>
                        <a:rPr lang="en-AU" sz="1400" dirty="0">
                          <a:effectLst/>
                          <a:latin typeface="Arial" pitchFamily="34" charset="0"/>
                          <a:cs typeface="Arial" pitchFamily="34" charset="0"/>
                        </a:rPr>
                        <a:t>18</a:t>
                      </a:r>
                      <a:endParaRPr lang="en-AU" sz="1400" dirty="0">
                        <a:effectLst/>
                        <a:latin typeface="Arial" pitchFamily="34" charset="0"/>
                        <a:ea typeface="Times New Roman"/>
                        <a:cs typeface="Arial" pitchFamily="34" charset="0"/>
                      </a:endParaRPr>
                    </a:p>
                  </a:txBody>
                  <a:tcPr marL="60098" marR="60098" marT="0" marB="0">
                    <a:lnL w="6350"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200000"/>
                        </a:lnSpc>
                        <a:spcAft>
                          <a:spcPts val="1000"/>
                        </a:spcAft>
                      </a:pPr>
                      <a:r>
                        <a:rPr lang="en-AU" sz="1400" i="1" dirty="0">
                          <a:effectLst/>
                          <a:latin typeface="Arial" pitchFamily="34" charset="0"/>
                          <a:cs typeface="Arial" pitchFamily="34" charset="0"/>
                        </a:rPr>
                        <a:t>27.7</a:t>
                      </a:r>
                      <a:endParaRPr lang="en-AU" sz="1400" i="1" dirty="0">
                        <a:effectLst/>
                        <a:latin typeface="Arial" pitchFamily="34" charset="0"/>
                        <a:ea typeface="Times New Roman"/>
                        <a:cs typeface="Arial" pitchFamily="34" charset="0"/>
                      </a:endParaRPr>
                    </a:p>
                  </a:txBody>
                  <a:tcPr marL="60098" marR="60098" marT="0" marB="0">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ctr">
                        <a:lnSpc>
                          <a:spcPct val="200000"/>
                        </a:lnSpc>
                        <a:spcAft>
                          <a:spcPts val="1000"/>
                        </a:spcAft>
                      </a:pPr>
                      <a:r>
                        <a:rPr lang="en-AU" sz="1400" dirty="0">
                          <a:effectLst/>
                          <a:latin typeface="Arial" pitchFamily="34" charset="0"/>
                          <a:cs typeface="Arial" pitchFamily="34" charset="0"/>
                        </a:rPr>
                        <a:t>7</a:t>
                      </a:r>
                      <a:endParaRPr lang="en-AU" sz="1400" dirty="0">
                        <a:effectLst/>
                        <a:latin typeface="Arial" pitchFamily="34" charset="0"/>
                        <a:ea typeface="Times New Roman"/>
                        <a:cs typeface="Arial" pitchFamily="34" charset="0"/>
                      </a:endParaRPr>
                    </a:p>
                  </a:txBody>
                  <a:tcPr marL="60098" marR="60098" marT="0" marB="0">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200000"/>
                        </a:lnSpc>
                        <a:spcAft>
                          <a:spcPts val="1000"/>
                        </a:spcAft>
                      </a:pPr>
                      <a:r>
                        <a:rPr lang="en-AU" sz="1400" i="1" dirty="0" smtClean="0">
                          <a:effectLst/>
                          <a:latin typeface="Arial" pitchFamily="34" charset="0"/>
                          <a:cs typeface="Arial" pitchFamily="34" charset="0"/>
                        </a:rPr>
                        <a:t>10.8</a:t>
                      </a:r>
                      <a:endParaRPr lang="en-AU" sz="1400" i="1" dirty="0">
                        <a:effectLst/>
                        <a:latin typeface="Arial" pitchFamily="34" charset="0"/>
                        <a:ea typeface="Times New Roman"/>
                        <a:cs typeface="Arial" pitchFamily="34" charset="0"/>
                      </a:endParaRPr>
                    </a:p>
                  </a:txBody>
                  <a:tcPr marL="60098" marR="60098" marT="0" marB="0">
                    <a:lnL w="3175"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r>
              <a:tr h="431976">
                <a:tc>
                  <a:txBody>
                    <a:bodyPr/>
                    <a:lstStyle/>
                    <a:p>
                      <a:pPr>
                        <a:lnSpc>
                          <a:spcPct val="200000"/>
                        </a:lnSpc>
                        <a:spcAft>
                          <a:spcPts val="1000"/>
                        </a:spcAft>
                      </a:pPr>
                      <a:r>
                        <a:rPr lang="en-AU" sz="1300" dirty="0">
                          <a:solidFill>
                            <a:schemeClr val="tx1"/>
                          </a:solidFill>
                          <a:effectLst/>
                          <a:latin typeface="Arial" pitchFamily="34" charset="0"/>
                          <a:cs typeface="Arial" pitchFamily="34" charset="0"/>
                        </a:rPr>
                        <a:t>Physical assault </a:t>
                      </a:r>
                      <a:endParaRPr lang="en-AU" sz="1300" dirty="0">
                        <a:solidFill>
                          <a:schemeClr val="tx1"/>
                        </a:solidFill>
                        <a:effectLst/>
                        <a:latin typeface="Arial" pitchFamily="34" charset="0"/>
                        <a:ea typeface="Times New Roman"/>
                        <a:cs typeface="Arial" pitchFamily="34" charset="0"/>
                      </a:endParaRPr>
                    </a:p>
                  </a:txBody>
                  <a:tcPr marL="60098" marR="60098"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200000"/>
                        </a:lnSpc>
                        <a:spcAft>
                          <a:spcPts val="1000"/>
                        </a:spcAft>
                      </a:pPr>
                      <a:r>
                        <a:rPr lang="en-AU" sz="1400" dirty="0">
                          <a:effectLst/>
                          <a:latin typeface="Arial" pitchFamily="34" charset="0"/>
                          <a:cs typeface="Arial" pitchFamily="34" charset="0"/>
                        </a:rPr>
                        <a:t>47</a:t>
                      </a:r>
                      <a:endParaRPr lang="en-AU" sz="1400" dirty="0">
                        <a:effectLst/>
                        <a:latin typeface="Arial" pitchFamily="34" charset="0"/>
                        <a:ea typeface="Times New Roman"/>
                        <a:cs typeface="Arial" pitchFamily="34" charset="0"/>
                      </a:endParaRPr>
                    </a:p>
                  </a:txBody>
                  <a:tcPr marL="60098" marR="60098" marT="0" marB="0">
                    <a:lnL w="6350"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200000"/>
                        </a:lnSpc>
                        <a:spcAft>
                          <a:spcPts val="1000"/>
                        </a:spcAft>
                      </a:pPr>
                      <a:r>
                        <a:rPr lang="en-AU" sz="1400" i="1" dirty="0">
                          <a:solidFill>
                            <a:schemeClr val="tx1"/>
                          </a:solidFill>
                          <a:effectLst/>
                          <a:latin typeface="Arial" pitchFamily="34" charset="0"/>
                          <a:cs typeface="Arial" pitchFamily="34" charset="0"/>
                        </a:rPr>
                        <a:t>57.3</a:t>
                      </a:r>
                      <a:endParaRPr lang="en-AU" sz="1400" i="1" dirty="0">
                        <a:solidFill>
                          <a:schemeClr val="tx1"/>
                        </a:solidFill>
                        <a:effectLst/>
                        <a:latin typeface="Arial" pitchFamily="34" charset="0"/>
                        <a:ea typeface="Times New Roman"/>
                        <a:cs typeface="Arial" pitchFamily="34" charset="0"/>
                      </a:endParaRPr>
                    </a:p>
                  </a:txBody>
                  <a:tcPr marL="60098" marR="60098" marT="0" marB="0">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ctr">
                        <a:lnSpc>
                          <a:spcPct val="200000"/>
                        </a:lnSpc>
                        <a:spcAft>
                          <a:spcPts val="1000"/>
                        </a:spcAft>
                      </a:pPr>
                      <a:r>
                        <a:rPr lang="en-AU" sz="1400" dirty="0">
                          <a:effectLst/>
                          <a:latin typeface="Arial" pitchFamily="34" charset="0"/>
                          <a:cs typeface="Arial" pitchFamily="34" charset="0"/>
                        </a:rPr>
                        <a:t>1</a:t>
                      </a:r>
                      <a:endParaRPr lang="en-AU" sz="1400" dirty="0">
                        <a:effectLst/>
                        <a:latin typeface="Arial" pitchFamily="34" charset="0"/>
                        <a:ea typeface="Times New Roman"/>
                        <a:cs typeface="Arial" pitchFamily="34" charset="0"/>
                      </a:endParaRPr>
                    </a:p>
                  </a:txBody>
                  <a:tcPr marL="60098" marR="60098" marT="0" marB="0">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200000"/>
                        </a:lnSpc>
                        <a:spcAft>
                          <a:spcPts val="1000"/>
                        </a:spcAft>
                      </a:pPr>
                      <a:r>
                        <a:rPr lang="en-AU" sz="1400" i="1" dirty="0">
                          <a:effectLst/>
                          <a:latin typeface="Arial" pitchFamily="34" charset="0"/>
                          <a:cs typeface="Arial" pitchFamily="34" charset="0"/>
                        </a:rPr>
                        <a:t>1.2</a:t>
                      </a:r>
                      <a:endParaRPr lang="en-AU" sz="1400" i="1" dirty="0">
                        <a:effectLst/>
                        <a:latin typeface="Arial" pitchFamily="34" charset="0"/>
                        <a:ea typeface="Times New Roman"/>
                        <a:cs typeface="Arial" pitchFamily="34" charset="0"/>
                      </a:endParaRPr>
                    </a:p>
                  </a:txBody>
                  <a:tcPr marL="60098" marR="60098" marT="0" marB="0">
                    <a:lnL w="3175"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ctr">
                        <a:lnSpc>
                          <a:spcPct val="200000"/>
                        </a:lnSpc>
                        <a:spcAft>
                          <a:spcPts val="1000"/>
                        </a:spcAft>
                      </a:pPr>
                      <a:r>
                        <a:rPr lang="en-AU" sz="1400" dirty="0">
                          <a:effectLst/>
                          <a:latin typeface="Arial" pitchFamily="34" charset="0"/>
                          <a:cs typeface="Arial" pitchFamily="34" charset="0"/>
                        </a:rPr>
                        <a:t>48</a:t>
                      </a:r>
                      <a:endParaRPr lang="en-AU" sz="1400" dirty="0">
                        <a:effectLst/>
                        <a:latin typeface="Arial" pitchFamily="34" charset="0"/>
                        <a:ea typeface="Times New Roman"/>
                        <a:cs typeface="Arial" pitchFamily="34" charset="0"/>
                      </a:endParaRPr>
                    </a:p>
                  </a:txBody>
                  <a:tcPr marL="60098" marR="60098" marT="0" marB="0">
                    <a:lnL w="6350"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200000"/>
                        </a:lnSpc>
                        <a:spcAft>
                          <a:spcPts val="1000"/>
                        </a:spcAft>
                      </a:pPr>
                      <a:r>
                        <a:rPr lang="en-AU" sz="1400" i="1" dirty="0">
                          <a:effectLst/>
                          <a:latin typeface="Arial" pitchFamily="34" charset="0"/>
                          <a:cs typeface="Arial" pitchFamily="34" charset="0"/>
                        </a:rPr>
                        <a:t>73.9</a:t>
                      </a:r>
                      <a:endParaRPr lang="en-AU" sz="1400" i="1" dirty="0">
                        <a:effectLst/>
                        <a:latin typeface="Arial" pitchFamily="34" charset="0"/>
                        <a:ea typeface="Times New Roman"/>
                        <a:cs typeface="Arial" pitchFamily="34" charset="0"/>
                      </a:endParaRPr>
                    </a:p>
                  </a:txBody>
                  <a:tcPr marL="60098" marR="60098" marT="0" marB="0">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ctr">
                        <a:lnSpc>
                          <a:spcPct val="200000"/>
                        </a:lnSpc>
                        <a:spcAft>
                          <a:spcPts val="1000"/>
                        </a:spcAft>
                      </a:pPr>
                      <a:r>
                        <a:rPr lang="en-AU" sz="1400" dirty="0">
                          <a:effectLst/>
                          <a:latin typeface="Arial" pitchFamily="34" charset="0"/>
                          <a:cs typeface="Arial" pitchFamily="34" charset="0"/>
                        </a:rPr>
                        <a:t>0</a:t>
                      </a:r>
                      <a:endParaRPr lang="en-AU" sz="1400" dirty="0">
                        <a:effectLst/>
                        <a:latin typeface="Arial" pitchFamily="34" charset="0"/>
                        <a:ea typeface="Times New Roman"/>
                        <a:cs typeface="Arial" pitchFamily="34" charset="0"/>
                      </a:endParaRPr>
                    </a:p>
                  </a:txBody>
                  <a:tcPr marL="60098" marR="60098" marT="0" marB="0">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200000"/>
                        </a:lnSpc>
                        <a:spcAft>
                          <a:spcPts val="1000"/>
                        </a:spcAft>
                      </a:pPr>
                      <a:r>
                        <a:rPr lang="en-AU" sz="1400" i="1" dirty="0">
                          <a:effectLst/>
                          <a:latin typeface="Arial" pitchFamily="34" charset="0"/>
                          <a:cs typeface="Arial" pitchFamily="34" charset="0"/>
                        </a:rPr>
                        <a:t>0.0</a:t>
                      </a:r>
                      <a:endParaRPr lang="en-AU" sz="1400" i="1" dirty="0">
                        <a:effectLst/>
                        <a:latin typeface="Arial" pitchFamily="34" charset="0"/>
                        <a:ea typeface="Times New Roman"/>
                        <a:cs typeface="Arial" pitchFamily="34" charset="0"/>
                      </a:endParaRPr>
                    </a:p>
                  </a:txBody>
                  <a:tcPr marL="60098" marR="60098" marT="0" marB="0">
                    <a:lnL w="3175"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r>
              <a:tr h="431976">
                <a:tc>
                  <a:txBody>
                    <a:bodyPr/>
                    <a:lstStyle/>
                    <a:p>
                      <a:pPr>
                        <a:lnSpc>
                          <a:spcPct val="200000"/>
                        </a:lnSpc>
                        <a:spcAft>
                          <a:spcPts val="1000"/>
                        </a:spcAft>
                      </a:pPr>
                      <a:r>
                        <a:rPr lang="en-AU" sz="1300" dirty="0">
                          <a:solidFill>
                            <a:schemeClr val="tx1"/>
                          </a:solidFill>
                          <a:effectLst/>
                          <a:latin typeface="Arial" pitchFamily="34" charset="0"/>
                          <a:cs typeface="Arial" pitchFamily="34" charset="0"/>
                        </a:rPr>
                        <a:t>Threats of physical assault</a:t>
                      </a:r>
                      <a:endParaRPr lang="en-AU" sz="1300" dirty="0">
                        <a:solidFill>
                          <a:schemeClr val="tx1"/>
                        </a:solidFill>
                        <a:effectLst/>
                        <a:latin typeface="Arial" pitchFamily="34" charset="0"/>
                        <a:ea typeface="Times New Roman"/>
                        <a:cs typeface="Arial" pitchFamily="34" charset="0"/>
                      </a:endParaRPr>
                    </a:p>
                  </a:txBody>
                  <a:tcPr marL="60098" marR="60098"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200000"/>
                        </a:lnSpc>
                        <a:spcAft>
                          <a:spcPts val="1000"/>
                        </a:spcAft>
                      </a:pPr>
                      <a:r>
                        <a:rPr lang="en-AU" sz="1400" dirty="0">
                          <a:effectLst/>
                          <a:latin typeface="Arial" pitchFamily="34" charset="0"/>
                          <a:cs typeface="Arial" pitchFamily="34" charset="0"/>
                        </a:rPr>
                        <a:t>39</a:t>
                      </a:r>
                      <a:endParaRPr lang="en-AU" sz="1400" dirty="0">
                        <a:effectLst/>
                        <a:latin typeface="Arial" pitchFamily="34" charset="0"/>
                        <a:ea typeface="Times New Roman"/>
                        <a:cs typeface="Arial" pitchFamily="34" charset="0"/>
                      </a:endParaRPr>
                    </a:p>
                  </a:txBody>
                  <a:tcPr marL="60098" marR="60098" marT="0" marB="0">
                    <a:lnL w="6350"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200000"/>
                        </a:lnSpc>
                        <a:spcAft>
                          <a:spcPts val="1000"/>
                        </a:spcAft>
                      </a:pPr>
                      <a:r>
                        <a:rPr lang="en-AU" sz="1400" i="1" dirty="0">
                          <a:solidFill>
                            <a:schemeClr val="tx1"/>
                          </a:solidFill>
                          <a:effectLst/>
                          <a:latin typeface="Arial" pitchFamily="34" charset="0"/>
                          <a:cs typeface="Arial" pitchFamily="34" charset="0"/>
                        </a:rPr>
                        <a:t>47.6</a:t>
                      </a:r>
                      <a:endParaRPr lang="en-AU" sz="1400" i="1" dirty="0">
                        <a:solidFill>
                          <a:schemeClr val="tx1"/>
                        </a:solidFill>
                        <a:effectLst/>
                        <a:latin typeface="Arial" pitchFamily="34" charset="0"/>
                        <a:ea typeface="Times New Roman"/>
                        <a:cs typeface="Arial" pitchFamily="34" charset="0"/>
                      </a:endParaRPr>
                    </a:p>
                  </a:txBody>
                  <a:tcPr marL="60098" marR="60098" marT="0" marB="0">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ctr">
                        <a:lnSpc>
                          <a:spcPct val="200000"/>
                        </a:lnSpc>
                        <a:spcAft>
                          <a:spcPts val="1000"/>
                        </a:spcAft>
                      </a:pPr>
                      <a:r>
                        <a:rPr lang="en-AU" sz="1400" dirty="0">
                          <a:effectLst/>
                          <a:latin typeface="Arial" pitchFamily="34" charset="0"/>
                          <a:cs typeface="Arial" pitchFamily="34" charset="0"/>
                        </a:rPr>
                        <a:t>2</a:t>
                      </a:r>
                      <a:endParaRPr lang="en-AU" sz="1400" dirty="0">
                        <a:effectLst/>
                        <a:latin typeface="Arial" pitchFamily="34" charset="0"/>
                        <a:ea typeface="Times New Roman"/>
                        <a:cs typeface="Arial" pitchFamily="34" charset="0"/>
                      </a:endParaRPr>
                    </a:p>
                  </a:txBody>
                  <a:tcPr marL="60098" marR="60098" marT="0" marB="0">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200000"/>
                        </a:lnSpc>
                        <a:spcAft>
                          <a:spcPts val="1000"/>
                        </a:spcAft>
                      </a:pPr>
                      <a:r>
                        <a:rPr lang="en-AU" sz="1400" i="1" dirty="0">
                          <a:effectLst/>
                          <a:latin typeface="Arial" pitchFamily="34" charset="0"/>
                          <a:cs typeface="Arial" pitchFamily="34" charset="0"/>
                        </a:rPr>
                        <a:t>2.4</a:t>
                      </a:r>
                      <a:endParaRPr lang="en-AU" sz="1400" i="1" dirty="0">
                        <a:effectLst/>
                        <a:latin typeface="Arial" pitchFamily="34" charset="0"/>
                        <a:ea typeface="Times New Roman"/>
                        <a:cs typeface="Arial" pitchFamily="34" charset="0"/>
                      </a:endParaRPr>
                    </a:p>
                  </a:txBody>
                  <a:tcPr marL="60098" marR="60098" marT="0" marB="0">
                    <a:lnL w="3175"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ctr">
                        <a:lnSpc>
                          <a:spcPct val="200000"/>
                        </a:lnSpc>
                        <a:spcAft>
                          <a:spcPts val="1000"/>
                        </a:spcAft>
                      </a:pPr>
                      <a:r>
                        <a:rPr lang="en-AU" sz="1400" dirty="0">
                          <a:effectLst/>
                          <a:latin typeface="Arial" pitchFamily="34" charset="0"/>
                          <a:cs typeface="Arial" pitchFamily="34" charset="0"/>
                        </a:rPr>
                        <a:t>30</a:t>
                      </a:r>
                      <a:endParaRPr lang="en-AU" sz="1400" dirty="0">
                        <a:effectLst/>
                        <a:latin typeface="Arial" pitchFamily="34" charset="0"/>
                        <a:ea typeface="Times New Roman"/>
                        <a:cs typeface="Arial" pitchFamily="34" charset="0"/>
                      </a:endParaRPr>
                    </a:p>
                  </a:txBody>
                  <a:tcPr marL="60098" marR="60098" marT="0" marB="0">
                    <a:lnL w="6350"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200000"/>
                        </a:lnSpc>
                        <a:spcAft>
                          <a:spcPts val="1000"/>
                        </a:spcAft>
                      </a:pPr>
                      <a:r>
                        <a:rPr lang="en-AU" sz="1400" i="1" dirty="0">
                          <a:effectLst/>
                          <a:latin typeface="Arial" pitchFamily="34" charset="0"/>
                          <a:cs typeface="Arial" pitchFamily="34" charset="0"/>
                        </a:rPr>
                        <a:t>46.2</a:t>
                      </a:r>
                      <a:endParaRPr lang="en-AU" sz="1400" i="1" dirty="0">
                        <a:effectLst/>
                        <a:latin typeface="Arial" pitchFamily="34" charset="0"/>
                        <a:ea typeface="Times New Roman"/>
                        <a:cs typeface="Arial" pitchFamily="34" charset="0"/>
                      </a:endParaRPr>
                    </a:p>
                  </a:txBody>
                  <a:tcPr marL="60098" marR="60098" marT="0" marB="0">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ctr">
                        <a:lnSpc>
                          <a:spcPct val="200000"/>
                        </a:lnSpc>
                        <a:spcAft>
                          <a:spcPts val="1000"/>
                        </a:spcAft>
                      </a:pPr>
                      <a:r>
                        <a:rPr lang="en-AU" sz="1400" dirty="0">
                          <a:effectLst/>
                          <a:latin typeface="Arial" pitchFamily="34" charset="0"/>
                          <a:cs typeface="Arial" pitchFamily="34" charset="0"/>
                        </a:rPr>
                        <a:t>5</a:t>
                      </a:r>
                      <a:endParaRPr lang="en-AU" sz="1400" dirty="0">
                        <a:effectLst/>
                        <a:latin typeface="Arial" pitchFamily="34" charset="0"/>
                        <a:ea typeface="Times New Roman"/>
                        <a:cs typeface="Arial" pitchFamily="34" charset="0"/>
                      </a:endParaRPr>
                    </a:p>
                  </a:txBody>
                  <a:tcPr marL="60098" marR="60098" marT="0" marB="0">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200000"/>
                        </a:lnSpc>
                        <a:spcAft>
                          <a:spcPts val="1000"/>
                        </a:spcAft>
                      </a:pPr>
                      <a:r>
                        <a:rPr lang="en-AU" sz="1400" i="1" dirty="0">
                          <a:effectLst/>
                          <a:latin typeface="Arial" pitchFamily="34" charset="0"/>
                          <a:cs typeface="Arial" pitchFamily="34" charset="0"/>
                        </a:rPr>
                        <a:t>7.7</a:t>
                      </a:r>
                      <a:endParaRPr lang="en-AU" sz="1400" i="1" dirty="0">
                        <a:effectLst/>
                        <a:latin typeface="Arial" pitchFamily="34" charset="0"/>
                        <a:ea typeface="Times New Roman"/>
                        <a:cs typeface="Arial" pitchFamily="34" charset="0"/>
                      </a:endParaRPr>
                    </a:p>
                  </a:txBody>
                  <a:tcPr marL="60098" marR="60098" marT="0" marB="0">
                    <a:lnL w="3175"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r>
              <a:tr h="431976">
                <a:tc>
                  <a:txBody>
                    <a:bodyPr/>
                    <a:lstStyle/>
                    <a:p>
                      <a:pPr>
                        <a:lnSpc>
                          <a:spcPct val="200000"/>
                        </a:lnSpc>
                        <a:spcAft>
                          <a:spcPts val="1000"/>
                        </a:spcAft>
                      </a:pPr>
                      <a:r>
                        <a:rPr lang="en-AU" sz="1300" dirty="0">
                          <a:solidFill>
                            <a:schemeClr val="tx1"/>
                          </a:solidFill>
                          <a:effectLst/>
                          <a:latin typeface="Arial" pitchFamily="34" charset="0"/>
                          <a:cs typeface="Arial" pitchFamily="34" charset="0"/>
                        </a:rPr>
                        <a:t>Verbal abuse</a:t>
                      </a:r>
                      <a:endParaRPr lang="en-AU" sz="1300" dirty="0">
                        <a:solidFill>
                          <a:schemeClr val="tx1"/>
                        </a:solidFill>
                        <a:effectLst/>
                        <a:latin typeface="Arial" pitchFamily="34" charset="0"/>
                        <a:ea typeface="Times New Roman"/>
                        <a:cs typeface="Arial" pitchFamily="34" charset="0"/>
                      </a:endParaRPr>
                    </a:p>
                  </a:txBody>
                  <a:tcPr marL="60098" marR="60098"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200000"/>
                        </a:lnSpc>
                        <a:spcAft>
                          <a:spcPts val="1000"/>
                        </a:spcAft>
                      </a:pPr>
                      <a:r>
                        <a:rPr lang="en-AU" sz="1400" dirty="0">
                          <a:effectLst/>
                          <a:latin typeface="Arial" pitchFamily="34" charset="0"/>
                          <a:cs typeface="Arial" pitchFamily="34" charset="0"/>
                        </a:rPr>
                        <a:t>65</a:t>
                      </a:r>
                      <a:endParaRPr lang="en-AU" sz="1400" dirty="0">
                        <a:effectLst/>
                        <a:latin typeface="Arial" pitchFamily="34" charset="0"/>
                        <a:ea typeface="Times New Roman"/>
                        <a:cs typeface="Arial" pitchFamily="34" charset="0"/>
                      </a:endParaRPr>
                    </a:p>
                  </a:txBody>
                  <a:tcPr marL="60098" marR="60098" marT="0" marB="0">
                    <a:lnL w="6350"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200000"/>
                        </a:lnSpc>
                        <a:spcAft>
                          <a:spcPts val="1000"/>
                        </a:spcAft>
                      </a:pPr>
                      <a:r>
                        <a:rPr lang="en-AU" sz="1400" i="1" dirty="0">
                          <a:solidFill>
                            <a:schemeClr val="tx1"/>
                          </a:solidFill>
                          <a:effectLst/>
                          <a:latin typeface="Arial" pitchFamily="34" charset="0"/>
                          <a:cs typeface="Arial" pitchFamily="34" charset="0"/>
                        </a:rPr>
                        <a:t>79.3</a:t>
                      </a:r>
                      <a:endParaRPr lang="en-AU" sz="1400" i="1" dirty="0">
                        <a:solidFill>
                          <a:schemeClr val="tx1"/>
                        </a:solidFill>
                        <a:effectLst/>
                        <a:latin typeface="Arial" pitchFamily="34" charset="0"/>
                        <a:ea typeface="Times New Roman"/>
                        <a:cs typeface="Arial" pitchFamily="34" charset="0"/>
                      </a:endParaRPr>
                    </a:p>
                  </a:txBody>
                  <a:tcPr marL="60098" marR="60098" marT="0" marB="0">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ctr">
                        <a:lnSpc>
                          <a:spcPct val="200000"/>
                        </a:lnSpc>
                        <a:spcAft>
                          <a:spcPts val="1000"/>
                        </a:spcAft>
                      </a:pPr>
                      <a:r>
                        <a:rPr lang="en-AU" sz="1400" dirty="0">
                          <a:effectLst/>
                          <a:latin typeface="Arial" pitchFamily="34" charset="0"/>
                          <a:cs typeface="Arial" pitchFamily="34" charset="0"/>
                        </a:rPr>
                        <a:t>13</a:t>
                      </a:r>
                      <a:endParaRPr lang="en-AU" sz="1400" dirty="0">
                        <a:effectLst/>
                        <a:latin typeface="Arial" pitchFamily="34" charset="0"/>
                        <a:ea typeface="Times New Roman"/>
                        <a:cs typeface="Arial" pitchFamily="34" charset="0"/>
                      </a:endParaRPr>
                    </a:p>
                  </a:txBody>
                  <a:tcPr marL="60098" marR="60098" marT="0" marB="0">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200000"/>
                        </a:lnSpc>
                        <a:spcAft>
                          <a:spcPts val="1000"/>
                        </a:spcAft>
                      </a:pPr>
                      <a:r>
                        <a:rPr lang="en-AU" sz="1400" i="1" dirty="0">
                          <a:effectLst/>
                          <a:latin typeface="Arial" pitchFamily="34" charset="0"/>
                          <a:cs typeface="Arial" pitchFamily="34" charset="0"/>
                        </a:rPr>
                        <a:t>15.9</a:t>
                      </a:r>
                      <a:endParaRPr lang="en-AU" sz="1400" i="1" dirty="0">
                        <a:effectLst/>
                        <a:latin typeface="Arial" pitchFamily="34" charset="0"/>
                        <a:ea typeface="Times New Roman"/>
                        <a:cs typeface="Arial" pitchFamily="34" charset="0"/>
                      </a:endParaRPr>
                    </a:p>
                  </a:txBody>
                  <a:tcPr marL="60098" marR="60098" marT="0" marB="0">
                    <a:lnL w="3175"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ctr">
                        <a:lnSpc>
                          <a:spcPct val="200000"/>
                        </a:lnSpc>
                        <a:spcAft>
                          <a:spcPts val="1000"/>
                        </a:spcAft>
                      </a:pPr>
                      <a:r>
                        <a:rPr lang="en-AU" sz="1400" dirty="0">
                          <a:effectLst/>
                          <a:latin typeface="Arial" pitchFamily="34" charset="0"/>
                          <a:cs typeface="Arial" pitchFamily="34" charset="0"/>
                        </a:rPr>
                        <a:t>46</a:t>
                      </a:r>
                      <a:endParaRPr lang="en-AU" sz="1400" dirty="0">
                        <a:effectLst/>
                        <a:latin typeface="Arial" pitchFamily="34" charset="0"/>
                        <a:ea typeface="Times New Roman"/>
                        <a:cs typeface="Arial" pitchFamily="34" charset="0"/>
                      </a:endParaRPr>
                    </a:p>
                  </a:txBody>
                  <a:tcPr marL="60098" marR="60098" marT="0" marB="0">
                    <a:lnL w="6350"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200000"/>
                        </a:lnSpc>
                        <a:spcAft>
                          <a:spcPts val="1000"/>
                        </a:spcAft>
                      </a:pPr>
                      <a:r>
                        <a:rPr lang="en-AU" sz="1400" i="1" dirty="0">
                          <a:effectLst/>
                          <a:latin typeface="Arial" pitchFamily="34" charset="0"/>
                          <a:cs typeface="Arial" pitchFamily="34" charset="0"/>
                        </a:rPr>
                        <a:t>70.8</a:t>
                      </a:r>
                      <a:endParaRPr lang="en-AU" sz="1400" i="1" dirty="0">
                        <a:effectLst/>
                        <a:latin typeface="Arial" pitchFamily="34" charset="0"/>
                        <a:ea typeface="Times New Roman"/>
                        <a:cs typeface="Arial" pitchFamily="34" charset="0"/>
                      </a:endParaRPr>
                    </a:p>
                  </a:txBody>
                  <a:tcPr marL="60098" marR="60098" marT="0" marB="0">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ctr">
                        <a:lnSpc>
                          <a:spcPct val="200000"/>
                        </a:lnSpc>
                        <a:spcAft>
                          <a:spcPts val="1000"/>
                        </a:spcAft>
                      </a:pPr>
                      <a:r>
                        <a:rPr lang="en-AU" sz="1400" dirty="0">
                          <a:effectLst/>
                          <a:latin typeface="Arial" pitchFamily="34" charset="0"/>
                          <a:cs typeface="Arial" pitchFamily="34" charset="0"/>
                        </a:rPr>
                        <a:t>9</a:t>
                      </a:r>
                      <a:endParaRPr lang="en-AU" sz="1400" dirty="0">
                        <a:effectLst/>
                        <a:latin typeface="Arial" pitchFamily="34" charset="0"/>
                        <a:ea typeface="Times New Roman"/>
                        <a:cs typeface="Arial" pitchFamily="34" charset="0"/>
                      </a:endParaRPr>
                    </a:p>
                  </a:txBody>
                  <a:tcPr marL="60098" marR="60098" marT="0" marB="0">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200000"/>
                        </a:lnSpc>
                        <a:spcAft>
                          <a:spcPts val="1000"/>
                        </a:spcAft>
                      </a:pPr>
                      <a:r>
                        <a:rPr lang="en-AU" sz="1400" i="1" dirty="0">
                          <a:effectLst/>
                          <a:latin typeface="Arial" pitchFamily="34" charset="0"/>
                          <a:cs typeface="Arial" pitchFamily="34" charset="0"/>
                        </a:rPr>
                        <a:t>13.9</a:t>
                      </a:r>
                      <a:endParaRPr lang="en-AU" sz="1400" i="1" dirty="0">
                        <a:effectLst/>
                        <a:latin typeface="Arial" pitchFamily="34" charset="0"/>
                        <a:ea typeface="Times New Roman"/>
                        <a:cs typeface="Arial" pitchFamily="34" charset="0"/>
                      </a:endParaRPr>
                    </a:p>
                  </a:txBody>
                  <a:tcPr marL="60098" marR="60098" marT="0" marB="0">
                    <a:lnL w="3175"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r>
              <a:tr h="431976">
                <a:tc>
                  <a:txBody>
                    <a:bodyPr/>
                    <a:lstStyle/>
                    <a:p>
                      <a:pPr>
                        <a:lnSpc>
                          <a:spcPct val="200000"/>
                        </a:lnSpc>
                        <a:spcAft>
                          <a:spcPts val="1000"/>
                        </a:spcAft>
                      </a:pPr>
                      <a:r>
                        <a:rPr lang="en-AU" sz="1300" dirty="0">
                          <a:solidFill>
                            <a:schemeClr val="tx1"/>
                          </a:solidFill>
                          <a:effectLst/>
                          <a:latin typeface="Arial" pitchFamily="34" charset="0"/>
                          <a:cs typeface="Arial" pitchFamily="34" charset="0"/>
                        </a:rPr>
                        <a:t>Contact others</a:t>
                      </a:r>
                      <a:endParaRPr lang="en-AU" sz="1300" dirty="0">
                        <a:solidFill>
                          <a:schemeClr val="tx1"/>
                        </a:solidFill>
                        <a:effectLst/>
                        <a:latin typeface="Arial" pitchFamily="34" charset="0"/>
                        <a:ea typeface="Times New Roman"/>
                        <a:cs typeface="Arial" pitchFamily="34" charset="0"/>
                      </a:endParaRPr>
                    </a:p>
                  </a:txBody>
                  <a:tcPr marL="60098" marR="60098"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200000"/>
                        </a:lnSpc>
                        <a:spcAft>
                          <a:spcPts val="1000"/>
                        </a:spcAft>
                      </a:pPr>
                      <a:r>
                        <a:rPr lang="en-AU" sz="1400" dirty="0">
                          <a:effectLst/>
                          <a:latin typeface="Arial" pitchFamily="34" charset="0"/>
                          <a:cs typeface="Arial" pitchFamily="34" charset="0"/>
                        </a:rPr>
                        <a:t>33</a:t>
                      </a:r>
                      <a:endParaRPr lang="en-AU" sz="1400" dirty="0">
                        <a:effectLst/>
                        <a:latin typeface="Arial" pitchFamily="34" charset="0"/>
                        <a:ea typeface="Times New Roman"/>
                        <a:cs typeface="Arial" pitchFamily="34" charset="0"/>
                      </a:endParaRPr>
                    </a:p>
                  </a:txBody>
                  <a:tcPr marL="60098" marR="60098" marT="0" marB="0">
                    <a:lnL w="6350"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200000"/>
                        </a:lnSpc>
                        <a:spcAft>
                          <a:spcPts val="1000"/>
                        </a:spcAft>
                      </a:pPr>
                      <a:r>
                        <a:rPr lang="en-AU" sz="1400" i="1" dirty="0">
                          <a:solidFill>
                            <a:schemeClr val="tx1"/>
                          </a:solidFill>
                          <a:effectLst/>
                          <a:latin typeface="Arial" pitchFamily="34" charset="0"/>
                          <a:cs typeface="Arial" pitchFamily="34" charset="0"/>
                        </a:rPr>
                        <a:t>40.2</a:t>
                      </a:r>
                      <a:endParaRPr lang="en-AU" sz="1400" i="1" dirty="0">
                        <a:solidFill>
                          <a:schemeClr val="tx1"/>
                        </a:solidFill>
                        <a:effectLst/>
                        <a:latin typeface="Arial" pitchFamily="34" charset="0"/>
                        <a:ea typeface="Times New Roman"/>
                        <a:cs typeface="Arial" pitchFamily="34" charset="0"/>
                      </a:endParaRPr>
                    </a:p>
                  </a:txBody>
                  <a:tcPr marL="60098" marR="60098" marT="0" marB="0">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ctr">
                        <a:lnSpc>
                          <a:spcPct val="200000"/>
                        </a:lnSpc>
                        <a:spcAft>
                          <a:spcPts val="1000"/>
                        </a:spcAft>
                      </a:pPr>
                      <a:r>
                        <a:rPr lang="en-AU" sz="1400" dirty="0">
                          <a:effectLst/>
                          <a:latin typeface="Arial" pitchFamily="34" charset="0"/>
                          <a:cs typeface="Arial" pitchFamily="34" charset="0"/>
                        </a:rPr>
                        <a:t>12</a:t>
                      </a:r>
                      <a:endParaRPr lang="en-AU" sz="1400" dirty="0">
                        <a:effectLst/>
                        <a:latin typeface="Arial" pitchFamily="34" charset="0"/>
                        <a:ea typeface="Times New Roman"/>
                        <a:cs typeface="Arial" pitchFamily="34" charset="0"/>
                      </a:endParaRPr>
                    </a:p>
                  </a:txBody>
                  <a:tcPr marL="60098" marR="60098" marT="0" marB="0">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200000"/>
                        </a:lnSpc>
                        <a:spcAft>
                          <a:spcPts val="1000"/>
                        </a:spcAft>
                      </a:pPr>
                      <a:r>
                        <a:rPr lang="en-AU" sz="1400" i="1" dirty="0">
                          <a:effectLst/>
                          <a:latin typeface="Arial" pitchFamily="34" charset="0"/>
                          <a:cs typeface="Arial" pitchFamily="34" charset="0"/>
                        </a:rPr>
                        <a:t>14.6</a:t>
                      </a:r>
                      <a:endParaRPr lang="en-AU" sz="1400" i="1" dirty="0">
                        <a:effectLst/>
                        <a:latin typeface="Arial" pitchFamily="34" charset="0"/>
                        <a:ea typeface="Times New Roman"/>
                        <a:cs typeface="Arial" pitchFamily="34" charset="0"/>
                      </a:endParaRPr>
                    </a:p>
                  </a:txBody>
                  <a:tcPr marL="60098" marR="60098" marT="0" marB="0">
                    <a:lnL w="3175"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ctr">
                        <a:lnSpc>
                          <a:spcPct val="200000"/>
                        </a:lnSpc>
                        <a:spcAft>
                          <a:spcPts val="1000"/>
                        </a:spcAft>
                      </a:pPr>
                      <a:r>
                        <a:rPr lang="en-AU" sz="1400" dirty="0">
                          <a:effectLst/>
                          <a:latin typeface="Arial" pitchFamily="34" charset="0"/>
                          <a:cs typeface="Arial" pitchFamily="34" charset="0"/>
                        </a:rPr>
                        <a:t>19</a:t>
                      </a:r>
                      <a:endParaRPr lang="en-AU" sz="1400" dirty="0">
                        <a:effectLst/>
                        <a:latin typeface="Arial" pitchFamily="34" charset="0"/>
                        <a:ea typeface="Times New Roman"/>
                        <a:cs typeface="Arial" pitchFamily="34" charset="0"/>
                      </a:endParaRPr>
                    </a:p>
                  </a:txBody>
                  <a:tcPr marL="60098" marR="60098" marT="0" marB="0">
                    <a:lnL w="6350"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200000"/>
                        </a:lnSpc>
                        <a:spcAft>
                          <a:spcPts val="1000"/>
                        </a:spcAft>
                      </a:pPr>
                      <a:r>
                        <a:rPr lang="en-AU" sz="1400" i="1" dirty="0">
                          <a:effectLst/>
                          <a:latin typeface="Arial" pitchFamily="34" charset="0"/>
                          <a:cs typeface="Arial" pitchFamily="34" charset="0"/>
                        </a:rPr>
                        <a:t>29.7</a:t>
                      </a:r>
                      <a:endParaRPr lang="en-AU" sz="1400" i="1" dirty="0">
                        <a:effectLst/>
                        <a:latin typeface="Arial" pitchFamily="34" charset="0"/>
                        <a:ea typeface="Times New Roman"/>
                        <a:cs typeface="Arial" pitchFamily="34" charset="0"/>
                      </a:endParaRPr>
                    </a:p>
                  </a:txBody>
                  <a:tcPr marL="60098" marR="60098" marT="0" marB="0">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ctr">
                        <a:lnSpc>
                          <a:spcPct val="200000"/>
                        </a:lnSpc>
                        <a:spcAft>
                          <a:spcPts val="1000"/>
                        </a:spcAft>
                      </a:pPr>
                      <a:r>
                        <a:rPr lang="en-AU" sz="1400" dirty="0">
                          <a:effectLst/>
                          <a:latin typeface="Arial" pitchFamily="34" charset="0"/>
                          <a:cs typeface="Arial" pitchFamily="34" charset="0"/>
                        </a:rPr>
                        <a:t>10</a:t>
                      </a:r>
                      <a:endParaRPr lang="en-AU" sz="1400" dirty="0">
                        <a:effectLst/>
                        <a:latin typeface="Arial" pitchFamily="34" charset="0"/>
                        <a:ea typeface="Times New Roman"/>
                        <a:cs typeface="Arial" pitchFamily="34" charset="0"/>
                      </a:endParaRPr>
                    </a:p>
                  </a:txBody>
                  <a:tcPr marL="60098" marR="60098" marT="0" marB="0">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200000"/>
                        </a:lnSpc>
                        <a:spcAft>
                          <a:spcPts val="1000"/>
                        </a:spcAft>
                      </a:pPr>
                      <a:r>
                        <a:rPr lang="en-AU" sz="1400" i="1" dirty="0">
                          <a:effectLst/>
                          <a:latin typeface="Arial" pitchFamily="34" charset="0"/>
                          <a:cs typeface="Arial" pitchFamily="34" charset="0"/>
                        </a:rPr>
                        <a:t>15.4</a:t>
                      </a:r>
                      <a:endParaRPr lang="en-AU" sz="1400" i="1" dirty="0">
                        <a:effectLst/>
                        <a:latin typeface="Arial" pitchFamily="34" charset="0"/>
                        <a:ea typeface="Times New Roman"/>
                        <a:cs typeface="Arial" pitchFamily="34" charset="0"/>
                      </a:endParaRPr>
                    </a:p>
                  </a:txBody>
                  <a:tcPr marL="60098" marR="60098" marT="0" marB="0">
                    <a:lnL w="3175"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r>
              <a:tr h="431976">
                <a:tc>
                  <a:txBody>
                    <a:bodyPr/>
                    <a:lstStyle/>
                    <a:p>
                      <a:pPr>
                        <a:lnSpc>
                          <a:spcPct val="200000"/>
                        </a:lnSpc>
                        <a:spcAft>
                          <a:spcPts val="1000"/>
                        </a:spcAft>
                      </a:pPr>
                      <a:r>
                        <a:rPr lang="en-AU" sz="1300" dirty="0">
                          <a:solidFill>
                            <a:schemeClr val="tx1"/>
                          </a:solidFill>
                          <a:effectLst/>
                          <a:latin typeface="Arial" pitchFamily="34" charset="0"/>
                          <a:cs typeface="Arial" pitchFamily="34" charset="0"/>
                        </a:rPr>
                        <a:t>Intimidation </a:t>
                      </a:r>
                      <a:endParaRPr lang="en-AU" sz="1300" dirty="0">
                        <a:solidFill>
                          <a:schemeClr val="tx1"/>
                        </a:solidFill>
                        <a:effectLst/>
                        <a:latin typeface="Arial" pitchFamily="34" charset="0"/>
                        <a:ea typeface="Times New Roman"/>
                        <a:cs typeface="Arial" pitchFamily="34" charset="0"/>
                      </a:endParaRPr>
                    </a:p>
                  </a:txBody>
                  <a:tcPr marL="60098" marR="60098"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200000"/>
                        </a:lnSpc>
                        <a:spcAft>
                          <a:spcPts val="1000"/>
                        </a:spcAft>
                      </a:pPr>
                      <a:r>
                        <a:rPr lang="en-AU" sz="1400" dirty="0">
                          <a:effectLst/>
                          <a:latin typeface="Arial" pitchFamily="34" charset="0"/>
                          <a:cs typeface="Arial" pitchFamily="34" charset="0"/>
                        </a:rPr>
                        <a:t>45</a:t>
                      </a:r>
                      <a:endParaRPr lang="en-AU" sz="1400" dirty="0">
                        <a:effectLst/>
                        <a:latin typeface="Arial" pitchFamily="34" charset="0"/>
                        <a:ea typeface="Times New Roman"/>
                        <a:cs typeface="Arial" pitchFamily="34" charset="0"/>
                      </a:endParaRPr>
                    </a:p>
                  </a:txBody>
                  <a:tcPr marL="60098" marR="60098" marT="0" marB="0">
                    <a:lnL w="6350"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200000"/>
                        </a:lnSpc>
                        <a:spcAft>
                          <a:spcPts val="1000"/>
                        </a:spcAft>
                      </a:pPr>
                      <a:r>
                        <a:rPr lang="en-AU" sz="1400" i="1" dirty="0">
                          <a:solidFill>
                            <a:schemeClr val="tx1"/>
                          </a:solidFill>
                          <a:effectLst/>
                          <a:latin typeface="Arial" pitchFamily="34" charset="0"/>
                          <a:cs typeface="Arial" pitchFamily="34" charset="0"/>
                        </a:rPr>
                        <a:t>54.9</a:t>
                      </a:r>
                      <a:endParaRPr lang="en-AU" sz="1400" i="1" dirty="0">
                        <a:solidFill>
                          <a:schemeClr val="tx1"/>
                        </a:solidFill>
                        <a:effectLst/>
                        <a:latin typeface="Arial" pitchFamily="34" charset="0"/>
                        <a:ea typeface="Times New Roman"/>
                        <a:cs typeface="Arial" pitchFamily="34" charset="0"/>
                      </a:endParaRPr>
                    </a:p>
                  </a:txBody>
                  <a:tcPr marL="60098" marR="60098" marT="0" marB="0">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ctr">
                        <a:lnSpc>
                          <a:spcPct val="200000"/>
                        </a:lnSpc>
                        <a:spcAft>
                          <a:spcPts val="1000"/>
                        </a:spcAft>
                      </a:pPr>
                      <a:r>
                        <a:rPr lang="en-AU" sz="1400" dirty="0">
                          <a:effectLst/>
                          <a:latin typeface="Arial" pitchFamily="34" charset="0"/>
                          <a:cs typeface="Arial" pitchFamily="34" charset="0"/>
                        </a:rPr>
                        <a:t>16</a:t>
                      </a:r>
                      <a:endParaRPr lang="en-AU" sz="1400" dirty="0">
                        <a:effectLst/>
                        <a:latin typeface="Arial" pitchFamily="34" charset="0"/>
                        <a:ea typeface="Times New Roman"/>
                        <a:cs typeface="Arial" pitchFamily="34" charset="0"/>
                      </a:endParaRPr>
                    </a:p>
                  </a:txBody>
                  <a:tcPr marL="60098" marR="60098" marT="0" marB="0">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200000"/>
                        </a:lnSpc>
                        <a:spcAft>
                          <a:spcPts val="1000"/>
                        </a:spcAft>
                      </a:pPr>
                      <a:r>
                        <a:rPr lang="en-AU" sz="1400" i="1" dirty="0">
                          <a:effectLst/>
                          <a:latin typeface="Arial" pitchFamily="34" charset="0"/>
                          <a:cs typeface="Arial" pitchFamily="34" charset="0"/>
                        </a:rPr>
                        <a:t>19.8</a:t>
                      </a:r>
                      <a:endParaRPr lang="en-AU" sz="1400" i="1" dirty="0">
                        <a:effectLst/>
                        <a:latin typeface="Arial" pitchFamily="34" charset="0"/>
                        <a:ea typeface="Times New Roman"/>
                        <a:cs typeface="Arial" pitchFamily="34" charset="0"/>
                      </a:endParaRPr>
                    </a:p>
                  </a:txBody>
                  <a:tcPr marL="60098" marR="60098" marT="0" marB="0">
                    <a:lnL w="3175"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tc>
                  <a:txBody>
                    <a:bodyPr/>
                    <a:lstStyle/>
                    <a:p>
                      <a:pPr algn="ctr">
                        <a:lnSpc>
                          <a:spcPct val="200000"/>
                        </a:lnSpc>
                        <a:spcAft>
                          <a:spcPts val="1000"/>
                        </a:spcAft>
                      </a:pPr>
                      <a:r>
                        <a:rPr lang="en-AU" sz="1400" dirty="0">
                          <a:effectLst/>
                          <a:latin typeface="Arial" pitchFamily="34" charset="0"/>
                          <a:cs typeface="Arial" pitchFamily="34" charset="0"/>
                        </a:rPr>
                        <a:t>39</a:t>
                      </a:r>
                      <a:endParaRPr lang="en-AU" sz="1400" dirty="0">
                        <a:effectLst/>
                        <a:latin typeface="Arial" pitchFamily="34" charset="0"/>
                        <a:ea typeface="Times New Roman"/>
                        <a:cs typeface="Arial" pitchFamily="34" charset="0"/>
                      </a:endParaRPr>
                    </a:p>
                  </a:txBody>
                  <a:tcPr marL="60098" marR="60098" marT="0" marB="0">
                    <a:lnL w="6350"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200000"/>
                        </a:lnSpc>
                        <a:spcAft>
                          <a:spcPts val="1000"/>
                        </a:spcAft>
                      </a:pPr>
                      <a:r>
                        <a:rPr lang="en-AU" sz="1400" i="1" dirty="0">
                          <a:effectLst/>
                          <a:latin typeface="Arial" pitchFamily="34" charset="0"/>
                          <a:cs typeface="Arial" pitchFamily="34" charset="0"/>
                        </a:rPr>
                        <a:t>60.0</a:t>
                      </a:r>
                      <a:endParaRPr lang="en-AU" sz="1400" i="1" dirty="0">
                        <a:effectLst/>
                        <a:latin typeface="Arial" pitchFamily="34" charset="0"/>
                        <a:ea typeface="Times New Roman"/>
                        <a:cs typeface="Arial" pitchFamily="34" charset="0"/>
                      </a:endParaRPr>
                    </a:p>
                  </a:txBody>
                  <a:tcPr marL="60098" marR="60098" marT="0" marB="0">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ctr">
                        <a:lnSpc>
                          <a:spcPct val="200000"/>
                        </a:lnSpc>
                        <a:spcAft>
                          <a:spcPts val="1000"/>
                        </a:spcAft>
                      </a:pPr>
                      <a:r>
                        <a:rPr lang="en-AU" sz="1400" dirty="0">
                          <a:effectLst/>
                          <a:latin typeface="Arial" pitchFamily="34" charset="0"/>
                          <a:cs typeface="Arial" pitchFamily="34" charset="0"/>
                        </a:rPr>
                        <a:t>12</a:t>
                      </a:r>
                      <a:endParaRPr lang="en-AU" sz="1400" dirty="0">
                        <a:effectLst/>
                        <a:latin typeface="Arial" pitchFamily="34" charset="0"/>
                        <a:ea typeface="Times New Roman"/>
                        <a:cs typeface="Arial" pitchFamily="34" charset="0"/>
                      </a:endParaRPr>
                    </a:p>
                  </a:txBody>
                  <a:tcPr marL="60098" marR="60098" marT="0" marB="0">
                    <a:lnL w="3175"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200000"/>
                        </a:lnSpc>
                        <a:spcAft>
                          <a:spcPts val="1000"/>
                        </a:spcAft>
                      </a:pPr>
                      <a:r>
                        <a:rPr lang="en-AU" sz="1400" i="1" dirty="0">
                          <a:effectLst/>
                          <a:latin typeface="Arial" pitchFamily="34" charset="0"/>
                          <a:cs typeface="Arial" pitchFamily="34" charset="0"/>
                        </a:rPr>
                        <a:t>18.5</a:t>
                      </a:r>
                      <a:endParaRPr lang="en-AU" sz="1400" i="1" dirty="0">
                        <a:effectLst/>
                        <a:latin typeface="Arial" pitchFamily="34" charset="0"/>
                        <a:ea typeface="Times New Roman"/>
                        <a:cs typeface="Arial" pitchFamily="34" charset="0"/>
                      </a:endParaRPr>
                    </a:p>
                  </a:txBody>
                  <a:tcPr marL="60098" marR="60098" marT="0" marB="0">
                    <a:lnL w="3175"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r>
            </a:tbl>
          </a:graphicData>
        </a:graphic>
      </p:graphicFrame>
      <p:sp>
        <p:nvSpPr>
          <p:cNvPr id="4" name="Slide Number Placeholder 3"/>
          <p:cNvSpPr>
            <a:spLocks noGrp="1"/>
          </p:cNvSpPr>
          <p:nvPr>
            <p:ph type="sldNum" sz="quarter" idx="12"/>
          </p:nvPr>
        </p:nvSpPr>
        <p:spPr/>
        <p:txBody>
          <a:bodyPr/>
          <a:lstStyle/>
          <a:p>
            <a:pPr>
              <a:defRPr/>
            </a:pPr>
            <a:fld id="{41B5DCFD-90B3-473C-88B8-168150D76D91}" type="slidenum">
              <a:rPr lang="en-AU" sz="900" smtClean="0">
                <a:latin typeface="Arial" pitchFamily="34" charset="0"/>
                <a:cs typeface="Arial" pitchFamily="34" charset="0"/>
              </a:rPr>
              <a:pPr>
                <a:defRPr/>
              </a:pPr>
              <a:t>17</a:t>
            </a:fld>
            <a:endParaRPr lang="en-AU" sz="900" dirty="0">
              <a:latin typeface="Arial" pitchFamily="34" charset="0"/>
              <a:cs typeface="Arial" pitchFamily="34" charset="0"/>
            </a:endParaRPr>
          </a:p>
        </p:txBody>
      </p:sp>
      <p:sp>
        <p:nvSpPr>
          <p:cNvPr id="21593" name="Title 1"/>
          <p:cNvSpPr>
            <a:spLocks noGrp="1"/>
          </p:cNvSpPr>
          <p:nvPr>
            <p:ph type="title"/>
          </p:nvPr>
        </p:nvSpPr>
        <p:spPr>
          <a:xfrm>
            <a:off x="250825" y="704850"/>
            <a:ext cx="8642350" cy="852488"/>
          </a:xfrm>
        </p:spPr>
        <p:txBody>
          <a:bodyPr/>
          <a:lstStyle/>
          <a:p>
            <a:pPr algn="ctr"/>
            <a:r>
              <a:rPr lang="en-AU" sz="4500" b="1" smtClean="0">
                <a:latin typeface="Arial" charset="0"/>
                <a:cs typeface="Arial" charset="0"/>
              </a:rPr>
              <a:t>Impact of program on breaches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Content Placeholder 2"/>
          <p:cNvSpPr>
            <a:spLocks noGrp="1"/>
          </p:cNvSpPr>
          <p:nvPr>
            <p:ph idx="1"/>
          </p:nvPr>
        </p:nvSpPr>
        <p:spPr>
          <a:xfrm>
            <a:off x="971600" y="1268760"/>
            <a:ext cx="7200800" cy="4680520"/>
          </a:xfrm>
        </p:spPr>
        <p:txBody>
          <a:bodyPr/>
          <a:lstStyle/>
          <a:p>
            <a:pPr marL="358775" indent="-358775">
              <a:spcBef>
                <a:spcPts val="0"/>
              </a:spcBef>
              <a:spcAft>
                <a:spcPts val="1800"/>
              </a:spcAft>
              <a:buClr>
                <a:schemeClr val="tx2"/>
              </a:buClr>
              <a:buFont typeface="Arial" charset="0"/>
              <a:buChar char="•"/>
              <a:defRPr/>
            </a:pPr>
            <a:r>
              <a:rPr lang="en-AU" sz="2800" dirty="0" smtClean="0">
                <a:latin typeface="Arial" charset="0"/>
                <a:cs typeface="Arial" charset="0"/>
              </a:rPr>
              <a:t>Compared to the four weeks before applying for their ADVO, during the four weeks after the ADVO was served, there was a </a:t>
            </a:r>
            <a:r>
              <a:rPr lang="en-AU" sz="2800" b="1" dirty="0" smtClean="0">
                <a:latin typeface="Arial" charset="0"/>
                <a:cs typeface="Arial" charset="0"/>
              </a:rPr>
              <a:t>reduction</a:t>
            </a:r>
            <a:r>
              <a:rPr lang="en-AU" sz="2800" dirty="0" smtClean="0">
                <a:latin typeface="Arial" charset="0"/>
                <a:cs typeface="Arial" charset="0"/>
              </a:rPr>
              <a:t> in the proportion of protected persons who reported experiencing each type of behaviour proscribed by the legislation. </a:t>
            </a:r>
          </a:p>
          <a:p>
            <a:pPr marL="358775" indent="-358775">
              <a:spcBef>
                <a:spcPts val="1800"/>
              </a:spcBef>
              <a:spcAft>
                <a:spcPts val="0"/>
              </a:spcAft>
              <a:buClr>
                <a:schemeClr val="tx2"/>
              </a:buClr>
              <a:buFont typeface="Arial" charset="0"/>
              <a:buChar char="•"/>
              <a:defRPr/>
            </a:pPr>
            <a:r>
              <a:rPr lang="en-AU" sz="2800" dirty="0" smtClean="0">
                <a:latin typeface="Arial" charset="0"/>
                <a:cs typeface="Arial" charset="0"/>
              </a:rPr>
              <a:t>These pre-post ADVO reductions were statistically significant for</a:t>
            </a:r>
            <a:r>
              <a:rPr lang="en-AU" sz="2800" i="1" dirty="0" smtClean="0">
                <a:latin typeface="Arial" charset="0"/>
                <a:cs typeface="Arial" charset="0"/>
              </a:rPr>
              <a:t> </a:t>
            </a:r>
            <a:r>
              <a:rPr lang="en-AU" sz="2800" b="1" dirty="0" smtClean="0">
                <a:latin typeface="Arial" charset="0"/>
                <a:cs typeface="Arial" charset="0"/>
              </a:rPr>
              <a:t>both</a:t>
            </a:r>
            <a:r>
              <a:rPr lang="en-AU" sz="2800" i="1" dirty="0" smtClean="0">
                <a:latin typeface="Arial" charset="0"/>
                <a:cs typeface="Arial" charset="0"/>
              </a:rPr>
              <a:t> </a:t>
            </a:r>
            <a:r>
              <a:rPr lang="en-AU" sz="2800" dirty="0" smtClean="0">
                <a:latin typeface="Arial" charset="0"/>
                <a:cs typeface="Arial" charset="0"/>
              </a:rPr>
              <a:t>groups of protected persons</a:t>
            </a:r>
            <a:r>
              <a:rPr lang="en-AU" sz="2800" dirty="0" smtClean="0">
                <a:latin typeface="Arial" pitchFamily="34" charset="0"/>
                <a:cs typeface="Arial" pitchFamily="34" charset="0"/>
              </a:rPr>
              <a:t>. </a:t>
            </a:r>
          </a:p>
          <a:p>
            <a:pPr marL="358775" indent="-358775">
              <a:spcBef>
                <a:spcPts val="1200"/>
              </a:spcBef>
              <a:spcAft>
                <a:spcPts val="0"/>
              </a:spcAft>
              <a:buClr>
                <a:schemeClr val="tx2"/>
              </a:buClr>
              <a:buFont typeface="Arial" charset="0"/>
              <a:buChar char="•"/>
              <a:defRPr/>
            </a:pPr>
            <a:endParaRPr lang="en-AU" sz="2350" dirty="0" smtClean="0">
              <a:latin typeface="Arial" pitchFamily="34" charset="0"/>
              <a:cs typeface="Arial" pitchFamily="34" charset="0"/>
            </a:endParaRPr>
          </a:p>
          <a:p>
            <a:pPr marL="0" indent="0">
              <a:spcBef>
                <a:spcPts val="900"/>
              </a:spcBef>
              <a:spcAft>
                <a:spcPts val="900"/>
              </a:spcAft>
              <a:buClr>
                <a:schemeClr val="tx2"/>
              </a:buClr>
              <a:buFont typeface="Wingdings 2" pitchFamily="18" charset="2"/>
              <a:buNone/>
              <a:defRPr/>
            </a:pPr>
            <a:endParaRPr lang="en-AU" sz="2350" dirty="0" smtClean="0">
              <a:latin typeface="Arial" charset="0"/>
              <a:cs typeface="Arial" charset="0"/>
            </a:endParaRPr>
          </a:p>
          <a:p>
            <a:pPr marL="358775" indent="-358775">
              <a:spcBef>
                <a:spcPts val="600"/>
              </a:spcBef>
              <a:spcAft>
                <a:spcPts val="600"/>
              </a:spcAft>
              <a:buClr>
                <a:schemeClr val="tx2"/>
              </a:buClr>
              <a:buFont typeface="Arial" charset="0"/>
              <a:buChar char="•"/>
              <a:defRPr/>
            </a:pPr>
            <a:endParaRPr lang="en-AU" dirty="0" smtClean="0">
              <a:latin typeface="Arial" charset="0"/>
              <a:cs typeface="Arial" charset="0"/>
            </a:endParaRPr>
          </a:p>
        </p:txBody>
      </p:sp>
      <p:sp>
        <p:nvSpPr>
          <p:cNvPr id="4" name="Slide Number Placeholder 3"/>
          <p:cNvSpPr>
            <a:spLocks noGrp="1"/>
          </p:cNvSpPr>
          <p:nvPr>
            <p:ph type="sldNum" sz="quarter" idx="12"/>
          </p:nvPr>
        </p:nvSpPr>
        <p:spPr/>
        <p:txBody>
          <a:bodyPr/>
          <a:lstStyle/>
          <a:p>
            <a:pPr>
              <a:defRPr/>
            </a:pPr>
            <a:fld id="{F631B7B9-24F5-4E2D-B0C5-9B4AFB93534B}" type="slidenum">
              <a:rPr lang="en-AU" sz="900" smtClean="0">
                <a:latin typeface="Arial" pitchFamily="34" charset="0"/>
                <a:cs typeface="Arial" pitchFamily="34" charset="0"/>
              </a:rPr>
              <a:pPr>
                <a:defRPr/>
              </a:pPr>
              <a:t>18</a:t>
            </a:fld>
            <a:endParaRPr lang="en-AU" sz="9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48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836712"/>
            <a:ext cx="7776716" cy="5400600"/>
          </a:xfrm>
        </p:spPr>
        <p:txBody>
          <a:bodyPr/>
          <a:lstStyle/>
          <a:p>
            <a:pPr marL="360000" indent="-360000">
              <a:spcBef>
                <a:spcPts val="0"/>
              </a:spcBef>
              <a:spcAft>
                <a:spcPts val="1200"/>
              </a:spcAft>
              <a:buClr>
                <a:schemeClr val="tx2"/>
              </a:buClr>
              <a:buFont typeface="Arial" pitchFamily="34" charset="0"/>
              <a:buChar char="•"/>
              <a:defRPr/>
            </a:pPr>
            <a:r>
              <a:rPr lang="en-AU" sz="3200" b="1" dirty="0" smtClean="0">
                <a:solidFill>
                  <a:srgbClr val="FF0000"/>
                </a:solidFill>
                <a:latin typeface="Arial" charset="0"/>
                <a:cs typeface="Arial" charset="0"/>
              </a:rPr>
              <a:t>BUT</a:t>
            </a:r>
            <a:r>
              <a:rPr lang="en-AU" sz="2500" dirty="0" smtClean="0">
                <a:latin typeface="Arial" charset="0"/>
                <a:cs typeface="Arial" charset="0"/>
              </a:rPr>
              <a:t> there were </a:t>
            </a:r>
            <a:r>
              <a:rPr lang="en-AU" sz="2500" b="1" dirty="0" smtClean="0">
                <a:latin typeface="Arial" charset="0"/>
                <a:cs typeface="Arial" charset="0"/>
              </a:rPr>
              <a:t>no</a:t>
            </a:r>
            <a:r>
              <a:rPr lang="en-AU" sz="2500" dirty="0" smtClean="0">
                <a:latin typeface="Arial" charset="0"/>
                <a:cs typeface="Arial" charset="0"/>
              </a:rPr>
              <a:t> significant differences </a:t>
            </a:r>
            <a:r>
              <a:rPr lang="en-AU" sz="2500" b="1" dirty="0" smtClean="0">
                <a:latin typeface="Arial" charset="0"/>
                <a:cs typeface="Arial" charset="0"/>
              </a:rPr>
              <a:t>between</a:t>
            </a:r>
            <a:r>
              <a:rPr lang="en-AU" sz="2500" i="1" dirty="0" smtClean="0">
                <a:latin typeface="Arial" charset="0"/>
                <a:cs typeface="Arial" charset="0"/>
              </a:rPr>
              <a:t> </a:t>
            </a:r>
            <a:r>
              <a:rPr lang="en-AU" sz="2500" dirty="0" smtClean="0">
                <a:latin typeface="Arial" charset="0"/>
                <a:cs typeface="Arial" charset="0"/>
              </a:rPr>
              <a:t>the two groups of protected persons. </a:t>
            </a:r>
          </a:p>
          <a:p>
            <a:pPr marL="720000" indent="-360000">
              <a:spcBef>
                <a:spcPts val="1200"/>
              </a:spcBef>
              <a:spcAft>
                <a:spcPts val="1800"/>
              </a:spcAft>
              <a:buClr>
                <a:schemeClr val="tx2"/>
              </a:buClr>
              <a:buFont typeface="Wingdings" pitchFamily="2" charset="2"/>
              <a:buChar char="Ø"/>
              <a:defRPr/>
            </a:pPr>
            <a:r>
              <a:rPr lang="en-AU" sz="2500" dirty="0" smtClean="0">
                <a:latin typeface="Arial" pitchFamily="34" charset="0"/>
                <a:cs typeface="Arial" pitchFamily="34" charset="0"/>
              </a:rPr>
              <a:t>During the first four weeks that the ADVO was active, it was </a:t>
            </a:r>
            <a:r>
              <a:rPr lang="en-AU" sz="2500" b="1" dirty="0" smtClean="0">
                <a:latin typeface="Arial" pitchFamily="34" charset="0"/>
                <a:cs typeface="Arial" pitchFamily="34" charset="0"/>
              </a:rPr>
              <a:t>equally</a:t>
            </a:r>
            <a:r>
              <a:rPr lang="en-AU" sz="2500" dirty="0" smtClean="0">
                <a:latin typeface="Arial" pitchFamily="34" charset="0"/>
                <a:cs typeface="Arial" pitchFamily="34" charset="0"/>
              </a:rPr>
              <a:t> effective for most of the protected persons interviewed, regardless of whether they were interviewed before the legal service was implemented or during its implementation, and regardless of whether the associated defendant had received legal advice. </a:t>
            </a:r>
          </a:p>
          <a:p>
            <a:pPr marL="360000" indent="-360000">
              <a:spcBef>
                <a:spcPts val="1200"/>
              </a:spcBef>
              <a:spcAft>
                <a:spcPts val="0"/>
              </a:spcAft>
              <a:buClr>
                <a:schemeClr val="tx2"/>
              </a:buClr>
              <a:buFont typeface="Arial" pitchFamily="34" charset="0"/>
              <a:buChar char="•"/>
              <a:defRPr/>
            </a:pPr>
            <a:r>
              <a:rPr lang="en-AU" sz="2500" dirty="0" smtClean="0">
                <a:latin typeface="Arial" charset="0"/>
                <a:cs typeface="Arial" charset="0"/>
              </a:rPr>
              <a:t>This suggests that </a:t>
            </a:r>
            <a:r>
              <a:rPr lang="en-AU" sz="2500" dirty="0" smtClean="0">
                <a:latin typeface="Arial" pitchFamily="34" charset="0"/>
                <a:cs typeface="Arial" pitchFamily="34" charset="0"/>
              </a:rPr>
              <a:t>providing free legal advice to ADVO defendants did </a:t>
            </a:r>
            <a:r>
              <a:rPr lang="en-AU" sz="2500" b="1" dirty="0" smtClean="0">
                <a:latin typeface="Arial" pitchFamily="34" charset="0"/>
                <a:cs typeface="Arial" pitchFamily="34" charset="0"/>
              </a:rPr>
              <a:t>not</a:t>
            </a:r>
            <a:r>
              <a:rPr lang="en-AU" sz="2500" i="1" dirty="0" smtClean="0">
                <a:latin typeface="Arial" pitchFamily="34" charset="0"/>
                <a:cs typeface="Arial" pitchFamily="34" charset="0"/>
              </a:rPr>
              <a:t> </a:t>
            </a:r>
            <a:r>
              <a:rPr lang="en-AU" sz="2500" dirty="0" smtClean="0">
                <a:latin typeface="Arial" pitchFamily="34" charset="0"/>
                <a:cs typeface="Arial" pitchFamily="34" charset="0"/>
              </a:rPr>
              <a:t>result in fewer breaches of the proscribed behaviours</a:t>
            </a:r>
            <a:r>
              <a:rPr lang="en-AU" sz="2400" dirty="0" smtClean="0">
                <a:latin typeface="Arial" pitchFamily="34" charset="0"/>
                <a:cs typeface="Arial" pitchFamily="34" charset="0"/>
              </a:rPr>
              <a:t>.</a:t>
            </a:r>
          </a:p>
          <a:p>
            <a:pPr>
              <a:defRPr/>
            </a:pPr>
            <a:endParaRPr lang="en-AU" sz="2800" dirty="0" smtClean="0">
              <a:latin typeface="Arial" pitchFamily="34" charset="0"/>
              <a:cs typeface="Arial" pitchFamily="34" charset="0"/>
            </a:endParaRPr>
          </a:p>
          <a:p>
            <a:pPr>
              <a:defRPr/>
            </a:pPr>
            <a:endParaRPr lang="en-AU" dirty="0"/>
          </a:p>
        </p:txBody>
      </p:sp>
      <p:sp>
        <p:nvSpPr>
          <p:cNvPr id="4" name="Slide Number Placeholder 3"/>
          <p:cNvSpPr>
            <a:spLocks noGrp="1"/>
          </p:cNvSpPr>
          <p:nvPr>
            <p:ph type="sldNum" sz="quarter" idx="12"/>
          </p:nvPr>
        </p:nvSpPr>
        <p:spPr>
          <a:xfrm>
            <a:off x="7956550" y="6237288"/>
            <a:ext cx="762000" cy="365125"/>
          </a:xfrm>
        </p:spPr>
        <p:txBody>
          <a:bodyPr/>
          <a:lstStyle/>
          <a:p>
            <a:pPr>
              <a:defRPr/>
            </a:pPr>
            <a:fld id="{158E6C5D-A4D1-4194-8F94-A448380C15BC}" type="slidenum">
              <a:rPr lang="en-AU" sz="900" smtClean="0">
                <a:latin typeface="Arial" pitchFamily="34" charset="0"/>
                <a:cs typeface="Arial" pitchFamily="34" charset="0"/>
              </a:rPr>
              <a:pPr>
                <a:defRPr/>
              </a:pPr>
              <a:t>19</a:t>
            </a:fld>
            <a:endParaRPr lang="en-AU" sz="9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68313" y="836613"/>
            <a:ext cx="8229600" cy="779462"/>
          </a:xfrm>
        </p:spPr>
        <p:txBody>
          <a:bodyPr/>
          <a:lstStyle/>
          <a:p>
            <a:pPr algn="ctr"/>
            <a:r>
              <a:rPr lang="en-AU" b="1" dirty="0" smtClean="0">
                <a:latin typeface="Arial" charset="0"/>
                <a:cs typeface="Arial" charset="0"/>
              </a:rPr>
              <a:t>BACKGROUND</a:t>
            </a:r>
          </a:p>
        </p:txBody>
      </p:sp>
      <p:sp>
        <p:nvSpPr>
          <p:cNvPr id="3" name="Content Placeholder 2"/>
          <p:cNvSpPr>
            <a:spLocks noGrp="1"/>
          </p:cNvSpPr>
          <p:nvPr>
            <p:ph idx="1"/>
          </p:nvPr>
        </p:nvSpPr>
        <p:spPr>
          <a:xfrm>
            <a:off x="1042988" y="2420938"/>
            <a:ext cx="7345362" cy="3097212"/>
          </a:xfrm>
        </p:spPr>
        <p:txBody>
          <a:bodyPr/>
          <a:lstStyle/>
          <a:p>
            <a:pPr marL="360000" indent="-360000">
              <a:spcBef>
                <a:spcPts val="0"/>
              </a:spcBef>
              <a:spcAft>
                <a:spcPts val="1800"/>
              </a:spcAft>
              <a:buClr>
                <a:schemeClr val="tx2"/>
              </a:buClr>
              <a:buFont typeface="Arial" pitchFamily="34" charset="0"/>
              <a:buChar char="•"/>
              <a:defRPr/>
            </a:pPr>
            <a:r>
              <a:rPr lang="en-AU" sz="2700" dirty="0" smtClean="0">
                <a:latin typeface="Arial" pitchFamily="34" charset="0"/>
                <a:cs typeface="Arial" pitchFamily="34" charset="0"/>
              </a:rPr>
              <a:t>Domestic violence is a significant problem with social, economic, health and financial consequences.</a:t>
            </a:r>
          </a:p>
          <a:p>
            <a:pPr marL="360000" indent="-360000">
              <a:spcBef>
                <a:spcPts val="1800"/>
              </a:spcBef>
              <a:spcAft>
                <a:spcPts val="0"/>
              </a:spcAft>
              <a:buClr>
                <a:schemeClr val="tx2"/>
              </a:buClr>
              <a:buFont typeface="Arial" pitchFamily="34" charset="0"/>
              <a:buChar char="•"/>
              <a:defRPr/>
            </a:pPr>
            <a:r>
              <a:rPr lang="en-AU" sz="2700" dirty="0" smtClean="0">
                <a:latin typeface="Arial" pitchFamily="34" charset="0"/>
                <a:cs typeface="Arial" pitchFamily="34" charset="0"/>
              </a:rPr>
              <a:t>It encompasses physical violence, emotional abuse, verbal abuse, intimidation, and economic and social deprivation.</a:t>
            </a:r>
          </a:p>
          <a:p>
            <a:pPr marL="0" indent="0">
              <a:buClr>
                <a:schemeClr val="tx2"/>
              </a:buClr>
              <a:buFont typeface="Wingdings 2" pitchFamily="18" charset="2"/>
              <a:buNone/>
              <a:defRPr/>
            </a:pPr>
            <a:endParaRPr lang="en-AU"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3EB2651C-3A64-41FF-86EF-7E43873F02AA}" type="slidenum">
              <a:rPr lang="en-AU" sz="900" smtClean="0">
                <a:latin typeface="Arial" pitchFamily="34" charset="0"/>
                <a:cs typeface="Arial" pitchFamily="34" charset="0"/>
              </a:rPr>
              <a:pPr>
                <a:defRPr/>
              </a:pPr>
              <a:t>2</a:t>
            </a:fld>
            <a:endParaRPr lang="en-AU" sz="9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395288" y="765175"/>
            <a:ext cx="8362950" cy="1295400"/>
          </a:xfrm>
        </p:spPr>
        <p:txBody>
          <a:bodyPr/>
          <a:lstStyle/>
          <a:p>
            <a:pPr algn="ctr"/>
            <a:r>
              <a:rPr lang="en-AU" sz="4500" b="1" smtClean="0">
                <a:latin typeface="Arial" charset="0"/>
                <a:cs typeface="Arial" charset="0"/>
              </a:rPr>
              <a:t>Defendant satisfaction </a:t>
            </a:r>
            <a:br>
              <a:rPr lang="en-AU" sz="4500" b="1" smtClean="0">
                <a:latin typeface="Arial" charset="0"/>
                <a:cs typeface="Arial" charset="0"/>
              </a:rPr>
            </a:br>
            <a:r>
              <a:rPr lang="en-AU" sz="4500" b="1" smtClean="0">
                <a:latin typeface="Arial" charset="0"/>
                <a:cs typeface="Arial" charset="0"/>
              </a:rPr>
              <a:t>with pilot program</a:t>
            </a:r>
            <a:endParaRPr lang="en-AU" sz="4500" smtClean="0"/>
          </a:p>
        </p:txBody>
      </p:sp>
      <p:sp>
        <p:nvSpPr>
          <p:cNvPr id="21507" name="Content Placeholder 2"/>
          <p:cNvSpPr>
            <a:spLocks noGrp="1"/>
          </p:cNvSpPr>
          <p:nvPr>
            <p:ph idx="1"/>
          </p:nvPr>
        </p:nvSpPr>
        <p:spPr>
          <a:xfrm>
            <a:off x="971600" y="2349500"/>
            <a:ext cx="7416750" cy="4103688"/>
          </a:xfrm>
        </p:spPr>
        <p:txBody>
          <a:bodyPr/>
          <a:lstStyle/>
          <a:p>
            <a:pPr marL="0" indent="0">
              <a:spcBef>
                <a:spcPct val="0"/>
              </a:spcBef>
              <a:spcAft>
                <a:spcPts val="1200"/>
              </a:spcAft>
              <a:buClr>
                <a:schemeClr val="tx2"/>
              </a:buClr>
              <a:buFont typeface="Wingdings 2" pitchFamily="18" charset="2"/>
              <a:buNone/>
              <a:defRPr/>
            </a:pPr>
            <a:r>
              <a:rPr lang="en-AU" dirty="0" smtClean="0">
                <a:latin typeface="Arial" charset="0"/>
                <a:cs typeface="Arial" charset="0"/>
              </a:rPr>
              <a:t>Of 29 defendants interviewed:</a:t>
            </a:r>
          </a:p>
          <a:p>
            <a:pPr marL="360000" indent="-360000">
              <a:spcBef>
                <a:spcPts val="1000"/>
              </a:spcBef>
              <a:spcAft>
                <a:spcPts val="1000"/>
              </a:spcAft>
              <a:buClr>
                <a:schemeClr val="tx2"/>
              </a:buClr>
              <a:buFont typeface="Arial" charset="0"/>
              <a:buChar char="•"/>
              <a:defRPr/>
            </a:pPr>
            <a:r>
              <a:rPr lang="en-AU" dirty="0" smtClean="0">
                <a:latin typeface="Arial" charset="0"/>
                <a:cs typeface="Arial" charset="0"/>
              </a:rPr>
              <a:t>90% were male;</a:t>
            </a:r>
          </a:p>
          <a:p>
            <a:pPr marL="360000" indent="-360000">
              <a:spcBef>
                <a:spcPts val="1000"/>
              </a:spcBef>
              <a:spcAft>
                <a:spcPts val="1000"/>
              </a:spcAft>
              <a:buClr>
                <a:schemeClr val="tx2"/>
              </a:buClr>
              <a:buFont typeface="Arial" charset="0"/>
              <a:buChar char="•"/>
              <a:defRPr/>
            </a:pPr>
            <a:r>
              <a:rPr lang="en-AU" dirty="0" smtClean="0">
                <a:latin typeface="Arial" charset="0"/>
                <a:cs typeface="Arial" charset="0"/>
              </a:rPr>
              <a:t>average age of 38 years;</a:t>
            </a:r>
          </a:p>
          <a:p>
            <a:pPr marL="360000" indent="-360000">
              <a:spcBef>
                <a:spcPts val="1000"/>
              </a:spcBef>
              <a:spcAft>
                <a:spcPts val="1000"/>
              </a:spcAft>
              <a:buClr>
                <a:schemeClr val="tx2"/>
              </a:buClr>
              <a:buFont typeface="Arial" charset="0"/>
              <a:buChar char="•"/>
              <a:defRPr/>
            </a:pPr>
            <a:r>
              <a:rPr lang="en-AU" dirty="0" smtClean="0">
                <a:latin typeface="Arial" charset="0"/>
                <a:cs typeface="Arial" charset="0"/>
              </a:rPr>
              <a:t>31% were interviewed with a qualified interpreter; and</a:t>
            </a:r>
          </a:p>
          <a:p>
            <a:pPr marL="360000" indent="-360000">
              <a:spcBef>
                <a:spcPts val="1000"/>
              </a:spcBef>
              <a:spcAft>
                <a:spcPts val="0"/>
              </a:spcAft>
              <a:buClr>
                <a:schemeClr val="tx2"/>
              </a:buClr>
              <a:buFont typeface="Arial" pitchFamily="34" charset="0"/>
              <a:buChar char="•"/>
              <a:defRPr/>
            </a:pPr>
            <a:r>
              <a:rPr lang="en-AU" dirty="0" smtClean="0">
                <a:latin typeface="Arial" charset="0"/>
                <a:cs typeface="Arial" charset="0"/>
              </a:rPr>
              <a:t>52% were at court for both the ADVO and associated charges </a:t>
            </a:r>
            <a:r>
              <a:rPr lang="en-AU" sz="2000" dirty="0" smtClean="0">
                <a:latin typeface="Arial" charset="0"/>
                <a:cs typeface="Arial" charset="0"/>
              </a:rPr>
              <a:t>(e.g. common assault, stalking).</a:t>
            </a:r>
          </a:p>
        </p:txBody>
      </p:sp>
      <p:sp>
        <p:nvSpPr>
          <p:cNvPr id="4" name="Slide Number Placeholder 3"/>
          <p:cNvSpPr>
            <a:spLocks noGrp="1"/>
          </p:cNvSpPr>
          <p:nvPr>
            <p:ph type="sldNum" sz="quarter" idx="12"/>
          </p:nvPr>
        </p:nvSpPr>
        <p:spPr/>
        <p:txBody>
          <a:bodyPr/>
          <a:lstStyle/>
          <a:p>
            <a:pPr>
              <a:defRPr/>
            </a:pPr>
            <a:fld id="{439A1D96-71C8-4B98-A3B0-A995808C0C64}" type="slidenum">
              <a:rPr lang="en-AU" sz="900" smtClean="0">
                <a:latin typeface="Arial" pitchFamily="34" charset="0"/>
                <a:cs typeface="Arial" pitchFamily="34" charset="0"/>
              </a:rPr>
              <a:pPr>
                <a:defRPr/>
              </a:pPr>
              <a:t>20</a:t>
            </a:fld>
            <a:endParaRPr lang="en-AU" sz="9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50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50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50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50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692696"/>
            <a:ext cx="7992888" cy="5689302"/>
          </a:xfrm>
        </p:spPr>
        <p:txBody>
          <a:bodyPr/>
          <a:lstStyle/>
          <a:p>
            <a:pPr marL="358775" indent="-358775">
              <a:spcBef>
                <a:spcPts val="900"/>
              </a:spcBef>
              <a:spcAft>
                <a:spcPts val="900"/>
              </a:spcAft>
              <a:buClr>
                <a:schemeClr val="tx2"/>
              </a:buClr>
              <a:buFont typeface="Arial" charset="0"/>
              <a:buChar char="•"/>
            </a:pPr>
            <a:r>
              <a:rPr lang="en-AU" sz="2350" dirty="0" smtClean="0">
                <a:latin typeface="Arial" charset="0"/>
                <a:cs typeface="Arial" charset="0"/>
              </a:rPr>
              <a:t>97% reported that the solicitor explained the ADVO conditions.</a:t>
            </a:r>
          </a:p>
          <a:p>
            <a:pPr marL="358775" indent="-358775">
              <a:spcBef>
                <a:spcPts val="900"/>
              </a:spcBef>
              <a:spcAft>
                <a:spcPts val="900"/>
              </a:spcAft>
              <a:buClr>
                <a:schemeClr val="tx2"/>
              </a:buClr>
              <a:buFont typeface="Arial" charset="0"/>
              <a:buChar char="•"/>
            </a:pPr>
            <a:r>
              <a:rPr lang="en-AU" sz="2350" dirty="0" smtClean="0">
                <a:latin typeface="Arial" charset="0"/>
                <a:cs typeface="Arial" charset="0"/>
              </a:rPr>
              <a:t>57% stated that it was ‘easy’ or ‘very easy’ to understand the ADVO conditions imposed by the magistrate, but 21% stated that it was ‘hard’ or ‘very hard’ to understand the conditions.</a:t>
            </a:r>
          </a:p>
          <a:p>
            <a:pPr marL="358775" indent="-358775">
              <a:spcBef>
                <a:spcPts val="900"/>
              </a:spcBef>
              <a:spcAft>
                <a:spcPts val="900"/>
              </a:spcAft>
              <a:buClr>
                <a:schemeClr val="tx2"/>
              </a:buClr>
              <a:buFont typeface="Arial" charset="0"/>
              <a:buChar char="•"/>
            </a:pPr>
            <a:r>
              <a:rPr lang="en-AU" sz="2350" dirty="0" smtClean="0">
                <a:latin typeface="Arial" charset="0"/>
                <a:cs typeface="Arial" charset="0"/>
              </a:rPr>
              <a:t>97% felt that the solicitor had treated them respectfully or very respectfully.</a:t>
            </a:r>
          </a:p>
          <a:p>
            <a:pPr marL="358775" indent="-358775">
              <a:spcBef>
                <a:spcPts val="900"/>
              </a:spcBef>
              <a:spcAft>
                <a:spcPts val="900"/>
              </a:spcAft>
              <a:buClr>
                <a:schemeClr val="tx2"/>
              </a:buClr>
              <a:buFont typeface="Arial" charset="0"/>
              <a:buChar char="•"/>
            </a:pPr>
            <a:r>
              <a:rPr lang="en-AU" sz="2350" dirty="0" smtClean="0">
                <a:latin typeface="Arial" charset="0"/>
                <a:cs typeface="Arial" charset="0"/>
              </a:rPr>
              <a:t>86% were satisfied or very satisfied with the manner in which the solicitor dealt with their matter in the courtroom. </a:t>
            </a:r>
          </a:p>
          <a:p>
            <a:pPr marL="358775" indent="-358775">
              <a:spcBef>
                <a:spcPts val="900"/>
              </a:spcBef>
              <a:spcAft>
                <a:spcPts val="900"/>
              </a:spcAft>
              <a:buClr>
                <a:schemeClr val="tx2"/>
              </a:buClr>
              <a:buFont typeface="Arial" charset="0"/>
              <a:buChar char="•"/>
            </a:pPr>
            <a:r>
              <a:rPr lang="en-AU" sz="2350" dirty="0" smtClean="0">
                <a:latin typeface="Arial" charset="0"/>
                <a:cs typeface="Arial" charset="0"/>
              </a:rPr>
              <a:t>86% stated that they would recommend the legal service to other people in a situation similar to their own. </a:t>
            </a:r>
          </a:p>
        </p:txBody>
      </p:sp>
      <p:sp>
        <p:nvSpPr>
          <p:cNvPr id="4" name="Slide Number Placeholder 3"/>
          <p:cNvSpPr>
            <a:spLocks noGrp="1"/>
          </p:cNvSpPr>
          <p:nvPr>
            <p:ph type="sldNum" sz="quarter" idx="12"/>
          </p:nvPr>
        </p:nvSpPr>
        <p:spPr/>
        <p:txBody>
          <a:bodyPr/>
          <a:lstStyle/>
          <a:p>
            <a:pPr>
              <a:defRPr/>
            </a:pPr>
            <a:fld id="{A36E0A43-08EB-488E-9012-39274C240677}" type="slidenum">
              <a:rPr lang="en-AU" sz="900" smtClean="0">
                <a:latin typeface="Arial" pitchFamily="34" charset="0"/>
                <a:cs typeface="Arial" pitchFamily="34" charset="0"/>
              </a:rPr>
              <a:pPr>
                <a:defRPr/>
              </a:pPr>
              <a:t>21</a:t>
            </a:fld>
            <a:endParaRPr lang="en-AU"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67544" y="620688"/>
            <a:ext cx="8229600" cy="923925"/>
          </a:xfrm>
        </p:spPr>
        <p:txBody>
          <a:bodyPr/>
          <a:lstStyle/>
          <a:p>
            <a:pPr algn="ctr"/>
            <a:r>
              <a:rPr lang="en-AU" sz="2800" b="1" i="1" dirty="0" smtClean="0">
                <a:latin typeface="Arial" charset="0"/>
                <a:cs typeface="Arial" charset="0"/>
              </a:rPr>
              <a:t>What did the solicitor say would happen if you breach or break any of the ADVO conditions</a:t>
            </a:r>
            <a:r>
              <a:rPr lang="en-AU" sz="2800" b="1" dirty="0" smtClean="0">
                <a:latin typeface="Arial" charset="0"/>
                <a:cs typeface="Arial" charset="0"/>
              </a:rPr>
              <a:t>?</a:t>
            </a:r>
            <a:endParaRPr lang="en-AU" sz="2800" b="1" dirty="0" smtClean="0"/>
          </a:p>
        </p:txBody>
      </p:sp>
      <p:sp>
        <p:nvSpPr>
          <p:cNvPr id="3" name="Content Placeholder 2"/>
          <p:cNvSpPr>
            <a:spLocks noGrp="1"/>
          </p:cNvSpPr>
          <p:nvPr>
            <p:ph idx="1"/>
          </p:nvPr>
        </p:nvSpPr>
        <p:spPr>
          <a:xfrm>
            <a:off x="611560" y="1772816"/>
            <a:ext cx="7992888" cy="4464496"/>
          </a:xfrm>
        </p:spPr>
        <p:txBody>
          <a:bodyPr/>
          <a:lstStyle/>
          <a:p>
            <a:pPr marL="0" indent="0">
              <a:spcBef>
                <a:spcPts val="0"/>
              </a:spcBef>
              <a:spcAft>
                <a:spcPts val="1200"/>
              </a:spcAft>
              <a:buFont typeface="Wingdings 2" pitchFamily="18" charset="2"/>
              <a:buNone/>
              <a:defRPr/>
            </a:pPr>
            <a:r>
              <a:rPr lang="en-AU" dirty="0" smtClean="0">
                <a:latin typeface="Arial" pitchFamily="34" charset="0"/>
                <a:cs typeface="Arial" pitchFamily="34" charset="0"/>
              </a:rPr>
              <a:t>Most defendants </a:t>
            </a:r>
            <a:r>
              <a:rPr lang="en-AU" dirty="0">
                <a:latin typeface="Arial" pitchFamily="34" charset="0"/>
                <a:cs typeface="Arial" pitchFamily="34" charset="0"/>
              </a:rPr>
              <a:t>reported that the solicitors had explained the serious ramifications of breaching </a:t>
            </a:r>
            <a:r>
              <a:rPr lang="en-AU" dirty="0" smtClean="0">
                <a:latin typeface="Arial" pitchFamily="34" charset="0"/>
                <a:cs typeface="Arial" pitchFamily="34" charset="0"/>
              </a:rPr>
              <a:t>the conditions:</a:t>
            </a:r>
            <a:endParaRPr lang="en-AU" dirty="0">
              <a:latin typeface="Arial" pitchFamily="34" charset="0"/>
              <a:cs typeface="Arial" pitchFamily="34" charset="0"/>
            </a:endParaRPr>
          </a:p>
          <a:p>
            <a:pPr marL="360000" indent="-360000">
              <a:spcBef>
                <a:spcPts val="1000"/>
              </a:spcBef>
              <a:spcAft>
                <a:spcPts val="1000"/>
              </a:spcAft>
              <a:buClr>
                <a:schemeClr val="tx2"/>
              </a:buClr>
              <a:buFont typeface="Arial" pitchFamily="34" charset="0"/>
              <a:buChar char="•"/>
              <a:defRPr/>
            </a:pPr>
            <a:r>
              <a:rPr lang="en-AU" sz="2550" dirty="0" smtClean="0">
                <a:latin typeface="Arial" pitchFamily="34" charset="0"/>
                <a:cs typeface="Arial" pitchFamily="34" charset="0"/>
              </a:rPr>
              <a:t>59% stated </a:t>
            </a:r>
            <a:r>
              <a:rPr lang="en-AU" sz="2550" dirty="0">
                <a:latin typeface="Arial" pitchFamily="34" charset="0"/>
                <a:cs typeface="Arial" pitchFamily="34" charset="0"/>
              </a:rPr>
              <a:t>that the solicitor had explained that they would spend two years in gaol and be fined $5,500; </a:t>
            </a:r>
          </a:p>
          <a:p>
            <a:pPr marL="360000" indent="-360000">
              <a:spcBef>
                <a:spcPts val="1000"/>
              </a:spcBef>
              <a:spcAft>
                <a:spcPts val="1000"/>
              </a:spcAft>
              <a:buClr>
                <a:schemeClr val="tx2"/>
              </a:buClr>
              <a:buFont typeface="Arial" pitchFamily="34" charset="0"/>
              <a:buChar char="•"/>
              <a:defRPr/>
            </a:pPr>
            <a:r>
              <a:rPr lang="en-AU" sz="2550" dirty="0" smtClean="0">
                <a:latin typeface="Arial" pitchFamily="34" charset="0"/>
                <a:cs typeface="Arial" pitchFamily="34" charset="0"/>
              </a:rPr>
              <a:t>24% reported </a:t>
            </a:r>
            <a:r>
              <a:rPr lang="en-AU" sz="2550" dirty="0">
                <a:latin typeface="Arial" pitchFamily="34" charset="0"/>
                <a:cs typeface="Arial" pitchFamily="34" charset="0"/>
              </a:rPr>
              <a:t>that the solicitor told them they would be arrested/prosecuted; and </a:t>
            </a:r>
          </a:p>
          <a:p>
            <a:pPr marL="360000" indent="-360000">
              <a:spcBef>
                <a:spcPts val="1000"/>
              </a:spcBef>
              <a:spcAft>
                <a:spcPts val="0"/>
              </a:spcAft>
              <a:buClr>
                <a:schemeClr val="tx2"/>
              </a:buClr>
              <a:buFont typeface="Arial" pitchFamily="34" charset="0"/>
              <a:buChar char="•"/>
              <a:defRPr/>
            </a:pPr>
            <a:r>
              <a:rPr lang="en-AU" sz="2550" dirty="0">
                <a:latin typeface="Arial" pitchFamily="34" charset="0"/>
                <a:cs typeface="Arial" pitchFamily="34" charset="0"/>
              </a:rPr>
              <a:t>3.5% </a:t>
            </a:r>
            <a:r>
              <a:rPr lang="en-AU" sz="2550" dirty="0" smtClean="0">
                <a:latin typeface="Arial" pitchFamily="34" charset="0"/>
                <a:cs typeface="Arial" pitchFamily="34" charset="0"/>
              </a:rPr>
              <a:t>stated </a:t>
            </a:r>
            <a:r>
              <a:rPr lang="en-AU" sz="2550" dirty="0">
                <a:latin typeface="Arial" pitchFamily="34" charset="0"/>
                <a:cs typeface="Arial" pitchFamily="34" charset="0"/>
              </a:rPr>
              <a:t>that the solicitor had informed them that a breach would result in gaol time.</a:t>
            </a:r>
          </a:p>
          <a:p>
            <a:pPr>
              <a:defRPr/>
            </a:pPr>
            <a:endParaRPr lang="en-AU" dirty="0"/>
          </a:p>
        </p:txBody>
      </p:sp>
      <p:sp>
        <p:nvSpPr>
          <p:cNvPr id="4" name="Slide Number Placeholder 3"/>
          <p:cNvSpPr>
            <a:spLocks noGrp="1"/>
          </p:cNvSpPr>
          <p:nvPr>
            <p:ph type="sldNum" sz="quarter" idx="12"/>
          </p:nvPr>
        </p:nvSpPr>
        <p:spPr/>
        <p:txBody>
          <a:bodyPr/>
          <a:lstStyle/>
          <a:p>
            <a:pPr>
              <a:defRPr/>
            </a:pPr>
            <a:fld id="{4E324D77-6744-49E7-8C05-A9DF412BA789}" type="slidenum">
              <a:rPr lang="en-AU" sz="900" smtClean="0">
                <a:latin typeface="Arial" pitchFamily="34" charset="0"/>
                <a:cs typeface="Arial" pitchFamily="34" charset="0"/>
              </a:rPr>
              <a:pPr>
                <a:defRPr/>
              </a:pPr>
              <a:t>22</a:t>
            </a:fld>
            <a:endParaRPr lang="en-AU" sz="9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755650" y="620713"/>
            <a:ext cx="7632700" cy="1296987"/>
          </a:xfrm>
        </p:spPr>
        <p:txBody>
          <a:bodyPr/>
          <a:lstStyle/>
          <a:p>
            <a:pPr algn="ctr"/>
            <a:r>
              <a:rPr lang="en-AU" sz="4500" b="1" smtClean="0">
                <a:latin typeface="Arial" charset="0"/>
                <a:cs typeface="Arial" charset="0"/>
              </a:rPr>
              <a:t>Stakeholder satisfaction with pilot program</a:t>
            </a:r>
            <a:endParaRPr lang="en-AU" sz="4500" smtClean="0"/>
          </a:p>
        </p:txBody>
      </p:sp>
      <p:sp>
        <p:nvSpPr>
          <p:cNvPr id="3" name="Content Placeholder 2"/>
          <p:cNvSpPr>
            <a:spLocks noGrp="1"/>
          </p:cNvSpPr>
          <p:nvPr>
            <p:ph idx="1"/>
          </p:nvPr>
        </p:nvSpPr>
        <p:spPr>
          <a:xfrm>
            <a:off x="971600" y="2060848"/>
            <a:ext cx="7344816" cy="4464050"/>
          </a:xfrm>
        </p:spPr>
        <p:txBody>
          <a:bodyPr/>
          <a:lstStyle/>
          <a:p>
            <a:pPr marL="0" indent="0">
              <a:spcBef>
                <a:spcPts val="0"/>
              </a:spcBef>
              <a:spcAft>
                <a:spcPts val="600"/>
              </a:spcAft>
              <a:buFont typeface="Wingdings 2" pitchFamily="18" charset="2"/>
              <a:buNone/>
              <a:defRPr/>
            </a:pPr>
            <a:r>
              <a:rPr lang="en-AU" sz="2800" i="1" dirty="0">
                <a:latin typeface="Arial" pitchFamily="34" charset="0"/>
                <a:cs typeface="Arial" pitchFamily="34" charset="0"/>
              </a:rPr>
              <a:t>Do you think there is a need for this legal service for ADVO </a:t>
            </a:r>
            <a:r>
              <a:rPr lang="en-AU" sz="2800" i="1" dirty="0" smtClean="0">
                <a:latin typeface="Arial" pitchFamily="34" charset="0"/>
                <a:cs typeface="Arial" pitchFamily="34" charset="0"/>
              </a:rPr>
              <a:t>defendants?</a:t>
            </a:r>
            <a:endParaRPr lang="en-AU" sz="2800" dirty="0" smtClean="0">
              <a:latin typeface="Arial" pitchFamily="34" charset="0"/>
              <a:cs typeface="Arial" pitchFamily="34" charset="0"/>
            </a:endParaRPr>
          </a:p>
          <a:p>
            <a:pPr marL="360000" indent="-360000">
              <a:spcBef>
                <a:spcPts val="1200"/>
              </a:spcBef>
              <a:spcAft>
                <a:spcPts val="600"/>
              </a:spcAft>
              <a:buClr>
                <a:schemeClr val="tx2"/>
              </a:buClr>
              <a:buFont typeface="Arial" pitchFamily="34" charset="0"/>
              <a:buChar char="•"/>
              <a:defRPr/>
            </a:pPr>
            <a:r>
              <a:rPr lang="en-AU" sz="2550" dirty="0" smtClean="0">
                <a:latin typeface="Arial" pitchFamily="34" charset="0"/>
                <a:cs typeface="Arial" pitchFamily="34" charset="0"/>
              </a:rPr>
              <a:t>18 of the 20 stakeholders interviewed said there was a clear need for free legal advice and representation at the first mention. </a:t>
            </a:r>
          </a:p>
          <a:p>
            <a:pPr marL="360000" indent="-360000">
              <a:spcBef>
                <a:spcPts val="1000"/>
              </a:spcBef>
              <a:buClr>
                <a:schemeClr val="tx2"/>
              </a:buClr>
              <a:buFont typeface="Arial" pitchFamily="34" charset="0"/>
              <a:buChar char="•"/>
              <a:defRPr/>
            </a:pPr>
            <a:r>
              <a:rPr lang="en-AU" sz="2550" dirty="0" smtClean="0">
                <a:latin typeface="Arial" pitchFamily="34" charset="0"/>
                <a:cs typeface="Arial" pitchFamily="34" charset="0"/>
              </a:rPr>
              <a:t>Some believed this type of legal service </a:t>
            </a:r>
            <a:r>
              <a:rPr lang="en-AU" sz="2550" dirty="0">
                <a:latin typeface="Arial" pitchFamily="34" charset="0"/>
                <a:cs typeface="Arial" pitchFamily="34" charset="0"/>
              </a:rPr>
              <a:t>is particularly necessary </a:t>
            </a:r>
            <a:r>
              <a:rPr lang="en-AU" sz="2550" dirty="0" smtClean="0">
                <a:latin typeface="Arial" pitchFamily="34" charset="0"/>
                <a:cs typeface="Arial" pitchFamily="34" charset="0"/>
              </a:rPr>
              <a:t>in areas with a </a:t>
            </a:r>
            <a:r>
              <a:rPr lang="en-AU" sz="2550" dirty="0">
                <a:latin typeface="Arial" pitchFamily="34" charset="0"/>
                <a:cs typeface="Arial" pitchFamily="34" charset="0"/>
              </a:rPr>
              <a:t>high proportion of people of non-English speaking backgrounds who may not understand the language </a:t>
            </a:r>
            <a:r>
              <a:rPr lang="en-AU" sz="2550" dirty="0" smtClean="0">
                <a:latin typeface="Arial" pitchFamily="34" charset="0"/>
                <a:cs typeface="Arial" pitchFamily="34" charset="0"/>
              </a:rPr>
              <a:t>and/or </a:t>
            </a:r>
            <a:r>
              <a:rPr lang="en-AU" sz="2550" dirty="0">
                <a:latin typeface="Arial" pitchFamily="34" charset="0"/>
                <a:cs typeface="Arial" pitchFamily="34" charset="0"/>
              </a:rPr>
              <a:t>the Australian legal </a:t>
            </a:r>
            <a:r>
              <a:rPr lang="en-AU" sz="2550" dirty="0" smtClean="0">
                <a:latin typeface="Arial" pitchFamily="34" charset="0"/>
                <a:cs typeface="Arial" pitchFamily="34" charset="0"/>
              </a:rPr>
              <a:t>system.</a:t>
            </a:r>
            <a:endParaRPr lang="en-AU" sz="255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75C76970-EE6A-49C0-872F-848B567F5591}" type="slidenum">
              <a:rPr lang="en-AU" sz="900" smtClean="0">
                <a:latin typeface="Arial" pitchFamily="34" charset="0"/>
                <a:cs typeface="Arial" pitchFamily="34" charset="0"/>
              </a:rPr>
              <a:pPr>
                <a:defRPr/>
              </a:pPr>
              <a:t>23</a:t>
            </a:fld>
            <a:endParaRPr lang="en-AU" sz="9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1628800"/>
            <a:ext cx="7920037" cy="4897437"/>
          </a:xfrm>
        </p:spPr>
        <p:txBody>
          <a:bodyPr/>
          <a:lstStyle/>
          <a:p>
            <a:pPr marL="358775" indent="-358775">
              <a:spcBef>
                <a:spcPct val="0"/>
              </a:spcBef>
              <a:spcAft>
                <a:spcPts val="900"/>
              </a:spcAft>
              <a:buClr>
                <a:schemeClr val="tx2"/>
              </a:buClr>
              <a:buFont typeface="Arial" charset="0"/>
              <a:buChar char="•"/>
            </a:pPr>
            <a:r>
              <a:rPr lang="en-US" sz="2400" dirty="0" smtClean="0">
                <a:latin typeface="Arial" charset="0"/>
                <a:cs typeface="Arial" charset="0"/>
              </a:rPr>
              <a:t>Defendants who would otherwise have been unrepresented received legal advice regarding their specific circumstances and were represented in court. So, negotiated and practicable ADVOs were developed reflecting the unique needs of both the protected persons and the defendants. </a:t>
            </a:r>
          </a:p>
          <a:p>
            <a:pPr marL="358775" indent="-358775">
              <a:spcBef>
                <a:spcPts val="900"/>
              </a:spcBef>
              <a:spcAft>
                <a:spcPts val="900"/>
              </a:spcAft>
              <a:buClr>
                <a:schemeClr val="tx2"/>
              </a:buClr>
              <a:buFont typeface="Arial" charset="0"/>
              <a:buChar char="•"/>
            </a:pPr>
            <a:r>
              <a:rPr lang="en-US" sz="2400" dirty="0" smtClean="0">
                <a:latin typeface="Arial" charset="0"/>
                <a:cs typeface="Arial" charset="0"/>
              </a:rPr>
              <a:t>Defendants left the courthouse understanding the ADVO conditions, the implications of each condition and the ramifications of breaching any condition</a:t>
            </a:r>
            <a:r>
              <a:rPr lang="en-US" sz="2400" dirty="0" smtClean="0"/>
              <a:t>.</a:t>
            </a:r>
          </a:p>
          <a:p>
            <a:pPr marL="358775" indent="-358775">
              <a:spcBef>
                <a:spcPts val="900"/>
              </a:spcBef>
              <a:buClr>
                <a:schemeClr val="tx2"/>
              </a:buClr>
              <a:buFont typeface="Arial" charset="0"/>
              <a:buChar char="•"/>
            </a:pPr>
            <a:r>
              <a:rPr lang="en-US" sz="2400" dirty="0" smtClean="0">
                <a:latin typeface="Arial" charset="0"/>
                <a:cs typeface="Arial" charset="0"/>
              </a:rPr>
              <a:t>Solicitors could </a:t>
            </a:r>
            <a:r>
              <a:rPr lang="en-AU" sz="2400" dirty="0" smtClean="0">
                <a:latin typeface="Arial" charset="0"/>
                <a:cs typeface="Arial" charset="0"/>
              </a:rPr>
              <a:t>identify issues affecting defendants’ offending behaviour early on and</a:t>
            </a:r>
            <a:r>
              <a:rPr lang="en-US" sz="2400" dirty="0" smtClean="0">
                <a:latin typeface="Arial" charset="0"/>
                <a:cs typeface="Arial" charset="0"/>
              </a:rPr>
              <a:t> make referrals to services </a:t>
            </a:r>
            <a:r>
              <a:rPr lang="en-AU" sz="1400" dirty="0" smtClean="0">
                <a:latin typeface="Arial" charset="0"/>
                <a:cs typeface="Arial" charset="0"/>
              </a:rPr>
              <a:t>(e.g. housing, mental health, relationships, drug/alcohol, immigration)</a:t>
            </a:r>
            <a:r>
              <a:rPr lang="en-US" sz="1400" dirty="0" smtClean="0">
                <a:latin typeface="Arial" charset="0"/>
                <a:cs typeface="Arial" charset="0"/>
              </a:rPr>
              <a:t>. </a:t>
            </a:r>
          </a:p>
          <a:p>
            <a:pPr marL="358775" indent="-358775">
              <a:spcBef>
                <a:spcPts val="1200"/>
              </a:spcBef>
              <a:buClr>
                <a:schemeClr val="tx2"/>
              </a:buClr>
              <a:buFont typeface="Arial" charset="0"/>
              <a:buChar char="•"/>
            </a:pPr>
            <a:endParaRPr lang="en-US" sz="2400" dirty="0" smtClean="0"/>
          </a:p>
        </p:txBody>
      </p:sp>
      <p:sp>
        <p:nvSpPr>
          <p:cNvPr id="4" name="Slide Number Placeholder 3"/>
          <p:cNvSpPr>
            <a:spLocks noGrp="1"/>
          </p:cNvSpPr>
          <p:nvPr>
            <p:ph type="sldNum" sz="quarter" idx="12"/>
          </p:nvPr>
        </p:nvSpPr>
        <p:spPr/>
        <p:txBody>
          <a:bodyPr/>
          <a:lstStyle/>
          <a:p>
            <a:pPr>
              <a:defRPr/>
            </a:pPr>
            <a:fld id="{5003787B-AFC1-40DF-8D87-69164818E7D0}" type="slidenum">
              <a:rPr lang="en-AU" sz="900" smtClean="0">
                <a:latin typeface="Arial" pitchFamily="34" charset="0"/>
                <a:cs typeface="Arial" pitchFamily="34" charset="0"/>
              </a:rPr>
              <a:pPr>
                <a:defRPr/>
              </a:pPr>
              <a:t>24</a:t>
            </a:fld>
            <a:endParaRPr lang="en-AU" sz="900" dirty="0">
              <a:latin typeface="Arial" pitchFamily="34" charset="0"/>
              <a:cs typeface="Arial" pitchFamily="34" charset="0"/>
            </a:endParaRPr>
          </a:p>
        </p:txBody>
      </p:sp>
      <p:sp>
        <p:nvSpPr>
          <p:cNvPr id="28676" name="Title 1"/>
          <p:cNvSpPr>
            <a:spLocks noGrp="1"/>
          </p:cNvSpPr>
          <p:nvPr>
            <p:ph type="title"/>
          </p:nvPr>
        </p:nvSpPr>
        <p:spPr>
          <a:xfrm>
            <a:off x="539552" y="620688"/>
            <a:ext cx="8229600" cy="865188"/>
          </a:xfrm>
        </p:spPr>
        <p:txBody>
          <a:bodyPr/>
          <a:lstStyle/>
          <a:p>
            <a:r>
              <a:rPr lang="en-US" sz="2800" b="1" i="1" dirty="0" smtClean="0">
                <a:latin typeface="Arial" charset="0"/>
                <a:cs typeface="Arial" charset="0"/>
              </a:rPr>
              <a:t>What aspects of the pilot program worked </a:t>
            </a:r>
            <a:r>
              <a:rPr lang="en-US" sz="2800" b="1" dirty="0" smtClean="0">
                <a:latin typeface="Arial" charset="0"/>
                <a:cs typeface="Arial" charset="0"/>
              </a:rPr>
              <a:t>well</a:t>
            </a:r>
            <a:r>
              <a:rPr lang="en-US" sz="2800" b="1" i="1" dirty="0" smtClean="0">
                <a:latin typeface="Arial" charset="0"/>
                <a:cs typeface="Arial" charset="0"/>
              </a:rPr>
              <a:t>? What were the </a:t>
            </a:r>
            <a:r>
              <a:rPr lang="en-US" sz="2800" b="1" dirty="0" smtClean="0">
                <a:latin typeface="Arial" charset="0"/>
                <a:cs typeface="Arial" charset="0"/>
              </a:rPr>
              <a:t>positive</a:t>
            </a:r>
            <a:r>
              <a:rPr lang="en-US" sz="2800" b="1" i="1" dirty="0" smtClean="0">
                <a:latin typeface="Arial" charset="0"/>
                <a:cs typeface="Arial" charset="0"/>
              </a:rPr>
              <a:t> features of the program?</a:t>
            </a:r>
            <a:endParaRPr lang="en-AU" sz="5400"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836712"/>
            <a:ext cx="8064896" cy="5400129"/>
          </a:xfrm>
        </p:spPr>
        <p:txBody>
          <a:bodyPr/>
          <a:lstStyle/>
          <a:p>
            <a:pPr marL="360000" indent="-360000">
              <a:spcBef>
                <a:spcPts val="900"/>
              </a:spcBef>
              <a:spcAft>
                <a:spcPts val="900"/>
              </a:spcAft>
              <a:buClr>
                <a:schemeClr val="tx2"/>
              </a:buClr>
              <a:buFont typeface="Arial" pitchFamily="34" charset="0"/>
              <a:buChar char="•"/>
              <a:defRPr/>
            </a:pPr>
            <a:r>
              <a:rPr lang="en-US" sz="2500" dirty="0" smtClean="0">
                <a:latin typeface="Arial" pitchFamily="34" charset="0"/>
                <a:cs typeface="Arial" pitchFamily="34" charset="0"/>
              </a:rPr>
              <a:t>Program had positive consequences for the court, other stakeholders and protected persons: </a:t>
            </a:r>
          </a:p>
          <a:p>
            <a:pPr marL="720000" indent="-358775">
              <a:spcBef>
                <a:spcPts val="900"/>
              </a:spcBef>
              <a:spcAft>
                <a:spcPts val="900"/>
              </a:spcAft>
              <a:buClr>
                <a:schemeClr val="tx2"/>
              </a:buClr>
              <a:buFont typeface="Wingdings" pitchFamily="2" charset="2"/>
              <a:buChar char="Ø"/>
              <a:defRPr/>
            </a:pPr>
            <a:r>
              <a:rPr lang="en-US" sz="2500" dirty="0" smtClean="0">
                <a:latin typeface="Arial" pitchFamily="34" charset="0"/>
                <a:cs typeface="Arial" pitchFamily="34" charset="0"/>
              </a:rPr>
              <a:t>the </a:t>
            </a:r>
            <a:r>
              <a:rPr lang="en-US" sz="2500" dirty="0">
                <a:latin typeface="Arial" pitchFamily="34" charset="0"/>
                <a:cs typeface="Arial" pitchFamily="34" charset="0"/>
              </a:rPr>
              <a:t>experience and skill set of the two defendant </a:t>
            </a:r>
            <a:r>
              <a:rPr lang="en-US" sz="2500" dirty="0" smtClean="0">
                <a:latin typeface="Arial" pitchFamily="34" charset="0"/>
                <a:cs typeface="Arial" pitchFamily="34" charset="0"/>
              </a:rPr>
              <a:t>solicitors meant magistrates received clear and concise advice, so the </a:t>
            </a:r>
            <a:r>
              <a:rPr lang="en-US" sz="2500" dirty="0">
                <a:latin typeface="Arial" pitchFamily="34" charset="0"/>
                <a:cs typeface="Arial" pitchFamily="34" charset="0"/>
              </a:rPr>
              <a:t>court </a:t>
            </a:r>
            <a:r>
              <a:rPr lang="en-US" sz="2500" dirty="0" smtClean="0">
                <a:latin typeface="Arial" pitchFamily="34" charset="0"/>
                <a:cs typeface="Arial" pitchFamily="34" charset="0"/>
              </a:rPr>
              <a:t>process </a:t>
            </a:r>
            <a:r>
              <a:rPr lang="en-US" sz="2500" dirty="0">
                <a:latin typeface="Arial" pitchFamily="34" charset="0"/>
                <a:cs typeface="Arial" pitchFamily="34" charset="0"/>
              </a:rPr>
              <a:t>ran </a:t>
            </a:r>
            <a:r>
              <a:rPr lang="en-US" sz="2500" dirty="0" smtClean="0">
                <a:latin typeface="Arial" pitchFamily="34" charset="0"/>
                <a:cs typeface="Arial" pitchFamily="34" charset="0"/>
              </a:rPr>
              <a:t>smoothly; </a:t>
            </a:r>
          </a:p>
          <a:p>
            <a:pPr marL="720000" indent="-358775">
              <a:spcBef>
                <a:spcPts val="900"/>
              </a:spcBef>
              <a:spcAft>
                <a:spcPts val="900"/>
              </a:spcAft>
              <a:buClr>
                <a:schemeClr val="tx2"/>
              </a:buClr>
              <a:buFont typeface="Wingdings" pitchFamily="2" charset="2"/>
              <a:buChar char="Ø"/>
              <a:defRPr/>
            </a:pPr>
            <a:r>
              <a:rPr lang="en-US" sz="2500" dirty="0" smtClean="0">
                <a:latin typeface="Arial" pitchFamily="34" charset="0"/>
                <a:cs typeface="Arial" pitchFamily="34" charset="0"/>
              </a:rPr>
              <a:t>matters </a:t>
            </a:r>
            <a:r>
              <a:rPr lang="en-US" sz="2500" dirty="0">
                <a:latin typeface="Arial" pitchFamily="34" charset="0"/>
                <a:cs typeface="Arial" pitchFamily="34" charset="0"/>
              </a:rPr>
              <a:t>were </a:t>
            </a:r>
            <a:r>
              <a:rPr lang="en-US" sz="2500" dirty="0" err="1">
                <a:latin typeface="Arial" pitchFamily="34" charset="0"/>
                <a:cs typeface="Arial" pitchFamily="34" charset="0"/>
              </a:rPr>
              <a:t>finalised</a:t>
            </a:r>
            <a:r>
              <a:rPr lang="en-US" sz="2500" dirty="0">
                <a:latin typeface="Arial" pitchFamily="34" charset="0"/>
                <a:cs typeface="Arial" pitchFamily="34" charset="0"/>
              </a:rPr>
              <a:t> more quickly due to the prior negotiation and resolution of </a:t>
            </a:r>
            <a:r>
              <a:rPr lang="en-US" sz="2500" dirty="0" smtClean="0">
                <a:latin typeface="Arial" pitchFamily="34" charset="0"/>
                <a:cs typeface="Arial" pitchFamily="34" charset="0"/>
              </a:rPr>
              <a:t>issues, </a:t>
            </a:r>
            <a:r>
              <a:rPr lang="en-US" sz="2500" dirty="0">
                <a:latin typeface="Arial" pitchFamily="34" charset="0"/>
                <a:cs typeface="Arial" pitchFamily="34" charset="0"/>
              </a:rPr>
              <a:t>saving time and ultimately cost</a:t>
            </a:r>
            <a:r>
              <a:rPr lang="en-US" sz="2500" dirty="0" smtClean="0">
                <a:latin typeface="Arial" pitchFamily="34" charset="0"/>
                <a:cs typeface="Arial" pitchFamily="34" charset="0"/>
              </a:rPr>
              <a:t>; </a:t>
            </a:r>
          </a:p>
          <a:p>
            <a:pPr marL="720000" indent="-358775">
              <a:spcBef>
                <a:spcPts val="900"/>
              </a:spcBef>
              <a:spcAft>
                <a:spcPts val="0"/>
              </a:spcAft>
              <a:buClr>
                <a:schemeClr val="tx2"/>
              </a:buClr>
              <a:buFont typeface="Wingdings" pitchFamily="2" charset="2"/>
              <a:buChar char="Ø"/>
              <a:defRPr/>
            </a:pPr>
            <a:r>
              <a:rPr lang="en-US" sz="2500" dirty="0" smtClean="0">
                <a:latin typeface="Arial" pitchFamily="34" charset="0"/>
                <a:cs typeface="Arial" pitchFamily="34" charset="0"/>
              </a:rPr>
              <a:t>relevant stakeholders were prompted to devise </a:t>
            </a:r>
            <a:r>
              <a:rPr lang="en-US" sz="2500" dirty="0">
                <a:latin typeface="Arial" pitchFamily="34" charset="0"/>
                <a:cs typeface="Arial" pitchFamily="34" charset="0"/>
              </a:rPr>
              <a:t>new </a:t>
            </a:r>
            <a:r>
              <a:rPr lang="en-US" sz="2500" dirty="0" smtClean="0">
                <a:latin typeface="Arial" pitchFamily="34" charset="0"/>
                <a:cs typeface="Arial" pitchFamily="34" charset="0"/>
              </a:rPr>
              <a:t>streamlined processes </a:t>
            </a:r>
            <a:r>
              <a:rPr lang="en-US" sz="1900" dirty="0" smtClean="0">
                <a:latin typeface="Arial" pitchFamily="34" charset="0"/>
                <a:cs typeface="Arial" pitchFamily="34" charset="0"/>
              </a:rPr>
              <a:t>(e.g</a:t>
            </a:r>
            <a:r>
              <a:rPr lang="en-US" sz="1900" dirty="0">
                <a:latin typeface="Arial" pitchFamily="34" charset="0"/>
                <a:cs typeface="Arial" pitchFamily="34" charset="0"/>
              </a:rPr>
              <a:t>. the DVLOs designed an instruction sheet for defendants, this formed the basis for negotiations between the various </a:t>
            </a:r>
            <a:r>
              <a:rPr lang="en-US" sz="1900" dirty="0" smtClean="0">
                <a:latin typeface="Arial" pitchFamily="34" charset="0"/>
                <a:cs typeface="Arial" pitchFamily="34" charset="0"/>
              </a:rPr>
              <a:t>parties);</a:t>
            </a:r>
            <a:endParaRPr lang="en-US" sz="1900" dirty="0">
              <a:latin typeface="Arial" pitchFamily="34" charset="0"/>
              <a:cs typeface="Arial" pitchFamily="34" charset="0"/>
            </a:endParaRPr>
          </a:p>
          <a:p>
            <a:pPr marL="720000" indent="-358775">
              <a:spcBef>
                <a:spcPts val="900"/>
              </a:spcBef>
              <a:spcAft>
                <a:spcPts val="900"/>
              </a:spcAft>
              <a:buClr>
                <a:schemeClr val="tx2"/>
              </a:buClr>
              <a:buFont typeface="Wingdings" pitchFamily="2" charset="2"/>
              <a:buChar char="Ø"/>
              <a:defRPr/>
            </a:pPr>
            <a:endParaRPr lang="en-US" sz="2400" dirty="0" smtClean="0">
              <a:latin typeface="Arial" pitchFamily="34" charset="0"/>
              <a:cs typeface="Arial" pitchFamily="34" charset="0"/>
            </a:endParaRPr>
          </a:p>
          <a:p>
            <a:pPr marL="720000" indent="-358775">
              <a:spcBef>
                <a:spcPts val="900"/>
              </a:spcBef>
              <a:spcAft>
                <a:spcPts val="900"/>
              </a:spcAft>
              <a:buClr>
                <a:schemeClr val="tx2"/>
              </a:buClr>
              <a:buFont typeface="Wingdings" pitchFamily="2" charset="2"/>
              <a:buChar char="Ø"/>
              <a:defRPr/>
            </a:pPr>
            <a:endParaRPr lang="en-US" sz="2400" dirty="0" smtClean="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BC8DCDCA-B23A-4726-8740-DE6863386402}" type="slidenum">
              <a:rPr lang="en-AU" sz="900" smtClean="0">
                <a:latin typeface="Arial" pitchFamily="34" charset="0"/>
                <a:cs typeface="Arial" pitchFamily="34" charset="0"/>
              </a:rPr>
              <a:pPr>
                <a:defRPr/>
              </a:pPr>
              <a:t>25</a:t>
            </a:fld>
            <a:endParaRPr lang="en-AU" sz="9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981075"/>
            <a:ext cx="8208912" cy="4895850"/>
          </a:xfrm>
        </p:spPr>
        <p:txBody>
          <a:bodyPr/>
          <a:lstStyle/>
          <a:p>
            <a:pPr marL="720000" indent="-358775">
              <a:spcBef>
                <a:spcPts val="900"/>
              </a:spcBef>
              <a:spcAft>
                <a:spcPts val="900"/>
              </a:spcAft>
              <a:buClr>
                <a:schemeClr val="tx2"/>
              </a:buClr>
              <a:buFont typeface="Wingdings" pitchFamily="2" charset="2"/>
              <a:buChar char="Ø"/>
              <a:defRPr/>
            </a:pPr>
            <a:r>
              <a:rPr lang="en-US" sz="2500" dirty="0">
                <a:latin typeface="Arial" pitchFamily="34" charset="0"/>
                <a:cs typeface="Arial" pitchFamily="34" charset="0"/>
              </a:rPr>
              <a:t>program eased the workload of other stakeholders;</a:t>
            </a:r>
          </a:p>
          <a:p>
            <a:pPr marL="720000" indent="-358775">
              <a:spcBef>
                <a:spcPts val="900"/>
              </a:spcBef>
              <a:spcAft>
                <a:spcPts val="900"/>
              </a:spcAft>
              <a:buClr>
                <a:schemeClr val="tx2"/>
              </a:buClr>
              <a:buFont typeface="Wingdings" pitchFamily="2" charset="2"/>
              <a:buChar char="Ø"/>
              <a:defRPr/>
            </a:pPr>
            <a:r>
              <a:rPr lang="en-US" sz="2500" dirty="0" smtClean="0">
                <a:latin typeface="Arial" pitchFamily="34" charset="0"/>
                <a:cs typeface="Arial" pitchFamily="34" charset="0"/>
              </a:rPr>
              <a:t>providing legal advice enabled </a:t>
            </a:r>
            <a:r>
              <a:rPr lang="en-US" sz="2500" dirty="0">
                <a:latin typeface="Arial" pitchFamily="34" charset="0"/>
                <a:cs typeface="Arial" pitchFamily="34" charset="0"/>
              </a:rPr>
              <a:t>defendants </a:t>
            </a:r>
            <a:r>
              <a:rPr lang="en-US" sz="2500" dirty="0" smtClean="0">
                <a:latin typeface="Arial" pitchFamily="34" charset="0"/>
                <a:cs typeface="Arial" pitchFamily="34" charset="0"/>
              </a:rPr>
              <a:t>to </a:t>
            </a:r>
            <a:r>
              <a:rPr lang="en-US" sz="2500" dirty="0">
                <a:latin typeface="Arial" pitchFamily="34" charset="0"/>
                <a:cs typeface="Arial" pitchFamily="34" charset="0"/>
              </a:rPr>
              <a:t>make informed decisions at the first </a:t>
            </a:r>
            <a:r>
              <a:rPr lang="en-US" sz="2500" dirty="0" smtClean="0">
                <a:latin typeface="Arial" pitchFamily="34" charset="0"/>
                <a:cs typeface="Arial" pitchFamily="34" charset="0"/>
              </a:rPr>
              <a:t>mention. This:</a:t>
            </a:r>
            <a:endParaRPr lang="en-US" sz="2500" dirty="0">
              <a:latin typeface="Arial" pitchFamily="34" charset="0"/>
              <a:cs typeface="Arial" pitchFamily="34" charset="0"/>
            </a:endParaRPr>
          </a:p>
          <a:p>
            <a:pPr marL="1080000" indent="-360000">
              <a:spcBef>
                <a:spcPts val="900"/>
              </a:spcBef>
              <a:spcAft>
                <a:spcPts val="900"/>
              </a:spcAft>
              <a:buClr>
                <a:schemeClr val="tx2"/>
              </a:buClr>
              <a:buSzPct val="55000"/>
              <a:buFont typeface="Wingdings" pitchFamily="2" charset="2"/>
              <a:buChar char="q"/>
              <a:defRPr/>
            </a:pPr>
            <a:r>
              <a:rPr lang="en-US" sz="2500" dirty="0" smtClean="0">
                <a:latin typeface="Arial" pitchFamily="34" charset="0"/>
                <a:cs typeface="Arial" pitchFamily="34" charset="0"/>
              </a:rPr>
              <a:t>reduced, </a:t>
            </a:r>
            <a:r>
              <a:rPr lang="en-US" sz="2500" dirty="0">
                <a:latin typeface="Arial" pitchFamily="34" charset="0"/>
                <a:cs typeface="Arial" pitchFamily="34" charset="0"/>
              </a:rPr>
              <a:t>or even </a:t>
            </a:r>
            <a:r>
              <a:rPr lang="en-US" sz="2500" dirty="0" smtClean="0">
                <a:latin typeface="Arial" pitchFamily="34" charset="0"/>
                <a:cs typeface="Arial" pitchFamily="34" charset="0"/>
              </a:rPr>
              <a:t>eliminated, the need for adjournments; </a:t>
            </a:r>
          </a:p>
          <a:p>
            <a:pPr marL="1080000" indent="-360000">
              <a:spcBef>
                <a:spcPts val="900"/>
              </a:spcBef>
              <a:spcAft>
                <a:spcPts val="0"/>
              </a:spcAft>
              <a:buClr>
                <a:schemeClr val="tx2"/>
              </a:buClr>
              <a:buSzPct val="55000"/>
              <a:buFont typeface="Wingdings" pitchFamily="2" charset="2"/>
              <a:buChar char="q"/>
              <a:defRPr/>
            </a:pPr>
            <a:r>
              <a:rPr lang="en-US" sz="2500" dirty="0" smtClean="0">
                <a:latin typeface="Arial" pitchFamily="34" charset="0"/>
                <a:cs typeface="Arial" pitchFamily="34" charset="0"/>
              </a:rPr>
              <a:t>meant that neither defendants nor the associated protected </a:t>
            </a:r>
            <a:r>
              <a:rPr lang="en-US" sz="2500" dirty="0">
                <a:latin typeface="Arial" pitchFamily="34" charset="0"/>
                <a:cs typeface="Arial" pitchFamily="34" charset="0"/>
              </a:rPr>
              <a:t>persons </a:t>
            </a:r>
            <a:r>
              <a:rPr lang="en-US" sz="2500" dirty="0" smtClean="0">
                <a:latin typeface="Arial" pitchFamily="34" charset="0"/>
                <a:cs typeface="Arial" pitchFamily="34" charset="0"/>
              </a:rPr>
              <a:t>had </a:t>
            </a:r>
            <a:r>
              <a:rPr lang="en-US" sz="2500" dirty="0">
                <a:latin typeface="Arial" pitchFamily="34" charset="0"/>
                <a:cs typeface="Arial" pitchFamily="34" charset="0"/>
              </a:rPr>
              <a:t>to return to court on numerous </a:t>
            </a:r>
            <a:r>
              <a:rPr lang="en-US" sz="2500" dirty="0" smtClean="0">
                <a:latin typeface="Arial" pitchFamily="34" charset="0"/>
                <a:cs typeface="Arial" pitchFamily="34" charset="0"/>
              </a:rPr>
              <a:t>occasions. This, in turn, made the courthouse less crowded; and the court </a:t>
            </a:r>
            <a:r>
              <a:rPr lang="en-US" sz="2500" dirty="0">
                <a:latin typeface="Arial" pitchFamily="34" charset="0"/>
                <a:cs typeface="Arial" pitchFamily="34" charset="0"/>
              </a:rPr>
              <a:t>process </a:t>
            </a:r>
            <a:r>
              <a:rPr lang="en-US" sz="2500" dirty="0" smtClean="0">
                <a:latin typeface="Arial" pitchFamily="34" charset="0"/>
                <a:cs typeface="Arial" pitchFamily="34" charset="0"/>
              </a:rPr>
              <a:t>less stressful, less </a:t>
            </a:r>
            <a:r>
              <a:rPr lang="en-US" sz="2500" dirty="0">
                <a:latin typeface="Arial" pitchFamily="34" charset="0"/>
                <a:cs typeface="Arial" pitchFamily="34" charset="0"/>
              </a:rPr>
              <a:t>inconvenient </a:t>
            </a:r>
            <a:r>
              <a:rPr lang="en-US" sz="2500" dirty="0" smtClean="0">
                <a:latin typeface="Arial" pitchFamily="34" charset="0"/>
                <a:cs typeface="Arial" pitchFamily="34" charset="0"/>
              </a:rPr>
              <a:t>and more efficient for all parties, including the court.</a:t>
            </a:r>
            <a:endParaRPr lang="en-AU" sz="2500" dirty="0">
              <a:latin typeface="Arial" pitchFamily="34" charset="0"/>
              <a:cs typeface="Arial" pitchFamily="34" charset="0"/>
            </a:endParaRPr>
          </a:p>
          <a:p>
            <a:pPr>
              <a:defRPr/>
            </a:pPr>
            <a:endParaRPr lang="en-AU" dirty="0"/>
          </a:p>
        </p:txBody>
      </p:sp>
      <p:sp>
        <p:nvSpPr>
          <p:cNvPr id="4" name="Slide Number Placeholder 3"/>
          <p:cNvSpPr>
            <a:spLocks noGrp="1"/>
          </p:cNvSpPr>
          <p:nvPr>
            <p:ph type="sldNum" sz="quarter" idx="12"/>
          </p:nvPr>
        </p:nvSpPr>
        <p:spPr/>
        <p:txBody>
          <a:bodyPr/>
          <a:lstStyle/>
          <a:p>
            <a:pPr>
              <a:defRPr/>
            </a:pPr>
            <a:fld id="{0C284035-A53F-471F-BBAD-E64BF7C9961F}" type="slidenum">
              <a:rPr lang="en-AU" sz="900" smtClean="0">
                <a:latin typeface="Arial" pitchFamily="34" charset="0"/>
                <a:cs typeface="Arial" pitchFamily="34" charset="0"/>
              </a:rPr>
              <a:pPr>
                <a:defRPr/>
              </a:pPr>
              <a:t>26</a:t>
            </a:fld>
            <a:endParaRPr lang="en-AU" sz="9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67544" y="836712"/>
            <a:ext cx="8327579" cy="722313"/>
          </a:xfrm>
        </p:spPr>
        <p:txBody>
          <a:bodyPr/>
          <a:lstStyle/>
          <a:p>
            <a:r>
              <a:rPr lang="en-US" sz="2600" b="1" i="1" dirty="0" smtClean="0">
                <a:latin typeface="Arial" charset="0"/>
                <a:cs typeface="Arial" charset="0"/>
              </a:rPr>
              <a:t>What aspects of the pilot program did </a:t>
            </a:r>
            <a:r>
              <a:rPr lang="en-US" sz="2600" b="1" dirty="0" smtClean="0">
                <a:latin typeface="Arial" charset="0"/>
                <a:cs typeface="Arial" charset="0"/>
              </a:rPr>
              <a:t>not</a:t>
            </a:r>
            <a:r>
              <a:rPr lang="en-US" sz="2600" b="1" i="1" dirty="0" smtClean="0">
                <a:latin typeface="Arial" charset="0"/>
                <a:cs typeface="Arial" charset="0"/>
              </a:rPr>
              <a:t> work well? </a:t>
            </a:r>
            <a:br>
              <a:rPr lang="en-US" sz="2600" b="1" i="1" dirty="0" smtClean="0">
                <a:latin typeface="Arial" charset="0"/>
                <a:cs typeface="Arial" charset="0"/>
              </a:rPr>
            </a:br>
            <a:r>
              <a:rPr lang="en-US" sz="2600" b="1" i="1" dirty="0" smtClean="0">
                <a:latin typeface="Arial" charset="0"/>
                <a:cs typeface="Arial" charset="0"/>
              </a:rPr>
              <a:t>What were the </a:t>
            </a:r>
            <a:r>
              <a:rPr lang="en-US" sz="2600" b="1" dirty="0" smtClean="0">
                <a:latin typeface="Arial" charset="0"/>
                <a:cs typeface="Arial" charset="0"/>
              </a:rPr>
              <a:t>negative</a:t>
            </a:r>
            <a:r>
              <a:rPr lang="en-US" sz="2600" b="1" i="1" dirty="0" smtClean="0">
                <a:latin typeface="Arial" charset="0"/>
                <a:cs typeface="Arial" charset="0"/>
              </a:rPr>
              <a:t> features of the program?</a:t>
            </a:r>
            <a:endParaRPr lang="en-AU" sz="2600" dirty="0" smtClean="0"/>
          </a:p>
        </p:txBody>
      </p:sp>
      <p:sp>
        <p:nvSpPr>
          <p:cNvPr id="3" name="Content Placeholder 2"/>
          <p:cNvSpPr>
            <a:spLocks noGrp="1"/>
          </p:cNvSpPr>
          <p:nvPr>
            <p:ph idx="1"/>
          </p:nvPr>
        </p:nvSpPr>
        <p:spPr>
          <a:xfrm>
            <a:off x="683568" y="1700808"/>
            <a:ext cx="7920880" cy="4680520"/>
          </a:xfrm>
        </p:spPr>
        <p:txBody>
          <a:bodyPr/>
          <a:lstStyle/>
          <a:p>
            <a:pPr marL="360000" indent="-360000">
              <a:spcBef>
                <a:spcPts val="0"/>
              </a:spcBef>
              <a:spcAft>
                <a:spcPts val="600"/>
              </a:spcAft>
              <a:buClr>
                <a:schemeClr val="tx2"/>
              </a:buClr>
              <a:buFont typeface="Arial" pitchFamily="34" charset="0"/>
              <a:buChar char="•"/>
              <a:defRPr/>
            </a:pPr>
            <a:r>
              <a:rPr lang="en-US" sz="2450" dirty="0">
                <a:latin typeface="Arial" pitchFamily="34" charset="0"/>
                <a:cs typeface="Arial" pitchFamily="34" charset="0"/>
              </a:rPr>
              <a:t>Some stakeholders reported </a:t>
            </a:r>
            <a:r>
              <a:rPr lang="en-US" sz="2450" b="1" dirty="0" smtClean="0">
                <a:latin typeface="Arial" pitchFamily="34" charset="0"/>
                <a:cs typeface="Arial" pitchFamily="34" charset="0"/>
              </a:rPr>
              <a:t>no</a:t>
            </a:r>
            <a:r>
              <a:rPr lang="en-US" sz="2450" dirty="0" smtClean="0">
                <a:latin typeface="Arial" pitchFamily="34" charset="0"/>
                <a:cs typeface="Arial" pitchFamily="34" charset="0"/>
              </a:rPr>
              <a:t> </a:t>
            </a:r>
            <a:r>
              <a:rPr lang="en-US" sz="2450" dirty="0">
                <a:latin typeface="Arial" pitchFamily="34" charset="0"/>
                <a:cs typeface="Arial" pitchFamily="34" charset="0"/>
              </a:rPr>
              <a:t>negative features. </a:t>
            </a:r>
            <a:endParaRPr lang="en-US" sz="2450" dirty="0" smtClean="0">
              <a:latin typeface="Arial" pitchFamily="34" charset="0"/>
              <a:cs typeface="Arial" pitchFamily="34" charset="0"/>
            </a:endParaRPr>
          </a:p>
          <a:p>
            <a:pPr marL="360000" indent="-360000">
              <a:spcBef>
                <a:spcPts val="600"/>
              </a:spcBef>
              <a:spcAft>
                <a:spcPts val="600"/>
              </a:spcAft>
              <a:buClr>
                <a:schemeClr val="tx2"/>
              </a:buClr>
              <a:buFont typeface="Arial" pitchFamily="34" charset="0"/>
              <a:buChar char="•"/>
              <a:defRPr/>
            </a:pPr>
            <a:r>
              <a:rPr lang="en-US" sz="2450" dirty="0" smtClean="0">
                <a:latin typeface="Arial" pitchFamily="34" charset="0"/>
                <a:cs typeface="Arial" pitchFamily="34" charset="0"/>
              </a:rPr>
              <a:t>Among those </a:t>
            </a:r>
            <a:r>
              <a:rPr lang="en-US" sz="2450" dirty="0">
                <a:latin typeface="Arial" pitchFamily="34" charset="0"/>
                <a:cs typeface="Arial" pitchFamily="34" charset="0"/>
              </a:rPr>
              <a:t>who noted negative </a:t>
            </a:r>
            <a:r>
              <a:rPr lang="en-US" sz="2450" dirty="0" smtClean="0">
                <a:latin typeface="Arial" pitchFamily="34" charset="0"/>
                <a:cs typeface="Arial" pitchFamily="34" charset="0"/>
              </a:rPr>
              <a:t>features, </a:t>
            </a:r>
            <a:r>
              <a:rPr lang="en-US" sz="2450" dirty="0">
                <a:latin typeface="Arial" pitchFamily="34" charset="0"/>
                <a:cs typeface="Arial" pitchFamily="34" charset="0"/>
              </a:rPr>
              <a:t>the emphasis was on </a:t>
            </a:r>
            <a:r>
              <a:rPr lang="en-US" sz="2450" b="1" dirty="0">
                <a:latin typeface="Arial" pitchFamily="34" charset="0"/>
                <a:cs typeface="Arial" pitchFamily="34" charset="0"/>
              </a:rPr>
              <a:t>processes </a:t>
            </a:r>
            <a:r>
              <a:rPr lang="en-US" sz="2450" dirty="0" smtClean="0">
                <a:latin typeface="Arial" pitchFamily="34" charset="0"/>
                <a:cs typeface="Arial" pitchFamily="34" charset="0"/>
              </a:rPr>
              <a:t>which, at times, did </a:t>
            </a:r>
            <a:r>
              <a:rPr lang="en-US" sz="2450" dirty="0">
                <a:latin typeface="Arial" pitchFamily="34" charset="0"/>
                <a:cs typeface="Arial" pitchFamily="34" charset="0"/>
              </a:rPr>
              <a:t>not operate </a:t>
            </a:r>
            <a:r>
              <a:rPr lang="en-US" sz="2450" dirty="0" smtClean="0">
                <a:latin typeface="Arial" pitchFamily="34" charset="0"/>
                <a:cs typeface="Arial" pitchFamily="34" charset="0"/>
              </a:rPr>
              <a:t>smoothly, for example:</a:t>
            </a:r>
          </a:p>
          <a:p>
            <a:pPr marL="720000" indent="-360000">
              <a:spcBef>
                <a:spcPts val="600"/>
              </a:spcBef>
              <a:spcAft>
                <a:spcPts val="600"/>
              </a:spcAft>
              <a:buClr>
                <a:schemeClr val="tx2"/>
              </a:buClr>
              <a:buFont typeface="Wingdings" pitchFamily="2" charset="2"/>
              <a:buChar char="Ø"/>
              <a:defRPr/>
            </a:pPr>
            <a:r>
              <a:rPr lang="en-US" sz="2450" dirty="0" smtClean="0">
                <a:latin typeface="Arial" pitchFamily="34" charset="0"/>
                <a:cs typeface="Arial" pitchFamily="34" charset="0"/>
              </a:rPr>
              <a:t>due to the </a:t>
            </a:r>
            <a:r>
              <a:rPr lang="en-US" sz="2450" dirty="0">
                <a:latin typeface="Arial" pitchFamily="34" charset="0"/>
                <a:cs typeface="Arial" pitchFamily="34" charset="0"/>
              </a:rPr>
              <a:t>high volume of matters on AVO list </a:t>
            </a:r>
            <a:r>
              <a:rPr lang="en-US" sz="2450" dirty="0" smtClean="0">
                <a:latin typeface="Arial" pitchFamily="34" charset="0"/>
                <a:cs typeface="Arial" pitchFamily="34" charset="0"/>
              </a:rPr>
              <a:t>day, there were delays </a:t>
            </a:r>
            <a:r>
              <a:rPr lang="en-US" sz="2450" dirty="0">
                <a:latin typeface="Arial" pitchFamily="34" charset="0"/>
                <a:cs typeface="Arial" pitchFamily="34" charset="0"/>
              </a:rPr>
              <a:t>for key participants, </a:t>
            </a:r>
            <a:r>
              <a:rPr lang="en-US" sz="2450" dirty="0" smtClean="0">
                <a:latin typeface="Arial" pitchFamily="34" charset="0"/>
                <a:cs typeface="Arial" pitchFamily="34" charset="0"/>
              </a:rPr>
              <a:t>including the protected persons </a:t>
            </a:r>
            <a:r>
              <a:rPr lang="en-US" sz="2450" dirty="0">
                <a:latin typeface="Arial" pitchFamily="34" charset="0"/>
                <a:cs typeface="Arial" pitchFamily="34" charset="0"/>
              </a:rPr>
              <a:t>and DVLOs, who had to wait for the solicitors to mention their matters after consulting with the relevant </a:t>
            </a:r>
            <a:r>
              <a:rPr lang="en-US" sz="2450" dirty="0" smtClean="0">
                <a:latin typeface="Arial" pitchFamily="34" charset="0"/>
                <a:cs typeface="Arial" pitchFamily="34" charset="0"/>
              </a:rPr>
              <a:t>defendants;</a:t>
            </a:r>
          </a:p>
          <a:p>
            <a:pPr marL="720000" indent="-360000">
              <a:spcBef>
                <a:spcPts val="600"/>
              </a:spcBef>
              <a:buClr>
                <a:schemeClr val="tx2"/>
              </a:buClr>
              <a:buFont typeface="Wingdings" pitchFamily="2" charset="2"/>
              <a:buChar char="Ø"/>
              <a:defRPr/>
            </a:pPr>
            <a:r>
              <a:rPr lang="en-US" sz="2450" dirty="0" smtClean="0">
                <a:latin typeface="Arial" pitchFamily="34" charset="0"/>
                <a:cs typeface="Arial" pitchFamily="34" charset="0"/>
              </a:rPr>
              <a:t>at </a:t>
            </a:r>
            <a:r>
              <a:rPr lang="en-US" sz="2450" dirty="0">
                <a:latin typeface="Arial" pitchFamily="34" charset="0"/>
                <a:cs typeface="Arial" pitchFamily="34" charset="0"/>
              </a:rPr>
              <a:t>times, interpreters in the relevant languages had not been appointed, </a:t>
            </a:r>
            <a:r>
              <a:rPr lang="en-US" sz="2450" dirty="0" smtClean="0">
                <a:latin typeface="Arial" pitchFamily="34" charset="0"/>
                <a:cs typeface="Arial" pitchFamily="34" charset="0"/>
              </a:rPr>
              <a:t>resulting in adjournments.</a:t>
            </a:r>
            <a:endParaRPr lang="en-AU" sz="245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44017B3B-E749-4C32-864D-4FAFAD834AF0}" type="slidenum">
              <a:rPr lang="en-AU" sz="900" smtClean="0">
                <a:latin typeface="Arial" pitchFamily="34" charset="0"/>
                <a:cs typeface="Arial" pitchFamily="34" charset="0"/>
              </a:rPr>
              <a:pPr>
                <a:defRPr/>
              </a:pPr>
              <a:t>27</a:t>
            </a:fld>
            <a:endParaRPr lang="en-AU" sz="9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684213" y="765175"/>
            <a:ext cx="7704137" cy="936625"/>
          </a:xfrm>
        </p:spPr>
        <p:txBody>
          <a:bodyPr/>
          <a:lstStyle/>
          <a:p>
            <a:pPr algn="ctr"/>
            <a:r>
              <a:rPr lang="en-US" sz="3200" b="1" i="1" smtClean="0">
                <a:latin typeface="Arial" charset="0"/>
                <a:cs typeface="Arial" charset="0"/>
              </a:rPr>
              <a:t>What improvements could be made in the operation of the program?</a:t>
            </a:r>
            <a:endParaRPr lang="en-AU" sz="3200" b="1" smtClean="0">
              <a:latin typeface="Arial" charset="0"/>
              <a:cs typeface="Arial" charset="0"/>
            </a:endParaRPr>
          </a:p>
        </p:txBody>
      </p:sp>
      <p:sp>
        <p:nvSpPr>
          <p:cNvPr id="3" name="Content Placeholder 2"/>
          <p:cNvSpPr>
            <a:spLocks noGrp="1"/>
          </p:cNvSpPr>
          <p:nvPr>
            <p:ph idx="1"/>
          </p:nvPr>
        </p:nvSpPr>
        <p:spPr>
          <a:xfrm>
            <a:off x="683568" y="2133600"/>
            <a:ext cx="7920880" cy="3887788"/>
          </a:xfrm>
        </p:spPr>
        <p:txBody>
          <a:bodyPr/>
          <a:lstStyle/>
          <a:p>
            <a:pPr marL="0" indent="0">
              <a:spcBef>
                <a:spcPts val="0"/>
              </a:spcBef>
              <a:spcAft>
                <a:spcPts val="1200"/>
              </a:spcAft>
              <a:buClr>
                <a:schemeClr val="tx2"/>
              </a:buClr>
              <a:buFont typeface="Wingdings 2" pitchFamily="18" charset="2"/>
              <a:buNone/>
              <a:defRPr/>
            </a:pPr>
            <a:r>
              <a:rPr lang="en-US" dirty="0" smtClean="0">
                <a:latin typeface="Arial" pitchFamily="34" charset="0"/>
                <a:cs typeface="Arial" pitchFamily="34" charset="0"/>
              </a:rPr>
              <a:t>Stakeholders </a:t>
            </a:r>
            <a:r>
              <a:rPr lang="en-US" dirty="0">
                <a:latin typeface="Arial" pitchFamily="34" charset="0"/>
                <a:cs typeface="Arial" pitchFamily="34" charset="0"/>
              </a:rPr>
              <a:t>suggested </a:t>
            </a:r>
            <a:r>
              <a:rPr lang="en-US" dirty="0" smtClean="0">
                <a:latin typeface="Arial" pitchFamily="34" charset="0"/>
                <a:cs typeface="Arial" pitchFamily="34" charset="0"/>
              </a:rPr>
              <a:t>administrative </a:t>
            </a:r>
            <a:r>
              <a:rPr lang="en-US" dirty="0">
                <a:latin typeface="Arial" pitchFamily="34" charset="0"/>
                <a:cs typeface="Arial" pitchFamily="34" charset="0"/>
              </a:rPr>
              <a:t>improvements </a:t>
            </a:r>
            <a:r>
              <a:rPr lang="en-US" dirty="0" smtClean="0">
                <a:latin typeface="Arial" pitchFamily="34" charset="0"/>
                <a:cs typeface="Arial" pitchFamily="34" charset="0"/>
              </a:rPr>
              <a:t>to increase efficiency on </a:t>
            </a:r>
            <a:r>
              <a:rPr lang="en-US" dirty="0">
                <a:latin typeface="Arial" pitchFamily="34" charset="0"/>
                <a:cs typeface="Arial" pitchFamily="34" charset="0"/>
              </a:rPr>
              <a:t>AVO list </a:t>
            </a:r>
            <a:r>
              <a:rPr lang="en-US" dirty="0" smtClean="0">
                <a:latin typeface="Arial" pitchFamily="34" charset="0"/>
                <a:cs typeface="Arial" pitchFamily="34" charset="0"/>
              </a:rPr>
              <a:t>day:</a:t>
            </a:r>
          </a:p>
          <a:p>
            <a:pPr marL="360000" indent="-360000">
              <a:spcBef>
                <a:spcPts val="900"/>
              </a:spcBef>
              <a:spcAft>
                <a:spcPts val="900"/>
              </a:spcAft>
              <a:buClr>
                <a:schemeClr val="tx2"/>
              </a:buClr>
              <a:buFont typeface="Arial" pitchFamily="34" charset="0"/>
              <a:buChar char="•"/>
              <a:defRPr/>
            </a:pPr>
            <a:r>
              <a:rPr lang="en-US" dirty="0">
                <a:latin typeface="Arial" pitchFamily="34" charset="0"/>
                <a:cs typeface="Arial" pitchFamily="34" charset="0"/>
              </a:rPr>
              <a:t>prior to list </a:t>
            </a:r>
            <a:r>
              <a:rPr lang="en-US" dirty="0" smtClean="0">
                <a:latin typeface="Arial" pitchFamily="34" charset="0"/>
                <a:cs typeface="Arial" pitchFamily="34" charset="0"/>
              </a:rPr>
              <a:t>day, book relevant interpreters;</a:t>
            </a:r>
          </a:p>
          <a:p>
            <a:pPr marL="360000" indent="-360000">
              <a:spcBef>
                <a:spcPts val="900"/>
              </a:spcBef>
              <a:spcAft>
                <a:spcPts val="900"/>
              </a:spcAft>
              <a:buClr>
                <a:schemeClr val="tx2"/>
              </a:buClr>
              <a:buFont typeface="Arial" pitchFamily="34" charset="0"/>
              <a:buChar char="•"/>
              <a:defRPr/>
            </a:pPr>
            <a:r>
              <a:rPr lang="en-US" dirty="0" smtClean="0">
                <a:latin typeface="Arial" pitchFamily="34" charset="0"/>
                <a:cs typeface="Arial" pitchFamily="34" charset="0"/>
              </a:rPr>
              <a:t>stagger the </a:t>
            </a:r>
            <a:r>
              <a:rPr lang="en-US" dirty="0">
                <a:latin typeface="Arial" pitchFamily="34" charset="0"/>
                <a:cs typeface="Arial" pitchFamily="34" charset="0"/>
              </a:rPr>
              <a:t>court </a:t>
            </a:r>
            <a:r>
              <a:rPr lang="en-US" dirty="0" smtClean="0">
                <a:latin typeface="Arial" pitchFamily="34" charset="0"/>
                <a:cs typeface="Arial" pitchFamily="34" charset="0"/>
              </a:rPr>
              <a:t>list;</a:t>
            </a:r>
          </a:p>
          <a:p>
            <a:pPr marL="360000" indent="-360000">
              <a:spcBef>
                <a:spcPts val="900"/>
              </a:spcBef>
              <a:spcAft>
                <a:spcPts val="600"/>
              </a:spcAft>
              <a:buClr>
                <a:schemeClr val="tx2"/>
              </a:buClr>
              <a:buFont typeface="Arial" pitchFamily="34" charset="0"/>
              <a:buChar char="•"/>
              <a:defRPr/>
            </a:pPr>
            <a:r>
              <a:rPr lang="en-US" dirty="0" smtClean="0">
                <a:latin typeface="Arial" pitchFamily="34" charset="0"/>
                <a:cs typeface="Arial" pitchFamily="34" charset="0"/>
              </a:rPr>
              <a:t>encourage protected persons to </a:t>
            </a:r>
            <a:r>
              <a:rPr lang="en-AU" dirty="0" smtClean="0">
                <a:latin typeface="Arial" pitchFamily="34" charset="0"/>
                <a:cs typeface="Arial" pitchFamily="34" charset="0"/>
              </a:rPr>
              <a:t>attend </a:t>
            </a:r>
            <a:r>
              <a:rPr lang="en-AU" dirty="0">
                <a:latin typeface="Arial" pitchFamily="34" charset="0"/>
                <a:cs typeface="Arial" pitchFamily="34" charset="0"/>
              </a:rPr>
              <a:t>court on list day </a:t>
            </a:r>
            <a:r>
              <a:rPr lang="en-AU" dirty="0" smtClean="0">
                <a:latin typeface="Arial" pitchFamily="34" charset="0"/>
                <a:cs typeface="Arial" pitchFamily="34" charset="0"/>
              </a:rPr>
              <a:t>to allow </a:t>
            </a:r>
            <a:r>
              <a:rPr lang="en-AU" dirty="0">
                <a:latin typeface="Arial" pitchFamily="34" charset="0"/>
                <a:cs typeface="Arial" pitchFamily="34" charset="0"/>
              </a:rPr>
              <a:t>negotiations and written agreements between </a:t>
            </a:r>
            <a:r>
              <a:rPr lang="en-AU" dirty="0" smtClean="0">
                <a:latin typeface="Arial" pitchFamily="34" charset="0"/>
                <a:cs typeface="Arial" pitchFamily="34" charset="0"/>
              </a:rPr>
              <a:t>the </a:t>
            </a:r>
            <a:r>
              <a:rPr lang="en-AU" dirty="0">
                <a:latin typeface="Arial" pitchFamily="34" charset="0"/>
                <a:cs typeface="Arial" pitchFamily="34" charset="0"/>
              </a:rPr>
              <a:t>solicitors, particularly regarding contact </a:t>
            </a:r>
            <a:r>
              <a:rPr lang="en-AU" dirty="0" smtClean="0">
                <a:latin typeface="Arial" pitchFamily="34" charset="0"/>
                <a:cs typeface="Arial" pitchFamily="34" charset="0"/>
              </a:rPr>
              <a:t>arrangements.</a:t>
            </a:r>
            <a:endParaRPr lang="en-AU"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F1DCF886-63A1-4E98-81B6-1A4CB573BCB2}" type="slidenum">
              <a:rPr lang="en-AU" sz="900" smtClean="0">
                <a:latin typeface="Arial" pitchFamily="34" charset="0"/>
                <a:cs typeface="Arial" pitchFamily="34" charset="0"/>
              </a:rPr>
              <a:pPr>
                <a:defRPr/>
              </a:pPr>
              <a:t>28</a:t>
            </a:fld>
            <a:endParaRPr lang="en-AU"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250825" y="908050"/>
            <a:ext cx="8642350" cy="720725"/>
          </a:xfrm>
        </p:spPr>
        <p:txBody>
          <a:bodyPr/>
          <a:lstStyle/>
          <a:p>
            <a:pPr algn="ctr"/>
            <a:r>
              <a:rPr lang="en-US" sz="4400" b="1" i="1" dirty="0" smtClean="0">
                <a:latin typeface="Arial" charset="0"/>
                <a:cs typeface="Arial" charset="0"/>
              </a:rPr>
              <a:t>Overall opinion of legal service</a:t>
            </a:r>
            <a:endParaRPr lang="en-AU" sz="4400" dirty="0" smtClean="0">
              <a:latin typeface="Arial" charset="0"/>
              <a:cs typeface="Arial" charset="0"/>
            </a:endParaRPr>
          </a:p>
        </p:txBody>
      </p:sp>
      <p:sp>
        <p:nvSpPr>
          <p:cNvPr id="3" name="Content Placeholder 2"/>
          <p:cNvSpPr>
            <a:spLocks noGrp="1"/>
          </p:cNvSpPr>
          <p:nvPr>
            <p:ph idx="1"/>
          </p:nvPr>
        </p:nvSpPr>
        <p:spPr>
          <a:xfrm>
            <a:off x="755576" y="2204864"/>
            <a:ext cx="7560840" cy="3599656"/>
          </a:xfrm>
        </p:spPr>
        <p:txBody>
          <a:bodyPr/>
          <a:lstStyle/>
          <a:p>
            <a:pPr marL="360000" indent="-360000">
              <a:spcBef>
                <a:spcPts val="0"/>
              </a:spcBef>
              <a:spcAft>
                <a:spcPts val="1800"/>
              </a:spcAft>
              <a:buClr>
                <a:schemeClr val="tx2"/>
              </a:buClr>
              <a:buFont typeface="Arial" pitchFamily="34" charset="0"/>
              <a:buChar char="•"/>
              <a:defRPr/>
            </a:pPr>
            <a:r>
              <a:rPr lang="en-US" sz="2700" b="1" dirty="0" smtClean="0">
                <a:latin typeface="Arial" pitchFamily="34" charset="0"/>
                <a:cs typeface="Arial" pitchFamily="34" charset="0"/>
              </a:rPr>
              <a:t>All </a:t>
            </a:r>
            <a:r>
              <a:rPr lang="en-US" sz="2700" dirty="0">
                <a:latin typeface="Arial" pitchFamily="34" charset="0"/>
                <a:cs typeface="Arial" pitchFamily="34" charset="0"/>
              </a:rPr>
              <a:t>stakeholders believed that the legal service was valuable and effective. </a:t>
            </a:r>
            <a:endParaRPr lang="en-US" sz="2700" dirty="0" smtClean="0">
              <a:latin typeface="Arial" pitchFamily="34" charset="0"/>
              <a:cs typeface="Arial" pitchFamily="34" charset="0"/>
            </a:endParaRPr>
          </a:p>
          <a:p>
            <a:pPr marL="360000" indent="-360000">
              <a:spcBef>
                <a:spcPts val="1200"/>
              </a:spcBef>
              <a:spcAft>
                <a:spcPts val="0"/>
              </a:spcAft>
              <a:buClr>
                <a:schemeClr val="tx2"/>
              </a:buClr>
              <a:buFont typeface="Arial" pitchFamily="34" charset="0"/>
              <a:buChar char="•"/>
              <a:defRPr/>
            </a:pPr>
            <a:r>
              <a:rPr lang="en-US" sz="2700" dirty="0" smtClean="0">
                <a:latin typeface="Arial" pitchFamily="34" charset="0"/>
                <a:cs typeface="Arial" pitchFamily="34" charset="0"/>
              </a:rPr>
              <a:t>The </a:t>
            </a:r>
            <a:r>
              <a:rPr lang="en-US" sz="2700" dirty="0">
                <a:latin typeface="Arial" pitchFamily="34" charset="0"/>
                <a:cs typeface="Arial" pitchFamily="34" charset="0"/>
              </a:rPr>
              <a:t>absence of the legal service at the end of the pilot period was lamented by several </a:t>
            </a:r>
            <a:r>
              <a:rPr lang="en-US" sz="2700" dirty="0" smtClean="0">
                <a:latin typeface="Arial" pitchFamily="34" charset="0"/>
                <a:cs typeface="Arial" pitchFamily="34" charset="0"/>
              </a:rPr>
              <a:t>stakeholders </a:t>
            </a:r>
            <a:r>
              <a:rPr lang="en-US" sz="2700" dirty="0">
                <a:latin typeface="Arial" pitchFamily="34" charset="0"/>
                <a:cs typeface="Arial" pitchFamily="34" charset="0"/>
              </a:rPr>
              <a:t>who perceived that more matters were adjourned </a:t>
            </a:r>
            <a:r>
              <a:rPr lang="en-US" sz="2700" dirty="0" smtClean="0">
                <a:latin typeface="Arial" pitchFamily="34" charset="0"/>
                <a:cs typeface="Arial" pitchFamily="34" charset="0"/>
              </a:rPr>
              <a:t>because defendants had to </a:t>
            </a:r>
            <a:r>
              <a:rPr lang="en-US" sz="2700" dirty="0">
                <a:latin typeface="Arial" pitchFamily="34" charset="0"/>
                <a:cs typeface="Arial" pitchFamily="34" charset="0"/>
              </a:rPr>
              <a:t>seek legal advice or apply for legal aid.</a:t>
            </a:r>
            <a:endParaRPr lang="en-AU" sz="2700" dirty="0">
              <a:latin typeface="Arial" pitchFamily="34" charset="0"/>
              <a:cs typeface="Arial" pitchFamily="34" charset="0"/>
            </a:endParaRPr>
          </a:p>
          <a:p>
            <a:pPr>
              <a:defRPr/>
            </a:pPr>
            <a:endParaRPr lang="en-AU" dirty="0"/>
          </a:p>
        </p:txBody>
      </p:sp>
      <p:sp>
        <p:nvSpPr>
          <p:cNvPr id="4" name="Slide Number Placeholder 3"/>
          <p:cNvSpPr>
            <a:spLocks noGrp="1"/>
          </p:cNvSpPr>
          <p:nvPr>
            <p:ph type="sldNum" sz="quarter" idx="12"/>
          </p:nvPr>
        </p:nvSpPr>
        <p:spPr/>
        <p:txBody>
          <a:bodyPr/>
          <a:lstStyle/>
          <a:p>
            <a:pPr>
              <a:defRPr/>
            </a:pPr>
            <a:fld id="{740D6C64-F87C-43D8-861F-8EA9A64D496A}" type="slidenum">
              <a:rPr lang="en-AU" sz="900" smtClean="0">
                <a:latin typeface="Arial" pitchFamily="34" charset="0"/>
                <a:cs typeface="Arial" pitchFamily="34" charset="0"/>
              </a:rPr>
              <a:pPr>
                <a:defRPr/>
              </a:pPr>
              <a:t>29</a:t>
            </a:fld>
            <a:endParaRPr lang="en-AU" sz="9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79388" y="765175"/>
            <a:ext cx="8820150" cy="647700"/>
          </a:xfrm>
        </p:spPr>
        <p:txBody>
          <a:bodyPr/>
          <a:lstStyle/>
          <a:p>
            <a:pPr algn="ctr"/>
            <a:r>
              <a:rPr lang="en-AU" sz="4600" b="1" smtClean="0">
                <a:latin typeface="Arial" charset="0"/>
                <a:cs typeface="Arial" charset="0"/>
              </a:rPr>
              <a:t>Domestic violence in Australia</a:t>
            </a:r>
          </a:p>
        </p:txBody>
      </p:sp>
      <p:sp>
        <p:nvSpPr>
          <p:cNvPr id="3" name="Content Placeholder 2"/>
          <p:cNvSpPr>
            <a:spLocks noGrp="1"/>
          </p:cNvSpPr>
          <p:nvPr>
            <p:ph idx="1"/>
          </p:nvPr>
        </p:nvSpPr>
        <p:spPr>
          <a:xfrm>
            <a:off x="611188" y="1557338"/>
            <a:ext cx="7921625" cy="4968875"/>
          </a:xfrm>
        </p:spPr>
        <p:txBody>
          <a:bodyPr/>
          <a:lstStyle/>
          <a:p>
            <a:pPr marL="0" indent="0" algn="ctr">
              <a:spcBef>
                <a:spcPts val="0"/>
              </a:spcBef>
              <a:spcAft>
                <a:spcPts val="300"/>
              </a:spcAft>
              <a:buClr>
                <a:schemeClr val="tx2"/>
              </a:buClr>
              <a:buFont typeface="Wingdings 2" pitchFamily="18" charset="2"/>
              <a:buNone/>
              <a:defRPr/>
            </a:pPr>
            <a:r>
              <a:rPr lang="en-AU" sz="2750" b="1" dirty="0" smtClean="0">
                <a:latin typeface="Arial" pitchFamily="34" charset="0"/>
                <a:cs typeface="Arial" pitchFamily="34" charset="0"/>
              </a:rPr>
              <a:t>International </a:t>
            </a:r>
            <a:r>
              <a:rPr lang="en-AU" sz="2750" b="1" dirty="0">
                <a:latin typeface="Arial" pitchFamily="34" charset="0"/>
                <a:cs typeface="Arial" pitchFamily="34" charset="0"/>
              </a:rPr>
              <a:t>Violence Against Women </a:t>
            </a:r>
            <a:r>
              <a:rPr lang="en-AU" sz="2750" b="1" dirty="0" smtClean="0">
                <a:latin typeface="Arial" pitchFamily="34" charset="0"/>
                <a:cs typeface="Arial" pitchFamily="34" charset="0"/>
              </a:rPr>
              <a:t>Survey</a:t>
            </a:r>
            <a:r>
              <a:rPr lang="en-AU" sz="2750" dirty="0" smtClean="0">
                <a:latin typeface="Arial" pitchFamily="34" charset="0"/>
                <a:cs typeface="Arial" pitchFamily="34" charset="0"/>
              </a:rPr>
              <a:t> </a:t>
            </a:r>
          </a:p>
          <a:p>
            <a:pPr marL="0" indent="0" algn="ctr">
              <a:spcBef>
                <a:spcPts val="0"/>
              </a:spcBef>
              <a:spcAft>
                <a:spcPts val="1200"/>
              </a:spcAft>
              <a:buClr>
                <a:schemeClr val="tx2"/>
              </a:buClr>
              <a:buFont typeface="Wingdings 2" pitchFamily="18" charset="2"/>
              <a:buNone/>
              <a:defRPr/>
            </a:pPr>
            <a:r>
              <a:rPr lang="en-AU" sz="1800" dirty="0" smtClean="0">
                <a:latin typeface="Arial" pitchFamily="34" charset="0"/>
                <a:cs typeface="Arial" pitchFamily="34" charset="0"/>
              </a:rPr>
              <a:t>(December </a:t>
            </a:r>
            <a:r>
              <a:rPr lang="en-AU" sz="1800" dirty="0">
                <a:latin typeface="Arial" pitchFamily="34" charset="0"/>
                <a:cs typeface="Arial" pitchFamily="34" charset="0"/>
              </a:rPr>
              <a:t>2002 </a:t>
            </a:r>
            <a:r>
              <a:rPr lang="en-AU" sz="1800" dirty="0" smtClean="0">
                <a:latin typeface="Arial" pitchFamily="34" charset="0"/>
                <a:cs typeface="Arial" pitchFamily="34" charset="0"/>
              </a:rPr>
              <a:t>– June 2003)</a:t>
            </a:r>
          </a:p>
          <a:p>
            <a:pPr marL="0" indent="0">
              <a:spcBef>
                <a:spcPts val="1200"/>
              </a:spcBef>
              <a:spcAft>
                <a:spcPts val="1200"/>
              </a:spcAft>
              <a:buClr>
                <a:schemeClr val="tx2"/>
              </a:buClr>
              <a:buFont typeface="Wingdings 2" pitchFamily="18" charset="2"/>
              <a:buNone/>
              <a:defRPr/>
            </a:pPr>
            <a:r>
              <a:rPr lang="en-AU" sz="2800" dirty="0" smtClean="0">
                <a:latin typeface="Arial" pitchFamily="34" charset="0"/>
                <a:cs typeface="Arial" pitchFamily="34" charset="0"/>
              </a:rPr>
              <a:t>Of surveyed Australian women aged ≥ 18 years: </a:t>
            </a:r>
          </a:p>
          <a:p>
            <a:pPr marL="360000" indent="-360000">
              <a:spcBef>
                <a:spcPts val="600"/>
              </a:spcBef>
              <a:spcAft>
                <a:spcPts val="1800"/>
              </a:spcAft>
              <a:buClr>
                <a:schemeClr val="tx2"/>
              </a:buClr>
              <a:buFont typeface="Arial" pitchFamily="34" charset="0"/>
              <a:buChar char="•"/>
              <a:tabLst>
                <a:tab pos="354013" algn="l"/>
              </a:tabLst>
              <a:defRPr/>
            </a:pPr>
            <a:r>
              <a:rPr lang="en-AU" sz="2800" dirty="0" smtClean="0">
                <a:latin typeface="Arial" pitchFamily="34" charset="0"/>
                <a:cs typeface="Arial" pitchFamily="34" charset="0"/>
              </a:rPr>
              <a:t>10% reported </a:t>
            </a:r>
            <a:r>
              <a:rPr lang="en-AU" sz="2800" dirty="0">
                <a:latin typeface="Arial" pitchFamily="34" charset="0"/>
                <a:cs typeface="Arial" pitchFamily="34" charset="0"/>
              </a:rPr>
              <a:t>experiencing at least one incident of physical and/or sexual violence in the previous 12 </a:t>
            </a:r>
            <a:r>
              <a:rPr lang="en-AU" sz="2800" dirty="0" smtClean="0">
                <a:latin typeface="Arial" pitchFamily="34" charset="0"/>
                <a:cs typeface="Arial" pitchFamily="34" charset="0"/>
              </a:rPr>
              <a:t>months; and</a:t>
            </a:r>
          </a:p>
          <a:p>
            <a:pPr marL="360000" indent="-360000">
              <a:spcBef>
                <a:spcPts val="1200"/>
              </a:spcBef>
              <a:spcAft>
                <a:spcPts val="0"/>
              </a:spcAft>
              <a:buClr>
                <a:schemeClr val="tx2"/>
              </a:buClr>
              <a:buFont typeface="Arial" pitchFamily="34" charset="0"/>
              <a:buChar char="•"/>
              <a:tabLst>
                <a:tab pos="354013" algn="l"/>
              </a:tabLst>
              <a:defRPr/>
            </a:pPr>
            <a:r>
              <a:rPr lang="en-AU" sz="2800" dirty="0" smtClean="0">
                <a:latin typeface="Arial" pitchFamily="34" charset="0"/>
                <a:cs typeface="Arial" pitchFamily="34" charset="0"/>
              </a:rPr>
              <a:t>57% </a:t>
            </a:r>
            <a:r>
              <a:rPr lang="en-AU" sz="2800" dirty="0">
                <a:latin typeface="Arial" pitchFamily="34" charset="0"/>
                <a:cs typeface="Arial" pitchFamily="34" charset="0"/>
              </a:rPr>
              <a:t>reported experiencing at least one incident of physical and/or sexual violence over their </a:t>
            </a:r>
            <a:r>
              <a:rPr lang="en-AU" sz="2800" dirty="0" smtClean="0">
                <a:latin typeface="Arial" pitchFamily="34" charset="0"/>
                <a:cs typeface="Arial" pitchFamily="34" charset="0"/>
              </a:rPr>
              <a:t>lifetime.</a:t>
            </a:r>
            <a:endParaRPr lang="en-AU" sz="2800" dirty="0">
              <a:latin typeface="Arial" pitchFamily="34" charset="0"/>
              <a:cs typeface="Arial" pitchFamily="34" charset="0"/>
            </a:endParaRPr>
          </a:p>
        </p:txBody>
      </p:sp>
      <p:sp>
        <p:nvSpPr>
          <p:cNvPr id="4" name="Slide Number Placeholder 3"/>
          <p:cNvSpPr>
            <a:spLocks noGrp="1"/>
          </p:cNvSpPr>
          <p:nvPr>
            <p:ph type="sldNum" sz="quarter" idx="12"/>
          </p:nvPr>
        </p:nvSpPr>
        <p:spPr>
          <a:xfrm>
            <a:off x="7956550" y="6308725"/>
            <a:ext cx="762000" cy="365125"/>
          </a:xfrm>
        </p:spPr>
        <p:txBody>
          <a:bodyPr/>
          <a:lstStyle/>
          <a:p>
            <a:pPr>
              <a:defRPr/>
            </a:pPr>
            <a:fld id="{75F926C0-FDB5-4FA3-95D9-1F91F0A51DBE}" type="slidenum">
              <a:rPr lang="en-AU" sz="900" smtClean="0">
                <a:latin typeface="Arial" pitchFamily="34" charset="0"/>
                <a:cs typeface="Arial" pitchFamily="34" charset="0"/>
              </a:rPr>
              <a:pPr>
                <a:defRPr/>
              </a:pPr>
              <a:t>3</a:t>
            </a:fld>
            <a:endParaRPr lang="en-AU" sz="9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564904"/>
            <a:ext cx="7851648" cy="1211560"/>
          </a:xfrm>
          <a:extLst/>
        </p:spPr>
        <p:txBody>
          <a:bodyPr/>
          <a:lstStyle/>
          <a:p>
            <a:pPr algn="ctr">
              <a:defRPr/>
            </a:pPr>
            <a:r>
              <a:rPr lang="en-AU" sz="7200" dirty="0" smtClean="0">
                <a:solidFill>
                  <a:schemeClr val="bg1"/>
                </a:solidFill>
                <a:effectLst/>
                <a:latin typeface="Arial" pitchFamily="34" charset="0"/>
                <a:cs typeface="Arial" pitchFamily="34" charset="0"/>
              </a:rPr>
              <a:t>CONCLUSIONS</a:t>
            </a:r>
            <a:endParaRPr lang="en-AU" sz="7200" dirty="0">
              <a:solidFill>
                <a:schemeClr val="bg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Content Placeholder 2"/>
          <p:cNvSpPr>
            <a:spLocks noGrp="1"/>
          </p:cNvSpPr>
          <p:nvPr>
            <p:ph idx="1"/>
          </p:nvPr>
        </p:nvSpPr>
        <p:spPr>
          <a:xfrm>
            <a:off x="827584" y="980728"/>
            <a:ext cx="7704856" cy="5112568"/>
          </a:xfrm>
        </p:spPr>
        <p:txBody>
          <a:bodyPr/>
          <a:lstStyle/>
          <a:p>
            <a:pPr marL="360000" indent="-360000">
              <a:spcBef>
                <a:spcPts val="0"/>
              </a:spcBef>
              <a:spcAft>
                <a:spcPts val="1200"/>
              </a:spcAft>
              <a:buClr>
                <a:schemeClr val="tx2"/>
              </a:buClr>
              <a:buFont typeface="Arial" pitchFamily="34" charset="0"/>
              <a:buChar char="•"/>
              <a:defRPr/>
            </a:pPr>
            <a:r>
              <a:rPr lang="en-AU" dirty="0">
                <a:latin typeface="Arial" pitchFamily="34" charset="0"/>
                <a:cs typeface="Arial" pitchFamily="34" charset="0"/>
              </a:rPr>
              <a:t>Providing legal advice and representation to ADVO defendants </a:t>
            </a:r>
            <a:r>
              <a:rPr lang="en-AU" dirty="0" smtClean="0">
                <a:latin typeface="Arial" pitchFamily="34" charset="0"/>
                <a:cs typeface="Arial" pitchFamily="34" charset="0"/>
              </a:rPr>
              <a:t>does </a:t>
            </a:r>
            <a:r>
              <a:rPr lang="en-AU" b="1" dirty="0">
                <a:latin typeface="Arial" pitchFamily="34" charset="0"/>
                <a:cs typeface="Arial" pitchFamily="34" charset="0"/>
              </a:rPr>
              <a:t>not </a:t>
            </a:r>
            <a:r>
              <a:rPr lang="en-AU" dirty="0">
                <a:latin typeface="Arial" pitchFamily="34" charset="0"/>
                <a:cs typeface="Arial" pitchFamily="34" charset="0"/>
              </a:rPr>
              <a:t>result in fewer breaches of </a:t>
            </a:r>
            <a:r>
              <a:rPr lang="en-AU" dirty="0" smtClean="0">
                <a:latin typeface="Arial" pitchFamily="34" charset="0"/>
                <a:cs typeface="Arial" pitchFamily="34" charset="0"/>
              </a:rPr>
              <a:t>ADVOs </a:t>
            </a:r>
            <a:r>
              <a:rPr lang="en-AU" dirty="0">
                <a:latin typeface="Arial" pitchFamily="34" charset="0"/>
                <a:cs typeface="Arial" pitchFamily="34" charset="0"/>
              </a:rPr>
              <a:t>during the first four weeks after the orders </a:t>
            </a:r>
            <a:r>
              <a:rPr lang="en-AU" dirty="0" smtClean="0">
                <a:latin typeface="Arial" pitchFamily="34" charset="0"/>
                <a:cs typeface="Arial" pitchFamily="34" charset="0"/>
              </a:rPr>
              <a:t>are served on defendants. </a:t>
            </a:r>
          </a:p>
          <a:p>
            <a:pPr marL="358775" indent="0">
              <a:spcBef>
                <a:spcPts val="1200"/>
              </a:spcBef>
              <a:spcAft>
                <a:spcPts val="1200"/>
              </a:spcAft>
              <a:buClr>
                <a:schemeClr val="tx2"/>
              </a:buClr>
              <a:buFont typeface="Wingdings 2" pitchFamily="18" charset="2"/>
              <a:buNone/>
              <a:defRPr/>
            </a:pPr>
            <a:r>
              <a:rPr lang="en-AU" sz="3800" b="1" dirty="0" smtClean="0">
                <a:solidFill>
                  <a:srgbClr val="FF0000"/>
                </a:solidFill>
                <a:latin typeface="Arial" pitchFamily="34" charset="0"/>
                <a:cs typeface="Arial" pitchFamily="34" charset="0"/>
              </a:rPr>
              <a:t>HOWEVER</a:t>
            </a:r>
          </a:p>
          <a:p>
            <a:pPr marL="360000" indent="-360000">
              <a:spcBef>
                <a:spcPts val="1200"/>
              </a:spcBef>
              <a:spcAft>
                <a:spcPts val="1200"/>
              </a:spcAft>
              <a:buClr>
                <a:schemeClr val="tx2"/>
              </a:buClr>
              <a:buFont typeface="Arial" pitchFamily="34" charset="0"/>
              <a:buChar char="•"/>
              <a:defRPr/>
            </a:pPr>
            <a:r>
              <a:rPr lang="en-AU" dirty="0" smtClean="0">
                <a:latin typeface="Arial" pitchFamily="34" charset="0"/>
                <a:cs typeface="Arial" pitchFamily="34" charset="0"/>
              </a:rPr>
              <a:t>Defendants accessing the new legal service report </a:t>
            </a:r>
            <a:r>
              <a:rPr lang="en-AU" dirty="0">
                <a:latin typeface="Arial" pitchFamily="34" charset="0"/>
                <a:cs typeface="Arial" pitchFamily="34" charset="0"/>
              </a:rPr>
              <a:t>high levels of </a:t>
            </a:r>
            <a:r>
              <a:rPr lang="en-AU" dirty="0" smtClean="0">
                <a:latin typeface="Arial" pitchFamily="34" charset="0"/>
                <a:cs typeface="Arial" pitchFamily="34" charset="0"/>
              </a:rPr>
              <a:t>satisfaction with it.</a:t>
            </a:r>
          </a:p>
          <a:p>
            <a:pPr marL="360000" indent="-360000">
              <a:spcBef>
                <a:spcPts val="1200"/>
              </a:spcBef>
              <a:spcAft>
                <a:spcPts val="0"/>
              </a:spcAft>
              <a:buClr>
                <a:schemeClr val="tx2"/>
              </a:buClr>
              <a:buFont typeface="Arial" pitchFamily="34" charset="0"/>
              <a:buChar char="•"/>
              <a:defRPr/>
            </a:pPr>
            <a:r>
              <a:rPr lang="en-AU" dirty="0" smtClean="0">
                <a:latin typeface="Arial" pitchFamily="34" charset="0"/>
                <a:cs typeface="Arial" pitchFamily="34" charset="0"/>
              </a:rPr>
              <a:t>Stakeholders associated with the provision of the service are strongly supportive of it, reporting that it has </a:t>
            </a:r>
            <a:r>
              <a:rPr lang="en-AU" dirty="0">
                <a:latin typeface="Arial" pitchFamily="34" charset="0"/>
                <a:cs typeface="Arial" pitchFamily="34" charset="0"/>
              </a:rPr>
              <a:t>a beneficial effect on court processes. </a:t>
            </a:r>
            <a:endParaRPr lang="en-AU" dirty="0" smtClean="0"/>
          </a:p>
        </p:txBody>
      </p:sp>
      <p:sp>
        <p:nvSpPr>
          <p:cNvPr id="4" name="Slide Number Placeholder 3"/>
          <p:cNvSpPr>
            <a:spLocks noGrp="1"/>
          </p:cNvSpPr>
          <p:nvPr>
            <p:ph type="sldNum" sz="quarter" idx="12"/>
          </p:nvPr>
        </p:nvSpPr>
        <p:spPr/>
        <p:txBody>
          <a:bodyPr/>
          <a:lstStyle/>
          <a:p>
            <a:pPr>
              <a:defRPr/>
            </a:pPr>
            <a:fld id="{D6577DC9-F53D-42F7-8E05-1C378F959E48}" type="slidenum">
              <a:rPr lang="en-AU" sz="900" smtClean="0">
                <a:latin typeface="Arial" pitchFamily="34" charset="0"/>
                <a:cs typeface="Arial" pitchFamily="34" charset="0"/>
              </a:rPr>
              <a:pPr>
                <a:defRPr/>
              </a:pPr>
              <a:t>31</a:t>
            </a:fld>
            <a:endParaRPr lang="en-AU" sz="9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79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79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7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692696"/>
            <a:ext cx="7560840" cy="5632450"/>
          </a:xfrm>
        </p:spPr>
        <p:txBody>
          <a:bodyPr/>
          <a:lstStyle/>
          <a:p>
            <a:pPr marL="0" indent="0">
              <a:buFont typeface="Wingdings 2" pitchFamily="18" charset="2"/>
              <a:buNone/>
              <a:defRPr/>
            </a:pPr>
            <a:r>
              <a:rPr lang="en-AU" dirty="0" smtClean="0">
                <a:latin typeface="Arial" pitchFamily="34" charset="0"/>
                <a:cs typeface="Arial" pitchFamily="34" charset="0"/>
              </a:rPr>
              <a:t>However, risk and severity of violence differed according to the status of the relationship. </a:t>
            </a:r>
          </a:p>
          <a:p>
            <a:pPr marL="360000" indent="-360000">
              <a:spcBef>
                <a:spcPts val="900"/>
              </a:spcBef>
              <a:spcAft>
                <a:spcPts val="900"/>
              </a:spcAft>
              <a:buClr>
                <a:schemeClr val="tx2"/>
              </a:buClr>
              <a:buFont typeface="Arial" pitchFamily="34" charset="0"/>
              <a:buChar char="•"/>
              <a:defRPr/>
            </a:pPr>
            <a:r>
              <a:rPr lang="en-AU" sz="2450" dirty="0" smtClean="0">
                <a:latin typeface="Arial" pitchFamily="34" charset="0"/>
                <a:cs typeface="Arial" pitchFamily="34" charset="0"/>
              </a:rPr>
              <a:t>About 1 in 10 women in a current intimate relationship reported ever experiencing violence from their </a:t>
            </a:r>
            <a:r>
              <a:rPr lang="en-AU" sz="2450" i="1" dirty="0" smtClean="0">
                <a:latin typeface="Arial" pitchFamily="34" charset="0"/>
                <a:cs typeface="Arial" pitchFamily="34" charset="0"/>
              </a:rPr>
              <a:t>current</a:t>
            </a:r>
            <a:r>
              <a:rPr lang="en-AU" sz="2450" dirty="0" smtClean="0">
                <a:latin typeface="Arial" pitchFamily="34" charset="0"/>
                <a:cs typeface="Arial" pitchFamily="34" charset="0"/>
              </a:rPr>
              <a:t> male partner.</a:t>
            </a:r>
          </a:p>
          <a:p>
            <a:pPr marL="360000" indent="-360000">
              <a:spcBef>
                <a:spcPts val="900"/>
              </a:spcBef>
              <a:spcAft>
                <a:spcPts val="900"/>
              </a:spcAft>
              <a:buClr>
                <a:schemeClr val="tx2"/>
              </a:buClr>
              <a:buFont typeface="Arial" pitchFamily="34" charset="0"/>
              <a:buChar char="•"/>
              <a:defRPr/>
            </a:pPr>
            <a:r>
              <a:rPr lang="en-AU" sz="2450" dirty="0" smtClean="0">
                <a:latin typeface="Arial" pitchFamily="34" charset="0"/>
                <a:cs typeface="Arial" pitchFamily="34" charset="0"/>
              </a:rPr>
              <a:t>36% of women who have had a past relationship reported experiencing physical or sexual violence from a </a:t>
            </a:r>
            <a:r>
              <a:rPr lang="en-AU" sz="2450" i="1" dirty="0" smtClean="0">
                <a:latin typeface="Arial" pitchFamily="34" charset="0"/>
                <a:cs typeface="Arial" pitchFamily="34" charset="0"/>
              </a:rPr>
              <a:t>former</a:t>
            </a:r>
            <a:r>
              <a:rPr lang="en-AU" sz="2450" dirty="0" smtClean="0">
                <a:latin typeface="Arial" pitchFamily="34" charset="0"/>
                <a:cs typeface="Arial" pitchFamily="34" charset="0"/>
              </a:rPr>
              <a:t> partner </a:t>
            </a:r>
            <a:r>
              <a:rPr lang="en-AU" sz="1800" dirty="0" smtClean="0">
                <a:latin typeface="Arial" pitchFamily="34" charset="0"/>
                <a:cs typeface="Arial" pitchFamily="34" charset="0"/>
              </a:rPr>
              <a:t>(both within the relationship and after).</a:t>
            </a:r>
          </a:p>
          <a:p>
            <a:pPr marL="360000" indent="-360000">
              <a:spcBef>
                <a:spcPts val="900"/>
              </a:spcBef>
              <a:spcAft>
                <a:spcPts val="0"/>
              </a:spcAft>
              <a:buClr>
                <a:schemeClr val="tx2"/>
              </a:buClr>
              <a:buFont typeface="Arial" pitchFamily="34" charset="0"/>
              <a:buChar char="•"/>
              <a:defRPr/>
            </a:pPr>
            <a:r>
              <a:rPr lang="en-AU" sz="2450" dirty="0">
                <a:latin typeface="Arial" pitchFamily="34" charset="0"/>
                <a:cs typeface="Arial" pitchFamily="34" charset="0"/>
              </a:rPr>
              <a:t>42% of women who experienced violence from a </a:t>
            </a:r>
            <a:r>
              <a:rPr lang="en-AU" sz="2450" i="1" dirty="0">
                <a:latin typeface="Arial" pitchFamily="34" charset="0"/>
                <a:cs typeface="Arial" pitchFamily="34" charset="0"/>
              </a:rPr>
              <a:t>former</a:t>
            </a:r>
            <a:r>
              <a:rPr lang="en-AU" sz="2450" dirty="0">
                <a:latin typeface="Arial" pitchFamily="34" charset="0"/>
                <a:cs typeface="Arial" pitchFamily="34" charset="0"/>
              </a:rPr>
              <a:t> intimate partner sustained injuries (bruises, swelling) in the most recent </a:t>
            </a:r>
            <a:r>
              <a:rPr lang="en-AU" sz="2450" dirty="0" smtClean="0">
                <a:latin typeface="Arial" pitchFamily="34" charset="0"/>
                <a:cs typeface="Arial" pitchFamily="34" charset="0"/>
              </a:rPr>
              <a:t>incident, whereas 35% of women who experienced violence from a </a:t>
            </a:r>
            <a:r>
              <a:rPr lang="en-AU" sz="2450" i="1" dirty="0" smtClean="0">
                <a:latin typeface="Arial" pitchFamily="34" charset="0"/>
                <a:cs typeface="Arial" pitchFamily="34" charset="0"/>
              </a:rPr>
              <a:t>current</a:t>
            </a:r>
            <a:r>
              <a:rPr lang="en-AU" sz="2450" dirty="0" smtClean="0">
                <a:latin typeface="Arial" pitchFamily="34" charset="0"/>
                <a:cs typeface="Arial" pitchFamily="34" charset="0"/>
              </a:rPr>
              <a:t> intimate partner sustained injuries.</a:t>
            </a:r>
            <a:endParaRPr lang="en-AU" sz="245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9952DE15-772D-4294-A098-A91BD80A9C03}" type="slidenum">
              <a:rPr lang="en-AU" smtClean="0"/>
              <a:pPr>
                <a:defRPr/>
              </a:pPr>
              <a:t>4</a:t>
            </a:fld>
            <a:endParaRPr lang="en-A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836712"/>
            <a:ext cx="6840760" cy="5616624"/>
          </a:xfrm>
        </p:spPr>
        <p:txBody>
          <a:bodyPr/>
          <a:lstStyle/>
          <a:p>
            <a:pPr marL="0" indent="0" algn="ctr">
              <a:spcBef>
                <a:spcPts val="0"/>
              </a:spcBef>
              <a:spcAft>
                <a:spcPts val="0"/>
              </a:spcAft>
              <a:buClr>
                <a:schemeClr val="tx2"/>
              </a:buClr>
              <a:buFont typeface="Wingdings 2" pitchFamily="18" charset="2"/>
              <a:buNone/>
              <a:defRPr/>
            </a:pPr>
            <a:r>
              <a:rPr lang="en-AU" sz="3000" b="1" dirty="0">
                <a:latin typeface="Arial" pitchFamily="34" charset="0"/>
                <a:cs typeface="Arial" pitchFamily="34" charset="0"/>
              </a:rPr>
              <a:t>Crime Victimisation Survey</a:t>
            </a:r>
            <a:r>
              <a:rPr lang="en-AU" sz="3000" dirty="0">
                <a:latin typeface="Arial" pitchFamily="34" charset="0"/>
                <a:cs typeface="Arial" pitchFamily="34" charset="0"/>
              </a:rPr>
              <a:t> </a:t>
            </a:r>
            <a:endParaRPr lang="en-AU" sz="3000" dirty="0" smtClean="0">
              <a:latin typeface="Arial" pitchFamily="34" charset="0"/>
              <a:cs typeface="Arial" pitchFamily="34" charset="0"/>
            </a:endParaRPr>
          </a:p>
          <a:p>
            <a:pPr marL="0" indent="0" algn="ctr">
              <a:spcBef>
                <a:spcPts val="0"/>
              </a:spcBef>
              <a:spcAft>
                <a:spcPts val="1200"/>
              </a:spcAft>
              <a:buClr>
                <a:schemeClr val="tx2"/>
              </a:buClr>
              <a:buFont typeface="Wingdings 2" pitchFamily="18" charset="2"/>
              <a:buNone/>
              <a:defRPr/>
            </a:pPr>
            <a:r>
              <a:rPr lang="en-AU" sz="2000" dirty="0" smtClean="0">
                <a:latin typeface="Arial" pitchFamily="34" charset="0"/>
                <a:cs typeface="Arial" pitchFamily="34" charset="0"/>
              </a:rPr>
              <a:t>(ABS, July </a:t>
            </a:r>
            <a:r>
              <a:rPr lang="en-AU" sz="2000" dirty="0">
                <a:latin typeface="Arial" pitchFamily="34" charset="0"/>
                <a:cs typeface="Arial" pitchFamily="34" charset="0"/>
              </a:rPr>
              <a:t>2012 </a:t>
            </a:r>
            <a:r>
              <a:rPr lang="en-AU" sz="2000" dirty="0" smtClean="0">
                <a:latin typeface="Arial" pitchFamily="34" charset="0"/>
                <a:cs typeface="Arial" pitchFamily="34" charset="0"/>
              </a:rPr>
              <a:t>– July 2013)</a:t>
            </a:r>
          </a:p>
          <a:p>
            <a:pPr marL="0" indent="0">
              <a:spcBef>
                <a:spcPts val="600"/>
              </a:spcBef>
              <a:spcAft>
                <a:spcPts val="1200"/>
              </a:spcAft>
              <a:buClr>
                <a:schemeClr val="tx2"/>
              </a:buClr>
              <a:buFont typeface="Wingdings 2" pitchFamily="18" charset="2"/>
              <a:buNone/>
              <a:defRPr/>
            </a:pPr>
            <a:r>
              <a:rPr lang="en-AU" sz="2700" dirty="0" smtClean="0">
                <a:latin typeface="Arial" pitchFamily="34" charset="0"/>
                <a:cs typeface="Arial" pitchFamily="34" charset="0"/>
              </a:rPr>
              <a:t>When asked about their most </a:t>
            </a:r>
            <a:r>
              <a:rPr lang="en-AU" sz="2700" b="1" dirty="0" smtClean="0">
                <a:latin typeface="Arial" pitchFamily="34" charset="0"/>
                <a:cs typeface="Arial" pitchFamily="34" charset="0"/>
              </a:rPr>
              <a:t>recent</a:t>
            </a:r>
            <a:r>
              <a:rPr lang="en-AU" sz="2700" dirty="0" smtClean="0">
                <a:latin typeface="Arial" pitchFamily="34" charset="0"/>
                <a:cs typeface="Arial" pitchFamily="34" charset="0"/>
              </a:rPr>
              <a:t> incident of physical violence, female victims aged ≥ </a:t>
            </a:r>
            <a:r>
              <a:rPr lang="en-AU" sz="2700" dirty="0">
                <a:latin typeface="Arial" pitchFamily="34" charset="0"/>
                <a:cs typeface="Arial" pitchFamily="34" charset="0"/>
              </a:rPr>
              <a:t>15 </a:t>
            </a:r>
            <a:r>
              <a:rPr lang="en-AU" sz="2700" dirty="0" smtClean="0">
                <a:latin typeface="Arial" pitchFamily="34" charset="0"/>
                <a:cs typeface="Arial" pitchFamily="34" charset="0"/>
              </a:rPr>
              <a:t>years reported that:</a:t>
            </a:r>
          </a:p>
          <a:p>
            <a:pPr marL="360000" indent="-360000">
              <a:spcBef>
                <a:spcPts val="900"/>
              </a:spcBef>
              <a:spcAft>
                <a:spcPts val="900"/>
              </a:spcAft>
              <a:buClr>
                <a:schemeClr val="tx2"/>
              </a:buClr>
              <a:buFont typeface="Arial" pitchFamily="34" charset="0"/>
              <a:buChar char="•"/>
              <a:tabLst>
                <a:tab pos="354013" algn="l"/>
              </a:tabLst>
              <a:defRPr/>
            </a:pPr>
            <a:r>
              <a:rPr lang="en-AU" sz="2700" dirty="0" smtClean="0">
                <a:latin typeface="Arial" pitchFamily="34" charset="0"/>
                <a:cs typeface="Arial" pitchFamily="34" charset="0"/>
              </a:rPr>
              <a:t>the offender was male (77.3%) and known to her (75.6%); </a:t>
            </a:r>
          </a:p>
          <a:p>
            <a:pPr marL="360000" indent="-360000">
              <a:spcBef>
                <a:spcPts val="900"/>
              </a:spcBef>
              <a:spcAft>
                <a:spcPts val="900"/>
              </a:spcAft>
              <a:buClr>
                <a:schemeClr val="tx2"/>
              </a:buClr>
              <a:buFont typeface="Arial" pitchFamily="34" charset="0"/>
              <a:buChar char="•"/>
              <a:tabLst>
                <a:tab pos="354013" algn="l"/>
              </a:tabLst>
              <a:defRPr/>
            </a:pPr>
            <a:r>
              <a:rPr lang="en-AU" sz="2700" dirty="0" smtClean="0">
                <a:latin typeface="Arial" pitchFamily="34" charset="0"/>
                <a:cs typeface="Arial" pitchFamily="34" charset="0"/>
              </a:rPr>
              <a:t>in 47.8% of cases, her own home was the location of the incident;</a:t>
            </a:r>
          </a:p>
          <a:p>
            <a:pPr marL="360000" indent="-360000">
              <a:spcBef>
                <a:spcPts val="900"/>
              </a:spcBef>
              <a:spcAft>
                <a:spcPts val="0"/>
              </a:spcAft>
              <a:buClr>
                <a:schemeClr val="tx2"/>
              </a:buClr>
              <a:buFont typeface="Arial" pitchFamily="34" charset="0"/>
              <a:buChar char="•"/>
              <a:tabLst>
                <a:tab pos="354013" algn="l"/>
              </a:tabLst>
              <a:defRPr/>
            </a:pPr>
            <a:r>
              <a:rPr lang="en-AU" sz="2700" dirty="0" smtClean="0">
                <a:latin typeface="Arial" pitchFamily="34" charset="0"/>
                <a:cs typeface="Arial" pitchFamily="34" charset="0"/>
              </a:rPr>
              <a:t>48.4% of incidents were </a:t>
            </a:r>
            <a:r>
              <a:rPr lang="en-AU" sz="2700" b="1" dirty="0" smtClean="0">
                <a:latin typeface="Arial" pitchFamily="34" charset="0"/>
                <a:cs typeface="Arial" pitchFamily="34" charset="0"/>
              </a:rPr>
              <a:t>not</a:t>
            </a:r>
            <a:r>
              <a:rPr lang="en-AU" sz="2700" dirty="0" smtClean="0">
                <a:latin typeface="Arial" pitchFamily="34" charset="0"/>
                <a:cs typeface="Arial" pitchFamily="34" charset="0"/>
              </a:rPr>
              <a:t> reported to the police.</a:t>
            </a:r>
            <a:endParaRPr lang="en-AU" sz="27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pPr>
              <a:defRPr/>
            </a:pPr>
            <a:fld id="{0C78F2F3-4202-4724-967F-4E93219B7A05}" type="slidenum">
              <a:rPr lang="en-AU" sz="900" smtClean="0">
                <a:latin typeface="Arial" pitchFamily="34" charset="0"/>
                <a:cs typeface="Arial" pitchFamily="34" charset="0"/>
              </a:rPr>
              <a:pPr>
                <a:defRPr/>
              </a:pPr>
              <a:t>5</a:t>
            </a:fld>
            <a:endParaRPr lang="en-AU" sz="9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68313" y="836613"/>
            <a:ext cx="8229600" cy="855662"/>
          </a:xfrm>
        </p:spPr>
        <p:txBody>
          <a:bodyPr/>
          <a:lstStyle/>
          <a:p>
            <a:pPr algn="ctr"/>
            <a:r>
              <a:rPr lang="en-AU" b="1" smtClean="0">
                <a:latin typeface="Arial" charset="0"/>
                <a:cs typeface="Arial" charset="0"/>
              </a:rPr>
              <a:t>Legislation</a:t>
            </a:r>
          </a:p>
        </p:txBody>
      </p:sp>
      <p:sp>
        <p:nvSpPr>
          <p:cNvPr id="3" name="Content Placeholder 2"/>
          <p:cNvSpPr>
            <a:spLocks noGrp="1"/>
          </p:cNvSpPr>
          <p:nvPr>
            <p:ph idx="1"/>
          </p:nvPr>
        </p:nvSpPr>
        <p:spPr>
          <a:xfrm>
            <a:off x="539750" y="2205038"/>
            <a:ext cx="7991475" cy="4032250"/>
          </a:xfrm>
        </p:spPr>
        <p:txBody>
          <a:bodyPr/>
          <a:lstStyle/>
          <a:p>
            <a:pPr marL="360000" indent="-360000">
              <a:spcBef>
                <a:spcPts val="0"/>
              </a:spcBef>
              <a:spcAft>
                <a:spcPts val="1200"/>
              </a:spcAft>
              <a:buClr>
                <a:schemeClr val="tx2"/>
              </a:buClr>
              <a:buFont typeface="Arial" pitchFamily="34" charset="0"/>
              <a:buChar char="•"/>
              <a:defRPr/>
            </a:pPr>
            <a:r>
              <a:rPr lang="en-AU" sz="2500" dirty="0" smtClean="0">
                <a:latin typeface="Arial" pitchFamily="34" charset="0"/>
                <a:cs typeface="Arial" pitchFamily="34" charset="0"/>
              </a:rPr>
              <a:t>In NSW, a primary response to domestic violence is the Apprehended Domestic Violence Order (ADVO).</a:t>
            </a:r>
          </a:p>
          <a:p>
            <a:pPr marL="360000" indent="-360000">
              <a:spcBef>
                <a:spcPts val="1200"/>
              </a:spcBef>
              <a:spcAft>
                <a:spcPts val="1200"/>
              </a:spcAft>
              <a:buClr>
                <a:schemeClr val="tx2"/>
              </a:buClr>
              <a:buFont typeface="Arial" pitchFamily="34" charset="0"/>
              <a:buChar char="•"/>
              <a:defRPr/>
            </a:pPr>
            <a:r>
              <a:rPr lang="en-AU" sz="2500" dirty="0" smtClean="0">
                <a:latin typeface="Arial" pitchFamily="34" charset="0"/>
                <a:cs typeface="Arial" pitchFamily="34" charset="0"/>
              </a:rPr>
              <a:t>The </a:t>
            </a:r>
            <a:r>
              <a:rPr lang="en-AU" sz="2500" i="1" dirty="0" smtClean="0">
                <a:latin typeface="Arial" pitchFamily="34" charset="0"/>
                <a:cs typeface="Arial" pitchFamily="34" charset="0"/>
              </a:rPr>
              <a:t>Crimes (Domestic and Personal Violence) Act </a:t>
            </a:r>
            <a:r>
              <a:rPr lang="en-AU" sz="2500" dirty="0" smtClean="0">
                <a:latin typeface="Arial" pitchFamily="34" charset="0"/>
                <a:cs typeface="Arial" pitchFamily="34" charset="0"/>
              </a:rPr>
              <a:t>2007</a:t>
            </a:r>
            <a:r>
              <a:rPr lang="en-AU" sz="2500" i="1" dirty="0" smtClean="0">
                <a:latin typeface="Arial" pitchFamily="34" charset="0"/>
                <a:cs typeface="Arial" pitchFamily="34" charset="0"/>
              </a:rPr>
              <a:t> </a:t>
            </a:r>
            <a:r>
              <a:rPr lang="en-AU" sz="2500" dirty="0" smtClean="0">
                <a:latin typeface="Arial" pitchFamily="34" charset="0"/>
                <a:cs typeface="Arial" pitchFamily="34" charset="0"/>
              </a:rPr>
              <a:t>(NSW) empowers local courts to make ADVOs to protect individuals from future harmful or threatening behaviour by defendants. </a:t>
            </a:r>
          </a:p>
          <a:p>
            <a:pPr marL="360000" indent="-360000">
              <a:spcBef>
                <a:spcPts val="1200"/>
              </a:spcBef>
              <a:spcAft>
                <a:spcPts val="0"/>
              </a:spcAft>
              <a:buClr>
                <a:schemeClr val="tx2"/>
              </a:buClr>
              <a:buFont typeface="Arial" pitchFamily="34" charset="0"/>
              <a:buChar char="•"/>
              <a:defRPr/>
            </a:pPr>
            <a:r>
              <a:rPr lang="en-AU" sz="2500" dirty="0" smtClean="0">
                <a:latin typeface="Arial" pitchFamily="34" charset="0"/>
                <a:cs typeface="Arial" pitchFamily="34" charset="0"/>
              </a:rPr>
              <a:t>Proscribed behaviours include assaults, harassment, threats, stalking and intimidation.</a:t>
            </a:r>
          </a:p>
          <a:p>
            <a:pPr>
              <a:buClr>
                <a:schemeClr val="tx2"/>
              </a:buClr>
              <a:buFont typeface="Arial" pitchFamily="34" charset="0"/>
              <a:buChar char="•"/>
              <a:defRPr/>
            </a:pPr>
            <a:endParaRPr lang="en-AU" dirty="0" smtClean="0">
              <a:latin typeface="Arial" pitchFamily="34" charset="0"/>
              <a:cs typeface="Arial" pitchFamily="34" charset="0"/>
            </a:endParaRPr>
          </a:p>
          <a:p>
            <a:pPr>
              <a:defRPr/>
            </a:pPr>
            <a:endParaRPr lang="en-AU" dirty="0"/>
          </a:p>
        </p:txBody>
      </p:sp>
      <p:sp>
        <p:nvSpPr>
          <p:cNvPr id="4" name="Slide Number Placeholder 3"/>
          <p:cNvSpPr>
            <a:spLocks noGrp="1"/>
          </p:cNvSpPr>
          <p:nvPr>
            <p:ph type="sldNum" sz="quarter" idx="12"/>
          </p:nvPr>
        </p:nvSpPr>
        <p:spPr/>
        <p:txBody>
          <a:bodyPr/>
          <a:lstStyle/>
          <a:p>
            <a:pPr>
              <a:defRPr/>
            </a:pPr>
            <a:fld id="{B9FDD7AB-E831-477D-8526-24C28F2C7621}" type="slidenum">
              <a:rPr lang="en-AU" sz="900" smtClean="0">
                <a:latin typeface="Arial" pitchFamily="34" charset="0"/>
                <a:cs typeface="Arial" pitchFamily="34" charset="0"/>
              </a:rPr>
              <a:pPr>
                <a:defRPr/>
              </a:pPr>
              <a:t>6</a:t>
            </a:fld>
            <a:endParaRPr lang="en-AU" sz="9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68313" y="692150"/>
            <a:ext cx="8229600" cy="649288"/>
          </a:xfrm>
        </p:spPr>
        <p:txBody>
          <a:bodyPr/>
          <a:lstStyle/>
          <a:p>
            <a:pPr algn="ctr"/>
            <a:r>
              <a:rPr lang="en-AU" b="1" dirty="0" smtClean="0">
                <a:latin typeface="Arial" charset="0"/>
                <a:cs typeface="Arial" charset="0"/>
              </a:rPr>
              <a:t>‘Domestic relationship’</a:t>
            </a:r>
          </a:p>
        </p:txBody>
      </p:sp>
      <p:sp>
        <p:nvSpPr>
          <p:cNvPr id="10243" name="Content Placeholder 2"/>
          <p:cNvSpPr>
            <a:spLocks noGrp="1"/>
          </p:cNvSpPr>
          <p:nvPr>
            <p:ph idx="1"/>
          </p:nvPr>
        </p:nvSpPr>
        <p:spPr>
          <a:xfrm>
            <a:off x="395288" y="1628775"/>
            <a:ext cx="8569325" cy="4895850"/>
          </a:xfrm>
        </p:spPr>
        <p:txBody>
          <a:bodyPr/>
          <a:lstStyle/>
          <a:p>
            <a:pPr marL="0" indent="0">
              <a:buFont typeface="Wingdings 2" pitchFamily="18" charset="2"/>
              <a:buNone/>
              <a:defRPr/>
            </a:pPr>
            <a:r>
              <a:rPr lang="en-AU" sz="2300" dirty="0" smtClean="0">
                <a:latin typeface="Arial" charset="0"/>
                <a:cs typeface="Arial" charset="0"/>
              </a:rPr>
              <a:t>The legislation recognises a range of relationships as ‘domestic’: </a:t>
            </a:r>
          </a:p>
          <a:p>
            <a:pPr marL="360000" indent="-360000">
              <a:spcBef>
                <a:spcPts val="250"/>
              </a:spcBef>
              <a:spcAft>
                <a:spcPts val="250"/>
              </a:spcAft>
              <a:buClr>
                <a:schemeClr val="tx2"/>
              </a:buClr>
              <a:buFont typeface="Arial" pitchFamily="34" charset="0"/>
              <a:buChar char="•"/>
              <a:defRPr/>
            </a:pPr>
            <a:r>
              <a:rPr lang="en-AU" sz="2300" dirty="0" smtClean="0">
                <a:latin typeface="Arial" charset="0"/>
                <a:cs typeface="Arial" charset="0"/>
              </a:rPr>
              <a:t>a spouse of the person seeking protection; </a:t>
            </a:r>
          </a:p>
          <a:p>
            <a:pPr marL="360000" indent="-360000">
              <a:spcBef>
                <a:spcPts val="250"/>
              </a:spcBef>
              <a:spcAft>
                <a:spcPts val="250"/>
              </a:spcAft>
              <a:buClr>
                <a:schemeClr val="tx2"/>
              </a:buClr>
              <a:buFont typeface="Arial" pitchFamily="34" charset="0"/>
              <a:buChar char="•"/>
              <a:defRPr/>
            </a:pPr>
            <a:r>
              <a:rPr lang="en-AU" sz="2300" dirty="0" smtClean="0">
                <a:latin typeface="Arial" charset="0"/>
                <a:cs typeface="Arial" charset="0"/>
              </a:rPr>
              <a:t>a de facto partner; </a:t>
            </a:r>
          </a:p>
          <a:p>
            <a:pPr marL="360000" indent="-360000">
              <a:spcBef>
                <a:spcPts val="250"/>
              </a:spcBef>
              <a:spcAft>
                <a:spcPts val="250"/>
              </a:spcAft>
              <a:buClr>
                <a:schemeClr val="tx2"/>
              </a:buClr>
              <a:buFont typeface="Arial" pitchFamily="34" charset="0"/>
              <a:buChar char="•"/>
              <a:defRPr/>
            </a:pPr>
            <a:r>
              <a:rPr lang="en-AU" sz="2300" dirty="0" smtClean="0">
                <a:latin typeface="Arial" charset="0"/>
                <a:cs typeface="Arial" charset="0"/>
              </a:rPr>
              <a:t>in an intimate relationship with the protected person; </a:t>
            </a:r>
          </a:p>
          <a:p>
            <a:pPr marL="360000" indent="-360000">
              <a:spcBef>
                <a:spcPts val="250"/>
              </a:spcBef>
              <a:spcAft>
                <a:spcPts val="250"/>
              </a:spcAft>
              <a:buClr>
                <a:schemeClr val="tx2"/>
              </a:buClr>
              <a:buFont typeface="Arial" pitchFamily="34" charset="0"/>
              <a:buChar char="•"/>
              <a:defRPr/>
            </a:pPr>
            <a:r>
              <a:rPr lang="en-AU" sz="2300" dirty="0" smtClean="0">
                <a:latin typeface="Arial" charset="0"/>
                <a:cs typeface="Arial" charset="0"/>
              </a:rPr>
              <a:t>living in the same household as the protected person; </a:t>
            </a:r>
          </a:p>
          <a:p>
            <a:pPr marL="360000" indent="-360000">
              <a:spcBef>
                <a:spcPts val="250"/>
              </a:spcBef>
              <a:spcAft>
                <a:spcPts val="250"/>
              </a:spcAft>
              <a:buClr>
                <a:schemeClr val="tx2"/>
              </a:buClr>
              <a:buFont typeface="Arial" pitchFamily="34" charset="0"/>
              <a:buChar char="•"/>
              <a:defRPr/>
            </a:pPr>
            <a:r>
              <a:rPr lang="en-AU" sz="2300" dirty="0" smtClean="0">
                <a:latin typeface="Arial" charset="0"/>
                <a:cs typeface="Arial" charset="0"/>
              </a:rPr>
              <a:t>a long-term resident in the same residential facility; </a:t>
            </a:r>
          </a:p>
          <a:p>
            <a:pPr marL="360000" indent="-360000">
              <a:spcBef>
                <a:spcPts val="250"/>
              </a:spcBef>
              <a:spcAft>
                <a:spcPts val="250"/>
              </a:spcAft>
              <a:buClr>
                <a:schemeClr val="tx2"/>
              </a:buClr>
              <a:buFont typeface="Arial" pitchFamily="34" charset="0"/>
              <a:buChar char="•"/>
              <a:defRPr/>
            </a:pPr>
            <a:r>
              <a:rPr lang="en-AU" sz="2300" dirty="0" smtClean="0">
                <a:latin typeface="Arial" charset="0"/>
                <a:cs typeface="Arial" charset="0"/>
              </a:rPr>
              <a:t>dependent on the paid or unpaid care of the protected person; </a:t>
            </a:r>
          </a:p>
          <a:p>
            <a:pPr marL="360000" indent="-360000">
              <a:spcBef>
                <a:spcPts val="250"/>
              </a:spcBef>
              <a:spcAft>
                <a:spcPts val="250"/>
              </a:spcAft>
              <a:buClr>
                <a:schemeClr val="tx2"/>
              </a:buClr>
              <a:buFont typeface="Arial" pitchFamily="34" charset="0"/>
              <a:buChar char="•"/>
              <a:defRPr/>
            </a:pPr>
            <a:r>
              <a:rPr lang="en-AU" sz="2300" dirty="0" smtClean="0">
                <a:latin typeface="Arial" charset="0"/>
                <a:cs typeface="Arial" charset="0"/>
              </a:rPr>
              <a:t>part of the protected person’s Indigenous kinship system or extended family; and/or </a:t>
            </a:r>
          </a:p>
          <a:p>
            <a:pPr marL="360000" indent="-360000">
              <a:spcBef>
                <a:spcPts val="250"/>
              </a:spcBef>
              <a:spcAft>
                <a:spcPts val="600"/>
              </a:spcAft>
              <a:buClr>
                <a:schemeClr val="tx2"/>
              </a:buClr>
              <a:buFont typeface="Arial" pitchFamily="34" charset="0"/>
              <a:buChar char="•"/>
              <a:defRPr/>
            </a:pPr>
            <a:r>
              <a:rPr lang="en-AU" sz="2300" dirty="0" smtClean="0">
                <a:latin typeface="Arial" charset="0"/>
                <a:cs typeface="Arial" charset="0"/>
              </a:rPr>
              <a:t>a relative (including step- and in-law relationships). </a:t>
            </a:r>
          </a:p>
          <a:p>
            <a:pPr marL="0" indent="0">
              <a:buFont typeface="Wingdings 2" pitchFamily="18" charset="2"/>
              <a:buNone/>
              <a:defRPr/>
            </a:pPr>
            <a:r>
              <a:rPr lang="en-AU" sz="2300" dirty="0" smtClean="0">
                <a:latin typeface="Arial" charset="0"/>
                <a:cs typeface="Arial" charset="0"/>
              </a:rPr>
              <a:t>Each of these relationships could be current or former.</a:t>
            </a:r>
          </a:p>
        </p:txBody>
      </p:sp>
      <p:sp>
        <p:nvSpPr>
          <p:cNvPr id="4" name="Slide Number Placeholder 3"/>
          <p:cNvSpPr>
            <a:spLocks noGrp="1"/>
          </p:cNvSpPr>
          <p:nvPr>
            <p:ph type="sldNum" sz="quarter" idx="12"/>
          </p:nvPr>
        </p:nvSpPr>
        <p:spPr/>
        <p:txBody>
          <a:bodyPr/>
          <a:lstStyle/>
          <a:p>
            <a:pPr>
              <a:defRPr/>
            </a:pPr>
            <a:fld id="{E0907F38-1B8F-4455-9C42-4FA3D8E45743}" type="slidenum">
              <a:rPr lang="en-AU" sz="900" smtClean="0">
                <a:latin typeface="Arial" pitchFamily="34" charset="0"/>
                <a:cs typeface="Arial" pitchFamily="34" charset="0"/>
              </a:rPr>
              <a:pPr>
                <a:defRPr/>
              </a:pPr>
              <a:t>7</a:t>
            </a:fld>
            <a:endParaRPr lang="en-AU" sz="9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24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24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24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24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243">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243">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24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68313" y="908050"/>
            <a:ext cx="8229600" cy="868363"/>
          </a:xfrm>
        </p:spPr>
        <p:txBody>
          <a:bodyPr/>
          <a:lstStyle/>
          <a:p>
            <a:pPr algn="ctr"/>
            <a:r>
              <a:rPr lang="en-AU" b="1" smtClean="0">
                <a:latin typeface="Arial" charset="0"/>
                <a:cs typeface="Arial" charset="0"/>
              </a:rPr>
              <a:t>RESEARCH AIMS</a:t>
            </a:r>
          </a:p>
        </p:txBody>
      </p:sp>
      <p:sp>
        <p:nvSpPr>
          <p:cNvPr id="3" name="Content Placeholder 2"/>
          <p:cNvSpPr>
            <a:spLocks noGrp="1"/>
          </p:cNvSpPr>
          <p:nvPr>
            <p:ph idx="1"/>
          </p:nvPr>
        </p:nvSpPr>
        <p:spPr>
          <a:xfrm>
            <a:off x="611188" y="2276475"/>
            <a:ext cx="7777162" cy="3816350"/>
          </a:xfrm>
        </p:spPr>
        <p:txBody>
          <a:bodyPr/>
          <a:lstStyle/>
          <a:p>
            <a:pPr marL="360000" indent="-360000">
              <a:spcBef>
                <a:spcPts val="0"/>
              </a:spcBef>
              <a:spcAft>
                <a:spcPts val="1200"/>
              </a:spcAft>
              <a:buClr>
                <a:schemeClr val="tx2"/>
              </a:buClr>
              <a:buSzPct val="85000"/>
              <a:buFont typeface="+mj-lt"/>
              <a:buAutoNum type="arabicPeriod"/>
              <a:defRPr/>
            </a:pPr>
            <a:r>
              <a:rPr lang="en-AU" sz="2700" dirty="0">
                <a:latin typeface="Arial" pitchFamily="34" charset="0"/>
                <a:cs typeface="Arial" pitchFamily="34" charset="0"/>
              </a:rPr>
              <a:t>To determine whether the provision of legal advice by a duty solicitor to ADVO defendants reduces the likelihood of breaches.</a:t>
            </a:r>
            <a:endParaRPr lang="en-AU" sz="2700" dirty="0" smtClean="0">
              <a:latin typeface="Arial" pitchFamily="34" charset="0"/>
              <a:cs typeface="Arial" pitchFamily="34" charset="0"/>
            </a:endParaRPr>
          </a:p>
          <a:p>
            <a:pPr marL="360000" indent="-360000">
              <a:spcBef>
                <a:spcPts val="1200"/>
              </a:spcBef>
              <a:spcAft>
                <a:spcPts val="0"/>
              </a:spcAft>
              <a:buClr>
                <a:schemeClr val="tx2"/>
              </a:buClr>
              <a:buSzPct val="85000"/>
              <a:buFont typeface="+mj-lt"/>
              <a:buAutoNum type="arabicPeriod"/>
              <a:defRPr/>
            </a:pPr>
            <a:r>
              <a:rPr lang="en-AU" sz="2700" dirty="0">
                <a:latin typeface="Arial" pitchFamily="34" charset="0"/>
                <a:cs typeface="Arial" pitchFamily="34" charset="0"/>
              </a:rPr>
              <a:t>To determine the level of satisfaction amongst defendants and key stakeholders with the operation and implementation of the defendant solicitor pilot program at Burwood Local Court.</a:t>
            </a:r>
            <a:endParaRPr lang="en-AU" sz="2700" dirty="0" smtClean="0">
              <a:latin typeface="Arial" pitchFamily="34" charset="0"/>
              <a:cs typeface="Arial" pitchFamily="34" charset="0"/>
            </a:endParaRPr>
          </a:p>
          <a:p>
            <a:pPr marL="0" indent="0">
              <a:buFont typeface="Wingdings 2" pitchFamily="18" charset="2"/>
              <a:buNone/>
              <a:defRPr/>
            </a:pPr>
            <a:endParaRPr lang="en-AU" dirty="0"/>
          </a:p>
        </p:txBody>
      </p:sp>
      <p:sp>
        <p:nvSpPr>
          <p:cNvPr id="4" name="Slide Number Placeholder 3"/>
          <p:cNvSpPr>
            <a:spLocks noGrp="1"/>
          </p:cNvSpPr>
          <p:nvPr>
            <p:ph type="sldNum" sz="quarter" idx="12"/>
          </p:nvPr>
        </p:nvSpPr>
        <p:spPr/>
        <p:txBody>
          <a:bodyPr/>
          <a:lstStyle/>
          <a:p>
            <a:pPr>
              <a:defRPr/>
            </a:pPr>
            <a:fld id="{483AE154-A55E-4608-A697-4DB14DE7DDAC}" type="slidenum">
              <a:rPr lang="en-AU" sz="900" smtClean="0">
                <a:latin typeface="Arial" pitchFamily="34" charset="0"/>
                <a:cs typeface="Arial" pitchFamily="34" charset="0"/>
              </a:rPr>
              <a:pPr>
                <a:defRPr/>
              </a:pPr>
              <a:t>8</a:t>
            </a:fld>
            <a:endParaRPr lang="en-AU" sz="9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68313" y="692150"/>
            <a:ext cx="8229600" cy="1143000"/>
          </a:xfrm>
        </p:spPr>
        <p:txBody>
          <a:bodyPr/>
          <a:lstStyle/>
          <a:p>
            <a:pPr algn="ctr"/>
            <a:r>
              <a:rPr lang="en-AU" sz="4000" b="1" smtClean="0">
                <a:latin typeface="Arial" charset="0"/>
                <a:cs typeface="Arial" charset="0"/>
              </a:rPr>
              <a:t>Legal service for defendants </a:t>
            </a:r>
            <a:br>
              <a:rPr lang="en-AU" sz="4000" b="1" smtClean="0">
                <a:latin typeface="Arial" charset="0"/>
                <a:cs typeface="Arial" charset="0"/>
              </a:rPr>
            </a:br>
            <a:r>
              <a:rPr lang="en-AU" sz="4000" b="1" smtClean="0">
                <a:latin typeface="Arial" charset="0"/>
                <a:cs typeface="Arial" charset="0"/>
              </a:rPr>
              <a:t>in ADVO proceedings</a:t>
            </a:r>
          </a:p>
        </p:txBody>
      </p:sp>
      <p:sp>
        <p:nvSpPr>
          <p:cNvPr id="12291" name="Content Placeholder 2"/>
          <p:cNvSpPr>
            <a:spLocks noGrp="1"/>
          </p:cNvSpPr>
          <p:nvPr>
            <p:ph idx="1"/>
          </p:nvPr>
        </p:nvSpPr>
        <p:spPr>
          <a:xfrm>
            <a:off x="611188" y="2060575"/>
            <a:ext cx="8064500" cy="4389438"/>
          </a:xfrm>
        </p:spPr>
        <p:txBody>
          <a:bodyPr/>
          <a:lstStyle/>
          <a:p>
            <a:pPr>
              <a:spcBef>
                <a:spcPct val="0"/>
              </a:spcBef>
              <a:spcAft>
                <a:spcPts val="1200"/>
              </a:spcAft>
              <a:buClr>
                <a:schemeClr val="tx2"/>
              </a:buClr>
              <a:buFont typeface="Arial" charset="0"/>
              <a:buChar char="•"/>
            </a:pPr>
            <a:r>
              <a:rPr lang="en-AU" sz="2400" smtClean="0">
                <a:latin typeface="Arial" charset="0"/>
                <a:cs typeface="Arial" charset="0"/>
              </a:rPr>
              <a:t>Legal Aid NSW employed two female private solicitors to advise and represent unrepresented ADVO defendants on AVO list day at Burwood Local Court. </a:t>
            </a:r>
          </a:p>
          <a:p>
            <a:pPr>
              <a:spcBef>
                <a:spcPts val="1200"/>
              </a:spcBef>
              <a:spcAft>
                <a:spcPts val="1200"/>
              </a:spcAft>
              <a:buClr>
                <a:schemeClr val="tx2"/>
              </a:buClr>
              <a:buFont typeface="Arial" charset="0"/>
              <a:buChar char="•"/>
            </a:pPr>
            <a:r>
              <a:rPr lang="en-AU" sz="2400" smtClean="0">
                <a:latin typeface="Arial" charset="0"/>
                <a:cs typeface="Arial" charset="0"/>
              </a:rPr>
              <a:t>Defendants with both stand-alone ADVOs and related charges were eligible. Solicitors ran simple guilty pleas.</a:t>
            </a:r>
          </a:p>
          <a:p>
            <a:pPr>
              <a:spcBef>
                <a:spcPts val="1200"/>
              </a:spcBef>
              <a:spcAft>
                <a:spcPts val="1200"/>
              </a:spcAft>
              <a:buClr>
                <a:schemeClr val="tx2"/>
              </a:buClr>
              <a:buFont typeface="Arial" charset="0"/>
              <a:buChar char="•"/>
            </a:pPr>
            <a:r>
              <a:rPr lang="en-AU" sz="2400" smtClean="0">
                <a:latin typeface="Arial" charset="0"/>
                <a:cs typeface="Arial" charset="0"/>
              </a:rPr>
              <a:t>Solicitors advocated to achieve workable orders that both protected the applicant and could be reasonably complied with by the defendant.</a:t>
            </a:r>
          </a:p>
          <a:p>
            <a:pPr>
              <a:spcBef>
                <a:spcPts val="1200"/>
              </a:spcBef>
              <a:buClr>
                <a:schemeClr val="tx2"/>
              </a:buClr>
              <a:buFont typeface="Arial" charset="0"/>
              <a:buChar char="•"/>
            </a:pPr>
            <a:r>
              <a:rPr lang="en-AU" sz="2400" smtClean="0">
                <a:latin typeface="Arial" charset="0"/>
                <a:cs typeface="Arial" charset="0"/>
              </a:rPr>
              <a:t>Service lasted for 15 weeks </a:t>
            </a:r>
            <a:r>
              <a:rPr lang="en-AU" sz="1800" smtClean="0">
                <a:latin typeface="Arial" charset="0"/>
                <a:cs typeface="Arial" charset="0"/>
              </a:rPr>
              <a:t>(26 July – 8 November 2013). </a:t>
            </a:r>
          </a:p>
        </p:txBody>
      </p:sp>
      <p:sp>
        <p:nvSpPr>
          <p:cNvPr id="4" name="Slide Number Placeholder 3"/>
          <p:cNvSpPr>
            <a:spLocks noGrp="1"/>
          </p:cNvSpPr>
          <p:nvPr>
            <p:ph type="sldNum" sz="quarter" idx="12"/>
          </p:nvPr>
        </p:nvSpPr>
        <p:spPr/>
        <p:txBody>
          <a:bodyPr/>
          <a:lstStyle/>
          <a:p>
            <a:pPr>
              <a:defRPr/>
            </a:pPr>
            <a:fld id="{4B316358-84C6-439F-8E0A-F4EF387A456D}" type="slidenum">
              <a:rPr lang="en-AU" sz="900" smtClean="0">
                <a:latin typeface="Arial" pitchFamily="34" charset="0"/>
                <a:cs typeface="Arial" pitchFamily="34" charset="0"/>
              </a:rPr>
              <a:pPr>
                <a:defRPr/>
              </a:pPr>
              <a:t>9</a:t>
            </a:fld>
            <a:endParaRPr lang="en-AU" sz="9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29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7682a661-0ade-4637-84c8-77ce31dee783">
      <Value>126</Value>
      <Value>105</Value>
    </TaxCatchAll>
    <bc56bdda6a6a44c48d8cfdd96ad4c147 xmlns="e4ff26e6-61c9-4223-823f-818594960367" xsi:nil="true"/>
    <ne8158a489a9473f9c54eecb4c21131b xmlns="e4ff26e6-61c9-4223-823f-818594960367">
      <Terms xmlns="http://schemas.microsoft.com/office/infopath/2007/PartnerControls">
        <TermInfo xmlns="http://schemas.microsoft.com/office/infopath/2007/PartnerControls">
          <TermName xmlns="http://schemas.microsoft.com/office/infopath/2007/PartnerControls">Conference proceedings / Presentations</TermName>
          <TermId xmlns="http://schemas.microsoft.com/office/infopath/2007/PartnerControls">c21264d4-9564-4e41-9805-0fcb8759ef5a</TermId>
        </TermInfo>
      </Terms>
    </ne8158a489a9473f9c54eecb4c21131b>
    <PublishingStartDate xmlns="http://schemas.microsoft.com/sharepoint/v3" xsi:nil="true"/>
    <PublishingExpiration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J Document" ma:contentTypeID="0x01010077DC2A28846341C9915EFC7988C44A4F00AC683DE72F6D54408E582A29A0E01260" ma:contentTypeVersion="4" ma:contentTypeDescription="" ma:contentTypeScope="" ma:versionID="6d8699e19d18e85c01352be16c7ff8ee">
  <xsd:schema xmlns:xsd="http://www.w3.org/2001/XMLSchema" xmlns:xs="http://www.w3.org/2001/XMLSchema" xmlns:p="http://schemas.microsoft.com/office/2006/metadata/properties" xmlns:ns1="http://schemas.microsoft.com/sharepoint/v3" xmlns:ns3="7682a661-0ade-4637-84c8-77ce31dee783" xmlns:ns4="e4ff26e6-61c9-4223-823f-818594960367" targetNamespace="http://schemas.microsoft.com/office/2006/metadata/properties" ma:root="true" ma:fieldsID="7b26b1d083b43316654d29245d50e201" ns1:_="" ns3:_="" ns4:_="">
    <xsd:import namespace="http://schemas.microsoft.com/sharepoint/v3"/>
    <xsd:import namespace="7682a661-0ade-4637-84c8-77ce31dee783"/>
    <xsd:import namespace="e4ff26e6-61c9-4223-823f-818594960367"/>
    <xsd:element name="properties">
      <xsd:complexType>
        <xsd:sequence>
          <xsd:element name="documentManagement">
            <xsd:complexType>
              <xsd:all>
                <xsd:element ref="ns3:TaxCatchAll" minOccurs="0"/>
                <xsd:element ref="ns4:ne8158a489a9473f9c54eecb4c21131b" minOccurs="0"/>
                <xsd:element ref="ns4:bc56bdda6a6a44c48d8cfdd96ad4c147"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3" nillable="true" ma:displayName="Scheduling Start Date" ma:description="" ma:internalName="PublishingStartDate">
      <xsd:simpleType>
        <xsd:restriction base="dms:Unknown"/>
      </xsd:simpleType>
    </xsd:element>
    <xsd:element name="PublishingExpirationDate" ma:index="14" nillable="true" ma:displayName="Scheduling End Date" ma:description=""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682a661-0ade-4637-84c8-77ce31dee783"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71544a81-4f2a-458e-ab5b-bbbaec5e6e73}" ma:internalName="TaxCatchAll" ma:readOnly="false" ma:showField="CatchAllData" ma:web="7682a661-0ade-4637-84c8-77ce31dee78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4ff26e6-61c9-4223-823f-818594960367" elementFormDefault="qualified">
    <xsd:import namespace="http://schemas.microsoft.com/office/2006/documentManagement/types"/>
    <xsd:import namespace="http://schemas.microsoft.com/office/infopath/2007/PartnerControls"/>
    <xsd:element name="ne8158a489a9473f9c54eecb4c21131b" ma:index="11" ma:taxonomy="true" ma:internalName="ne8158a489a9473f9c54eecb4c21131b" ma:taxonomyFieldName="Content_x0020_tags" ma:displayName="Content tags" ma:fieldId="{7e8158a4-89a9-473f-9c54-eecb4c21131b}" ma:taxonomyMulti="true" ma:sspId="f6e08d11-6f9a-422e-94df-5713af838a64" ma:termSetId="a069c314-3269-420f-97d4-651b5f06edc3" ma:anchorId="00000000-0000-0000-0000-000000000000" ma:open="false" ma:isKeyword="false">
      <xsd:complexType>
        <xsd:sequence>
          <xsd:element ref="pc:Terms" minOccurs="0" maxOccurs="1"/>
        </xsd:sequence>
      </xsd:complexType>
    </xsd:element>
    <xsd:element name="bc56bdda6a6a44c48d8cfdd96ad4c147" ma:index="12" nillable="true" ma:displayName="DC.Type.DocType (JSMS)_0" ma:hidden="true" ma:internalName="bc56bdda6a6a44c48d8cfdd96ad4c147">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29B73A2-911C-4439-9D04-A675DF0385D4}"/>
</file>

<file path=customXml/itemProps2.xml><?xml version="1.0" encoding="utf-8"?>
<ds:datastoreItem xmlns:ds="http://schemas.openxmlformats.org/officeDocument/2006/customXml" ds:itemID="{FA86DBE3-FDC8-454E-B9BE-7DCADC6AD497}"/>
</file>

<file path=customXml/itemProps3.xml><?xml version="1.0" encoding="utf-8"?>
<ds:datastoreItem xmlns:ds="http://schemas.openxmlformats.org/officeDocument/2006/customXml" ds:itemID="{E5EF8BDD-461A-441B-B625-DAC97E9E104A}"/>
</file>

<file path=docProps/app.xml><?xml version="1.0" encoding="utf-8"?>
<Properties xmlns="http://schemas.openxmlformats.org/officeDocument/2006/extended-properties" xmlns:vt="http://schemas.openxmlformats.org/officeDocument/2006/docPropsVTypes">
  <Template>Flow</Template>
  <TotalTime>2775</TotalTime>
  <Words>2132</Words>
  <Application>Microsoft Office PowerPoint</Application>
  <PresentationFormat>On-screen Show (4:3)</PresentationFormat>
  <Paragraphs>237</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Flow</vt:lpstr>
      <vt:lpstr>Legal service for defendants in Apprehended Domestic Violence Order (ADVO) proceedings:  An evaluation</vt:lpstr>
      <vt:lpstr>BACKGROUND</vt:lpstr>
      <vt:lpstr>Domestic violence in Australia</vt:lpstr>
      <vt:lpstr>PowerPoint Presentation</vt:lpstr>
      <vt:lpstr>PowerPoint Presentation</vt:lpstr>
      <vt:lpstr>Legislation</vt:lpstr>
      <vt:lpstr>‘Domestic relationship’</vt:lpstr>
      <vt:lpstr>RESEARCH AIMS</vt:lpstr>
      <vt:lpstr>Legal service for defendants  in ADVO proceedings</vt:lpstr>
      <vt:lpstr>METHOD</vt:lpstr>
      <vt:lpstr> Impact of program on breaches</vt:lpstr>
      <vt:lpstr>PowerPoint Presentation</vt:lpstr>
      <vt:lpstr>Defendant satisfaction  with pilot program</vt:lpstr>
      <vt:lpstr>Stakeholder satisfaction with pilot program</vt:lpstr>
      <vt:lpstr>PowerPoint Presentation</vt:lpstr>
      <vt:lpstr>RESULTS</vt:lpstr>
      <vt:lpstr>Impact of program on breaches</vt:lpstr>
      <vt:lpstr>PowerPoint Presentation</vt:lpstr>
      <vt:lpstr>PowerPoint Presentation</vt:lpstr>
      <vt:lpstr>Defendant satisfaction  with pilot program</vt:lpstr>
      <vt:lpstr>PowerPoint Presentation</vt:lpstr>
      <vt:lpstr>What did the solicitor say would happen if you breach or break any of the ADVO conditions?</vt:lpstr>
      <vt:lpstr>Stakeholder satisfaction with pilot program</vt:lpstr>
      <vt:lpstr>What aspects of the pilot program worked well? What were the positive features of the program?</vt:lpstr>
      <vt:lpstr>PowerPoint Presentation</vt:lpstr>
      <vt:lpstr>PowerPoint Presentation</vt:lpstr>
      <vt:lpstr>What aspects of the pilot program did not work well?  What were the negative features of the program?</vt:lpstr>
      <vt:lpstr>What improvements could be made in the operation of the program?</vt:lpstr>
      <vt:lpstr>Overall opinion of legal service</vt:lpstr>
      <vt:lpstr>CONCLUSIONS</vt:lpstr>
      <vt:lpstr>PowerPoint Presentation</vt:lpstr>
    </vt:vector>
  </TitlesOfParts>
  <Company>Department of Attorney General &amp; Justice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service for defendants in Apprehended Domestic Violence Orders (ADVOs): An evaluation</dc:title>
  <dc:creator>Don Weatherburn</dc:creator>
  <cp:lastModifiedBy>Annie</cp:lastModifiedBy>
  <cp:revision>142</cp:revision>
  <cp:lastPrinted>2015-02-10T04:32:06Z</cp:lastPrinted>
  <dcterms:created xsi:type="dcterms:W3CDTF">2014-09-03T22:48:30Z</dcterms:created>
  <dcterms:modified xsi:type="dcterms:W3CDTF">2015-02-16T02:43:23Z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0x01010077DC2A28846341C9915EFC7988C44A4F00AC683DE72F6D54408E582A29A0E01260</vt:lpwstr>
  </property>
  <property fmtid="{D5CDD505-2E9C-101B-9397-08002B2CF9AE}" pid="4" name="DC_x002e_Type_x002e_DocType_x0020__x0028_JSMS">
    <vt:lpwstr/>
  </property>
  <property fmtid="{D5CDD505-2E9C-101B-9397-08002B2CF9AE}" pid="5" name="Content_x0020_tags">
    <vt:lpwstr/>
  </property>
  <property fmtid="{D5CDD505-2E9C-101B-9397-08002B2CF9AE}" pid="7" name="Content tags">
    <vt:lpwstr>105;#Conference proceedings / Presentations|c21264d4-9564-4e41-9805-0fcb8759ef5a</vt:lpwstr>
  </property>
  <property fmtid="{D5CDD505-2E9C-101B-9397-08002B2CF9AE}" pid="10" name="DC.Type.DocType (JSMS">
    <vt:lpwstr>126;#Presentation|96b9c332-40fe-4061-87fb-bc6c76567afe</vt:lpwstr>
  </property>
  <property fmtid="{D5CDD505-2E9C-101B-9397-08002B2CF9AE}" pid="14" name="bc56bdda6a6a44c48d8cfdd96ad4c1470">
    <vt:lpwstr>Presentation|96b9c332-40fe-4061-87fb-bc6c76567afe</vt:lpwstr>
  </property>
</Properties>
</file>