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4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74" r:id="rId4"/>
    <p:sldId id="272" r:id="rId5"/>
    <p:sldId id="275" r:id="rId6"/>
    <p:sldId id="284" r:id="rId7"/>
    <p:sldId id="276" r:id="rId8"/>
    <p:sldId id="279" r:id="rId9"/>
    <p:sldId id="280" r:id="rId10"/>
    <p:sldId id="282" r:id="rId11"/>
    <p:sldId id="283" r:id="rId12"/>
    <p:sldId id="273" r:id="rId13"/>
    <p:sldId id="277" r:id="rId14"/>
    <p:sldId id="285" r:id="rId15"/>
    <p:sldId id="278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1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68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printerSettings" Target="printerSettings/printerSettings1.bin"/><Relationship Id="rId8" Type="http://schemas.openxmlformats.org/officeDocument/2006/relationships/slide" Target="slides/slide7.xml"/><Relationship Id="rId2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5" Type="http://schemas.openxmlformats.org/officeDocument/2006/relationships/customXml" Target="../customXml/item3.xml"/><Relationship Id="rId20" Type="http://schemas.openxmlformats.org/officeDocument/2006/relationships/viewProps" Target="viewProps.xml"/><Relationship Id="rId16" Type="http://schemas.openxmlformats.org/officeDocument/2006/relationships/slide" Target="slides/slide15.xml"/><Relationship Id="rId2" Type="http://schemas.openxmlformats.org/officeDocument/2006/relationships/slide" Target="slides/slide1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4" Type="http://schemas.openxmlformats.org/officeDocument/2006/relationships/customXml" Target="../customXml/item2.xml"/><Relationship Id="rId15" Type="http://schemas.openxmlformats.org/officeDocument/2006/relationships/slide" Target="slides/slide14.xml"/><Relationship Id="rId5" Type="http://schemas.openxmlformats.org/officeDocument/2006/relationships/slide" Target="slides/slide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9" Type="http://schemas.openxmlformats.org/officeDocument/2006/relationships/slide" Target="slides/slide8.xml"/><Relationship Id="rId22" Type="http://schemas.openxmlformats.org/officeDocument/2006/relationships/tableStyles" Target="tableStyles.xml"/><Relationship Id="rId14" Type="http://schemas.openxmlformats.org/officeDocument/2006/relationships/slide" Target="slides/slide13.xml"/><Relationship Id="rId4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C6FC1CC-967F-44A5-B9A2-3DB8437F456A}" type="datetimeFigureOut">
              <a:rPr lang="en-US"/>
              <a:pPr>
                <a:defRPr/>
              </a:pPr>
              <a:t>15/02/15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ED23D58-D6CF-40C5-BCED-EBCD1C9F0A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8393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file:///\\localhost\Volumes\marketing_services\GENERAL\Advertising\Design\Previous%20files\!UNSW\Branding%202010\New\Powerpoint\banner_powerpoint_2.jpg" TargetMode="Externa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file:///\\localhost\Volumes\marketing_services\GENERAL\Advertising\Design\Previous%20files\!UNSW\Branding%202010\New\Powerpoint\banner_powerpoint_2.jpg" TargetMode="Externa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anner_powerpoint_2.jpg" descr="/Volumes/marketing_services/GENERAL/Advertising/Design/Previous files/!UNSW/Branding 2010/New/Powerpoint/banner_powerpoint_2.jpg"/>
          <p:cNvPicPr>
            <a:picLocks noChangeAspect="1"/>
          </p:cNvPicPr>
          <p:nvPr userDrawn="1"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1431925"/>
            <a:ext cx="9156700" cy="223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2592000" y="3340800"/>
            <a:ext cx="5689600" cy="360362"/>
          </a:xfrm>
          <a:prstGeom prst="rect">
            <a:avLst/>
          </a:prstGeom>
        </p:spPr>
        <p:txBody>
          <a:bodyPr/>
          <a:lstStyle>
            <a:lvl1pPr>
              <a:buNone/>
              <a:defRPr sz="1200" b="1" baseline="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592000" y="1602000"/>
            <a:ext cx="5688012" cy="576411"/>
          </a:xfrm>
          <a:prstGeom prst="rect">
            <a:avLst/>
          </a:prstGeom>
        </p:spPr>
        <p:txBody>
          <a:bodyPr/>
          <a:lstStyle>
            <a:lvl1pPr>
              <a:buNone/>
              <a:defRPr baseline="0">
                <a:latin typeface="Microsoft Sans Serif" pitchFamily="34" charset="0"/>
                <a:cs typeface="Microsoft Sans Serif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2592000" y="2208270"/>
            <a:ext cx="5689600" cy="431800"/>
          </a:xfrm>
          <a:prstGeom prst="rect">
            <a:avLst/>
          </a:prstGeom>
        </p:spPr>
        <p:txBody>
          <a:bodyPr/>
          <a:lstStyle>
            <a:lvl1pPr>
              <a:buNone/>
              <a:defRPr sz="2000">
                <a:latin typeface="Microsoft Sans Serif" pitchFamily="34" charset="0"/>
                <a:cs typeface="Microsoft Sans Serif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banner_powerpoint_3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35700"/>
            <a:ext cx="91440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  <a:prstGeom prst="rect">
            <a:avLst/>
          </a:prstGeom>
        </p:spPr>
        <p:txBody>
          <a:bodyPr/>
          <a:lstStyle>
            <a:lvl1pPr algn="l">
              <a:defRPr sz="3000" baseline="0">
                <a:latin typeface="Microsoft Sans Serif" pitchFamily="34" charset="0"/>
                <a:cs typeface="Microsoft Sans Serif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320480"/>
          </a:xfrm>
          <a:prstGeom prst="rect">
            <a:avLst/>
          </a:prstGeom>
        </p:spPr>
        <p:txBody>
          <a:bodyPr/>
          <a:lstStyle>
            <a:lvl1pPr>
              <a:buNone/>
              <a:defRPr sz="1400" baseline="0">
                <a:latin typeface="Microsoft Sans Serif" pitchFamily="34" charset="0"/>
                <a:cs typeface="Microsoft Sans Serif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anner_powerpoint_2.jpg" descr="/Volumes/marketing_services/GENERAL/Advertising/Design/Previous files/!UNSW/Branding 2010/New/Powerpoint/banner_powerpoint_2.jpg"/>
          <p:cNvPicPr>
            <a:picLocks noChangeAspect="1"/>
          </p:cNvPicPr>
          <p:nvPr userDrawn="1"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3160713"/>
            <a:ext cx="9156700" cy="223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592000" y="3330000"/>
            <a:ext cx="5688012" cy="576411"/>
          </a:xfrm>
          <a:prstGeom prst="rect">
            <a:avLst/>
          </a:prstGeom>
        </p:spPr>
        <p:txBody>
          <a:bodyPr/>
          <a:lstStyle>
            <a:lvl1pPr>
              <a:buNone/>
              <a:defRPr baseline="0">
                <a:latin typeface="Microsoft Sans Serif" pitchFamily="34" charset="0"/>
                <a:cs typeface="Microsoft Sans Serif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2592000" y="3936462"/>
            <a:ext cx="5689600" cy="431800"/>
          </a:xfrm>
          <a:prstGeom prst="rect">
            <a:avLst/>
          </a:prstGeom>
        </p:spPr>
        <p:txBody>
          <a:bodyPr/>
          <a:lstStyle>
            <a:lvl1pPr>
              <a:buNone/>
              <a:defRPr sz="2000">
                <a:latin typeface="Microsoft Sans Serif" pitchFamily="34" charset="0"/>
                <a:cs typeface="Microsoft Sans Serif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2592000" y="5076000"/>
            <a:ext cx="5689600" cy="360362"/>
          </a:xfrm>
          <a:prstGeom prst="rect">
            <a:avLst/>
          </a:prstGeom>
        </p:spPr>
        <p:txBody>
          <a:bodyPr/>
          <a:lstStyle>
            <a:lvl1pPr>
              <a:buNone/>
              <a:defRPr sz="1200" b="1" baseline="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banner_powerpoint_3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35700"/>
            <a:ext cx="91440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95325"/>
            <a:ext cx="4038600" cy="4309939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Microsoft Sans Serif" pitchFamily="34" charset="0"/>
                <a:cs typeface="Microsoft Sans Serif" pitchFamily="34" charset="0"/>
              </a:defRPr>
            </a:lvl1pPr>
            <a:lvl2pPr>
              <a:defRPr sz="1800">
                <a:latin typeface="Microsoft Sans Serif" pitchFamily="34" charset="0"/>
                <a:cs typeface="Microsoft Sans Serif" pitchFamily="34" charset="0"/>
              </a:defRPr>
            </a:lvl2pPr>
            <a:lvl3pPr>
              <a:defRPr sz="1600">
                <a:latin typeface="Microsoft Sans Serif" pitchFamily="34" charset="0"/>
                <a:cs typeface="Microsoft Sans Serif" pitchFamily="34" charset="0"/>
              </a:defRPr>
            </a:lvl3pPr>
            <a:lvl4pPr>
              <a:defRPr sz="1400">
                <a:latin typeface="Microsoft Sans Serif" pitchFamily="34" charset="0"/>
                <a:cs typeface="Microsoft Sans Serif" pitchFamily="34" charset="0"/>
              </a:defRPr>
            </a:lvl4pPr>
            <a:lvl5pPr>
              <a:defRPr sz="1400">
                <a:latin typeface="Microsoft Sans Serif" pitchFamily="34" charset="0"/>
                <a:cs typeface="Microsoft Sans Serif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4784"/>
            <a:ext cx="4038600" cy="432048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Microsoft Sans Serif" pitchFamily="34" charset="0"/>
                <a:cs typeface="Microsoft Sans Serif" pitchFamily="34" charset="0"/>
              </a:defRPr>
            </a:lvl1pPr>
            <a:lvl2pPr>
              <a:defRPr sz="1800">
                <a:latin typeface="Microsoft Sans Serif" pitchFamily="34" charset="0"/>
                <a:cs typeface="Microsoft Sans Serif" pitchFamily="34" charset="0"/>
              </a:defRPr>
            </a:lvl2pPr>
            <a:lvl3pPr>
              <a:defRPr sz="1600">
                <a:latin typeface="Microsoft Sans Serif" pitchFamily="34" charset="0"/>
                <a:cs typeface="Microsoft Sans Serif" pitchFamily="34" charset="0"/>
              </a:defRPr>
            </a:lvl3pPr>
            <a:lvl4pPr>
              <a:defRPr sz="1400">
                <a:latin typeface="Microsoft Sans Serif" pitchFamily="34" charset="0"/>
                <a:cs typeface="Microsoft Sans Serif" pitchFamily="34" charset="0"/>
              </a:defRPr>
            </a:lvl4pPr>
            <a:lvl5pPr>
              <a:defRPr sz="1400">
                <a:latin typeface="Microsoft Sans Serif" pitchFamily="34" charset="0"/>
                <a:cs typeface="Microsoft Sans Serif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  <a:prstGeom prst="rect">
            <a:avLst/>
          </a:prstGeom>
        </p:spPr>
        <p:txBody>
          <a:bodyPr/>
          <a:lstStyle>
            <a:lvl1pPr algn="l">
              <a:defRPr sz="3000" baseline="0">
                <a:latin typeface="Microsoft Sans Serif" pitchFamily="34" charset="0"/>
                <a:cs typeface="Microsoft Sans Serif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" descr="banner_powerpoint_3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35700"/>
            <a:ext cx="91440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/>
          <a:lstStyle>
            <a:lvl1pPr>
              <a:buNone/>
              <a:defRPr sz="2000">
                <a:latin typeface="Microsoft Sans Serif" pitchFamily="34" charset="0"/>
                <a:cs typeface="Microsoft Sans Serif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30389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Microsoft Sans Serif" pitchFamily="34" charset="0"/>
                <a:cs typeface="Microsoft Sans Serif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/>
          <a:lstStyle>
            <a:lvl1pPr>
              <a:buNone/>
              <a:defRPr sz="2000">
                <a:latin typeface="Microsoft Sans Serif" pitchFamily="34" charset="0"/>
                <a:cs typeface="Microsoft Sans Serif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30389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Microsoft Sans Serif" pitchFamily="34" charset="0"/>
                <a:cs typeface="Microsoft Sans Serif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  <a:prstGeom prst="rect">
            <a:avLst/>
          </a:prstGeom>
        </p:spPr>
        <p:txBody>
          <a:bodyPr/>
          <a:lstStyle>
            <a:lvl1pPr algn="l">
              <a:defRPr sz="3000" baseline="0">
                <a:latin typeface="Microsoft Sans Serif" pitchFamily="34" charset="0"/>
                <a:cs typeface="Microsoft Sans Serif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banner_powerpoint_3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35700"/>
            <a:ext cx="91440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475200"/>
            <a:ext cx="8229600" cy="793560"/>
          </a:xfrm>
          <a:prstGeom prst="rect">
            <a:avLst/>
          </a:prstGeom>
        </p:spPr>
        <p:txBody>
          <a:bodyPr/>
          <a:lstStyle>
            <a:lvl1pPr algn="l">
              <a:defRPr sz="3000">
                <a:latin typeface="Microsoft Sans Serif" pitchFamily="34" charset="0"/>
                <a:cs typeface="Microsoft Sans Serif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anner_powerpoint_3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35700"/>
            <a:ext cx="91440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banner_powerpoint_3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35700"/>
            <a:ext cx="91440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0">
                <a:latin typeface="Microsoft Sans Serif" pitchFamily="34" charset="0"/>
                <a:cs typeface="Microsoft Sans Serif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532214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Microsoft Sans Serif" pitchFamily="34" charset="0"/>
                <a:cs typeface="Microsoft Sans Serif" pitchFamily="34" charset="0"/>
              </a:defRPr>
            </a:lvl1pPr>
            <a:lvl2pPr>
              <a:defRPr sz="2000">
                <a:latin typeface="Microsoft Sans Serif" pitchFamily="34" charset="0"/>
                <a:cs typeface="Microsoft Sans Serif" pitchFamily="34" charset="0"/>
              </a:defRPr>
            </a:lvl2pPr>
            <a:lvl3pPr>
              <a:defRPr sz="1800">
                <a:latin typeface="Microsoft Sans Serif" pitchFamily="34" charset="0"/>
                <a:cs typeface="Microsoft Sans Serif" pitchFamily="34" charset="0"/>
              </a:defRPr>
            </a:lvl3pPr>
            <a:lvl4pPr>
              <a:defRPr sz="1600">
                <a:latin typeface="Microsoft Sans Serif" pitchFamily="34" charset="0"/>
                <a:cs typeface="Microsoft Sans Serif" pitchFamily="34" charset="0"/>
              </a:defRPr>
            </a:lvl4pPr>
            <a:lvl5pPr>
              <a:defRPr sz="1600">
                <a:latin typeface="Microsoft Sans Serif" pitchFamily="34" charset="0"/>
                <a:cs typeface="Microsoft Sans Serif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3701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Microsoft Sans Serif" pitchFamily="34" charset="0"/>
                <a:cs typeface="Microsoft Sans Serif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banner_powerpoint_3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35700"/>
            <a:ext cx="91440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0">
                <a:latin typeface="Microsoft Sans Serif" pitchFamily="34" charset="0"/>
                <a:cs typeface="Microsoft Sans Serif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Microsoft Sans Serif" pitchFamily="34" charset="0"/>
                <a:cs typeface="Microsoft Sans Serif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A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379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Microsoft Sans Serif" pitchFamily="34" charset="0"/>
                <a:cs typeface="Microsoft Sans Serif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ommet" pitchFamily="50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ommet" pitchFamily="50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ommet" pitchFamily="50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ommet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ommet" pitchFamily="50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ommet" pitchFamily="50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ommet" pitchFamily="50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ommet" pitchFamily="50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3203848" y="1628800"/>
            <a:ext cx="5111948" cy="2304256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0"/>
            <a:r>
              <a:rPr lang="en-US" sz="3600" b="1" dirty="0" smtClean="0">
                <a:latin typeface="Garamond"/>
                <a:cs typeface="Garamond"/>
              </a:rPr>
              <a:t>Aboriginal women’s access to diversionary programs in NSW</a:t>
            </a:r>
            <a:endParaRPr lang="en-US" sz="3600" b="1" dirty="0" smtClean="0">
              <a:latin typeface="Garamond"/>
              <a:cs typeface="Garamond"/>
            </a:endParaRPr>
          </a:p>
        </p:txBody>
      </p:sp>
      <p:sp>
        <p:nvSpPr>
          <p:cNvPr id="10244" name="Text Placeholder 3"/>
          <p:cNvSpPr>
            <a:spLocks noGrp="1"/>
          </p:cNvSpPr>
          <p:nvPr>
            <p:ph type="body" sz="quarter" idx="12"/>
          </p:nvPr>
        </p:nvSpPr>
        <p:spPr bwMode="auto">
          <a:xfrm>
            <a:off x="3203848" y="4437112"/>
            <a:ext cx="4753496" cy="144016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dirty="0" smtClean="0"/>
              <a:t>	</a:t>
            </a:r>
            <a:r>
              <a:rPr lang="en-US" sz="2400" dirty="0" smtClean="0">
                <a:latin typeface="Garamond"/>
                <a:cs typeface="Garamond"/>
              </a:rPr>
              <a:t>Ruth </a:t>
            </a:r>
            <a:r>
              <a:rPr lang="en-US" sz="2400" dirty="0" smtClean="0">
                <a:latin typeface="Garamond"/>
                <a:cs typeface="Garamond"/>
              </a:rPr>
              <a:t>McCausland</a:t>
            </a:r>
          </a:p>
          <a:p>
            <a:r>
              <a:rPr lang="en-US" sz="2400" dirty="0" smtClean="0">
                <a:latin typeface="Garamond"/>
                <a:cs typeface="Garamond"/>
              </a:rPr>
              <a:t>	School of Social Sciences</a:t>
            </a:r>
            <a:endParaRPr lang="en-US" sz="2400" dirty="0" smtClean="0">
              <a:latin typeface="Garamond"/>
              <a:cs typeface="Garamond"/>
            </a:endParaRPr>
          </a:p>
          <a:p>
            <a:r>
              <a:rPr lang="en-US" sz="2400" dirty="0">
                <a:latin typeface="Garamond"/>
                <a:cs typeface="Garamond"/>
              </a:rPr>
              <a:t>	</a:t>
            </a:r>
            <a:r>
              <a:rPr lang="en-US" sz="2400" dirty="0" smtClean="0">
                <a:latin typeface="Garamond"/>
                <a:cs typeface="Garamond"/>
              </a:rPr>
              <a:t>University of New South </a:t>
            </a:r>
            <a:r>
              <a:rPr lang="en-US" sz="2400" dirty="0" smtClean="0">
                <a:latin typeface="Garamond"/>
                <a:cs typeface="Garamond"/>
              </a:rPr>
              <a:t>Wales</a:t>
            </a:r>
            <a:endParaRPr lang="en-US" sz="2400" dirty="0" smtClean="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328592"/>
          </a:xfrm>
        </p:spPr>
        <p:txBody>
          <a:bodyPr/>
          <a:lstStyle/>
          <a:p>
            <a:pPr marL="0" indent="0"/>
            <a:r>
              <a:rPr lang="en-US" sz="2800" b="1" dirty="0" smtClean="0">
                <a:latin typeface="Garamond"/>
                <a:cs typeface="Garamond"/>
              </a:rPr>
              <a:t>Drive while </a:t>
            </a:r>
            <a:r>
              <a:rPr lang="en-US" sz="2800" b="1" dirty="0" err="1" smtClean="0">
                <a:latin typeface="Garamond"/>
                <a:cs typeface="Garamond"/>
              </a:rPr>
              <a:t>licence</a:t>
            </a:r>
            <a:r>
              <a:rPr lang="en-US" sz="2800" b="1" dirty="0" smtClean="0">
                <a:latin typeface="Garamond"/>
                <a:cs typeface="Garamond"/>
              </a:rPr>
              <a:t> disqualified or suspended</a:t>
            </a:r>
          </a:p>
          <a:p>
            <a:pPr>
              <a:buFont typeface="Arial"/>
              <a:buChar char="•"/>
            </a:pPr>
            <a:endParaRPr lang="en-US" sz="2800" dirty="0" smtClean="0">
              <a:latin typeface="Garamond"/>
              <a:cs typeface="Garamond"/>
            </a:endParaRPr>
          </a:p>
          <a:p>
            <a:pPr>
              <a:buFont typeface="Arial"/>
              <a:buChar char="•"/>
            </a:pPr>
            <a:endParaRPr lang="en-US" sz="2800" dirty="0">
              <a:latin typeface="Garamond"/>
              <a:cs typeface="Garamond"/>
            </a:endParaRPr>
          </a:p>
          <a:p>
            <a:pPr>
              <a:buFont typeface="Arial"/>
              <a:buChar char="•"/>
            </a:pPr>
            <a:endParaRPr lang="en-US" dirty="0" smtClean="0">
              <a:latin typeface="Garamond"/>
              <a:cs typeface="Garamond"/>
            </a:endParaRPr>
          </a:p>
          <a:p>
            <a:pPr>
              <a:buFont typeface="Arial"/>
              <a:buChar char="•"/>
            </a:pPr>
            <a:endParaRPr lang="en-US" sz="2800" dirty="0" smtClean="0">
              <a:latin typeface="Garamond"/>
              <a:cs typeface="Garamond"/>
            </a:endParaRPr>
          </a:p>
          <a:p>
            <a:pPr lvl="1">
              <a:buFont typeface="Arial"/>
              <a:buChar char="•"/>
            </a:pPr>
            <a:endParaRPr lang="en-US" sz="2000" dirty="0" smtClean="0">
              <a:latin typeface="Garamond"/>
              <a:cs typeface="Garamond"/>
            </a:endParaRPr>
          </a:p>
          <a:p>
            <a:pPr lvl="1">
              <a:buFont typeface="Arial"/>
              <a:buChar char="•"/>
            </a:pPr>
            <a:endParaRPr lang="en-US" sz="2000" dirty="0" smtClean="0">
              <a:latin typeface="Garamond"/>
              <a:cs typeface="Garamond"/>
            </a:endParaRPr>
          </a:p>
          <a:p>
            <a:r>
              <a:rPr lang="en-AU" sz="2000" dirty="0" smtClean="0">
                <a:latin typeface="Garamond"/>
                <a:cs typeface="Garamond"/>
              </a:rPr>
              <a:t>      </a:t>
            </a:r>
            <a:endParaRPr lang="en-AU" sz="2000" dirty="0">
              <a:latin typeface="Garamond"/>
              <a:cs typeface="Garamond"/>
            </a:endParaRPr>
          </a:p>
          <a:p>
            <a:pPr>
              <a:lnSpc>
                <a:spcPct val="110000"/>
              </a:lnSpc>
            </a:pPr>
            <a:r>
              <a:rPr lang="en-AU" sz="2000" dirty="0" smtClean="0">
                <a:latin typeface="Garamond"/>
                <a:cs typeface="Garamond"/>
              </a:rPr>
              <a:t>        Of </a:t>
            </a:r>
            <a:r>
              <a:rPr lang="en-AU" sz="2000" dirty="0">
                <a:latin typeface="Garamond"/>
                <a:cs typeface="Garamond"/>
              </a:rPr>
              <a:t>those </a:t>
            </a:r>
            <a:r>
              <a:rPr lang="en-AU" sz="2000" dirty="0" smtClean="0">
                <a:latin typeface="Garamond"/>
                <a:cs typeface="Garamond"/>
              </a:rPr>
              <a:t>convicted </a:t>
            </a:r>
            <a:r>
              <a:rPr lang="en-AU" sz="2000" dirty="0">
                <a:latin typeface="Garamond"/>
                <a:cs typeface="Garamond"/>
              </a:rPr>
              <a:t>of </a:t>
            </a:r>
            <a:r>
              <a:rPr lang="en-AU" sz="2000" dirty="0" smtClean="0">
                <a:latin typeface="Garamond"/>
                <a:cs typeface="Garamond"/>
              </a:rPr>
              <a:t>drive while licence disqualified or suspended in </a:t>
            </a:r>
            <a:r>
              <a:rPr lang="en-AU" sz="2000" dirty="0">
                <a:latin typeface="Garamond"/>
                <a:cs typeface="Garamond"/>
              </a:rPr>
              <a:t>2011:</a:t>
            </a:r>
          </a:p>
          <a:p>
            <a:pPr lvl="0"/>
            <a:r>
              <a:rPr lang="en-US" sz="2000" dirty="0" smtClean="0">
                <a:latin typeface="Garamond"/>
                <a:cs typeface="Garamond"/>
              </a:rPr>
              <a:t>           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b="1" dirty="0" smtClean="0">
                <a:latin typeface="Garamond"/>
                <a:cs typeface="Garamond"/>
              </a:rPr>
              <a:t>10.8 </a:t>
            </a:r>
            <a:r>
              <a:rPr lang="en-US" sz="2400" b="1" dirty="0">
                <a:latin typeface="Garamond"/>
                <a:cs typeface="Garamond"/>
              </a:rPr>
              <a:t>%</a:t>
            </a:r>
            <a:r>
              <a:rPr lang="en-US" sz="2400" dirty="0">
                <a:latin typeface="Garamond"/>
                <a:cs typeface="Garamond"/>
              </a:rPr>
              <a:t> of Indigenous women were imprisoned</a:t>
            </a:r>
            <a:endParaRPr lang="en-AU" sz="2400" dirty="0">
              <a:latin typeface="Garamond"/>
              <a:cs typeface="Garamond"/>
            </a:endParaRPr>
          </a:p>
          <a:p>
            <a:pPr lvl="0"/>
            <a:r>
              <a:rPr lang="en-US" sz="2400" dirty="0" smtClean="0">
                <a:latin typeface="Garamond"/>
                <a:cs typeface="Garamond"/>
              </a:rPr>
              <a:t>           </a:t>
            </a:r>
            <a:r>
              <a:rPr lang="en-US" sz="2400" b="1" dirty="0" smtClean="0">
                <a:latin typeface="Garamond"/>
                <a:cs typeface="Garamond"/>
              </a:rPr>
              <a:t>2.9 %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dirty="0">
                <a:latin typeface="Garamond"/>
                <a:cs typeface="Garamond"/>
              </a:rPr>
              <a:t>of non-Indigenous women were </a:t>
            </a:r>
            <a:r>
              <a:rPr lang="en-US" sz="2400" dirty="0" smtClean="0">
                <a:latin typeface="Garamond"/>
                <a:cs typeface="Garamond"/>
              </a:rPr>
              <a:t>imprisoned</a:t>
            </a:r>
            <a:endParaRPr lang="en-US" sz="2000" dirty="0" smtClean="0">
              <a:latin typeface="Garamond"/>
              <a:cs typeface="Garamond"/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en-US" sz="1600" i="1" dirty="0" smtClean="0">
                <a:latin typeface="Garamond"/>
                <a:cs typeface="Garamond"/>
              </a:rPr>
              <a:t>BOCSAR NSW Criminal Court Statistics 2011: </a:t>
            </a:r>
          </a:p>
          <a:p>
            <a:pPr marL="457200" lvl="1" indent="0">
              <a:buNone/>
            </a:pPr>
            <a:r>
              <a:rPr lang="en-US" sz="1600" i="1" dirty="0" smtClean="0">
                <a:latin typeface="Garamond"/>
                <a:cs typeface="Garamond"/>
              </a:rPr>
              <a:t>No. of persons found guilty in court of selected offences by Indigenous status, gender and principal penalty</a:t>
            </a:r>
            <a:endParaRPr lang="en-US" sz="1600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250646"/>
              </p:ext>
            </p:extLst>
          </p:nvPr>
        </p:nvGraphicFramePr>
        <p:xfrm>
          <a:off x="1115617" y="1484783"/>
          <a:ext cx="6552729" cy="230425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3084"/>
                <a:gridCol w="2445402"/>
                <a:gridCol w="2184243"/>
              </a:tblGrid>
              <a:tr h="768086">
                <a:tc>
                  <a:txBody>
                    <a:bodyPr/>
                    <a:lstStyle/>
                    <a:p>
                      <a:endParaRPr lang="en-US" sz="20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aramond"/>
                          <a:cs typeface="Garamond"/>
                        </a:rPr>
                        <a:t>Total convicted</a:t>
                      </a:r>
                      <a:endParaRPr lang="en-US" sz="20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aramond"/>
                          <a:cs typeface="Garamond"/>
                        </a:rPr>
                        <a:t>Imprisoned</a:t>
                      </a:r>
                      <a:endParaRPr lang="en-US" sz="20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</a:tr>
              <a:tr h="76808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aramond"/>
                          <a:cs typeface="Garamond"/>
                        </a:rPr>
                        <a:t>Indigenous women</a:t>
                      </a:r>
                      <a:endParaRPr lang="en-US" sz="20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aramond"/>
                          <a:cs typeface="Garamond"/>
                        </a:rPr>
                        <a:t>212</a:t>
                      </a:r>
                      <a:endParaRPr lang="en-US" sz="24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aramond"/>
                          <a:cs typeface="Garamond"/>
                        </a:rPr>
                        <a:t>23</a:t>
                      </a:r>
                      <a:endParaRPr lang="en-US" sz="24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</a:tr>
              <a:tr h="76808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aramond"/>
                          <a:cs typeface="Garamond"/>
                        </a:rPr>
                        <a:t>Non-Indigenous women</a:t>
                      </a:r>
                      <a:endParaRPr lang="en-US" sz="20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aramond"/>
                          <a:cs typeface="Garamond"/>
                        </a:rPr>
                        <a:t>1229</a:t>
                      </a:r>
                      <a:endParaRPr lang="en-US" sz="24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aramond"/>
                          <a:cs typeface="Garamond"/>
                        </a:rPr>
                        <a:t>36</a:t>
                      </a:r>
                      <a:endParaRPr lang="en-US" sz="24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6301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28592"/>
          </a:xfrm>
        </p:spPr>
        <p:txBody>
          <a:bodyPr/>
          <a:lstStyle/>
          <a:p>
            <a:pPr marL="0" indent="0"/>
            <a:r>
              <a:rPr lang="en-US" sz="3200" b="1" dirty="0" smtClean="0">
                <a:latin typeface="Garamond"/>
                <a:cs typeface="Garamond"/>
              </a:rPr>
              <a:t>Breach of suspended sentence</a:t>
            </a:r>
          </a:p>
          <a:p>
            <a:pPr>
              <a:buFont typeface="Arial"/>
              <a:buChar char="•"/>
            </a:pPr>
            <a:endParaRPr lang="en-US" sz="2800" dirty="0" smtClean="0">
              <a:latin typeface="Garamond"/>
              <a:cs typeface="Garamond"/>
            </a:endParaRPr>
          </a:p>
          <a:p>
            <a:pPr>
              <a:buFont typeface="Arial"/>
              <a:buChar char="•"/>
            </a:pPr>
            <a:endParaRPr lang="en-US" sz="2800" dirty="0">
              <a:latin typeface="Garamond"/>
              <a:cs typeface="Garamond"/>
            </a:endParaRPr>
          </a:p>
          <a:p>
            <a:pPr>
              <a:buFont typeface="Arial"/>
              <a:buChar char="•"/>
            </a:pPr>
            <a:endParaRPr lang="en-US" dirty="0" smtClean="0">
              <a:latin typeface="Garamond"/>
              <a:cs typeface="Garamond"/>
            </a:endParaRPr>
          </a:p>
          <a:p>
            <a:pPr>
              <a:buFont typeface="Arial"/>
              <a:buChar char="•"/>
            </a:pPr>
            <a:endParaRPr lang="en-US" sz="2800" dirty="0" smtClean="0">
              <a:latin typeface="Garamond"/>
              <a:cs typeface="Garamond"/>
            </a:endParaRPr>
          </a:p>
          <a:p>
            <a:pPr lvl="1">
              <a:buFont typeface="Arial"/>
              <a:buChar char="•"/>
            </a:pPr>
            <a:endParaRPr lang="en-US" sz="2000" dirty="0" smtClean="0">
              <a:latin typeface="Garamond"/>
              <a:cs typeface="Garamond"/>
            </a:endParaRPr>
          </a:p>
          <a:p>
            <a:pPr lvl="1">
              <a:buFont typeface="Arial"/>
              <a:buChar char="•"/>
            </a:pPr>
            <a:endParaRPr lang="en-US" sz="2000" dirty="0" smtClean="0">
              <a:latin typeface="Garamond"/>
              <a:cs typeface="Garamond"/>
            </a:endParaRPr>
          </a:p>
          <a:p>
            <a:r>
              <a:rPr lang="en-AU" sz="2000" dirty="0" smtClean="0">
                <a:latin typeface="Garamond"/>
                <a:cs typeface="Garamond"/>
              </a:rPr>
              <a:t>     </a:t>
            </a:r>
          </a:p>
          <a:p>
            <a:r>
              <a:rPr lang="en-AU" sz="2000" dirty="0" smtClean="0">
                <a:latin typeface="Garamond"/>
                <a:cs typeface="Garamond"/>
              </a:rPr>
              <a:t>  Of </a:t>
            </a:r>
            <a:r>
              <a:rPr lang="en-AU" sz="2000" dirty="0">
                <a:latin typeface="Garamond"/>
                <a:cs typeface="Garamond"/>
              </a:rPr>
              <a:t>those </a:t>
            </a:r>
            <a:r>
              <a:rPr lang="en-AU" sz="2000" dirty="0" smtClean="0">
                <a:latin typeface="Garamond"/>
                <a:cs typeface="Garamond"/>
              </a:rPr>
              <a:t>convicted </a:t>
            </a:r>
            <a:r>
              <a:rPr lang="en-AU" sz="2000" dirty="0">
                <a:latin typeface="Garamond"/>
                <a:cs typeface="Garamond"/>
              </a:rPr>
              <a:t>of </a:t>
            </a:r>
            <a:r>
              <a:rPr lang="en-AU" sz="2000" dirty="0" smtClean="0">
                <a:latin typeface="Garamond"/>
                <a:cs typeface="Garamond"/>
              </a:rPr>
              <a:t>breach of suspended sentence in 2011:</a:t>
            </a:r>
            <a:endParaRPr lang="en-AU" sz="2000" dirty="0">
              <a:latin typeface="Garamond"/>
              <a:cs typeface="Garamond"/>
            </a:endParaRPr>
          </a:p>
          <a:p>
            <a:pPr lvl="0"/>
            <a:r>
              <a:rPr lang="en-US" sz="2400" dirty="0" smtClean="0">
                <a:latin typeface="Garamond"/>
                <a:cs typeface="Garamond"/>
              </a:rPr>
              <a:t>            </a:t>
            </a:r>
            <a:r>
              <a:rPr lang="en-US" sz="2400" b="1" dirty="0" smtClean="0">
                <a:latin typeface="Garamond"/>
                <a:cs typeface="Garamond"/>
              </a:rPr>
              <a:t>66 </a:t>
            </a:r>
            <a:r>
              <a:rPr lang="en-US" sz="2400" b="1" dirty="0">
                <a:latin typeface="Garamond"/>
                <a:cs typeface="Garamond"/>
              </a:rPr>
              <a:t>%</a:t>
            </a:r>
            <a:r>
              <a:rPr lang="en-US" sz="2400" dirty="0">
                <a:latin typeface="Garamond"/>
                <a:cs typeface="Garamond"/>
              </a:rPr>
              <a:t> of Indigenous women were imprisoned</a:t>
            </a:r>
            <a:endParaRPr lang="en-AU" sz="2400" dirty="0">
              <a:latin typeface="Garamond"/>
              <a:cs typeface="Garamond"/>
            </a:endParaRPr>
          </a:p>
          <a:p>
            <a:pPr lvl="0">
              <a:lnSpc>
                <a:spcPct val="120000"/>
              </a:lnSpc>
            </a:pPr>
            <a:r>
              <a:rPr lang="en-US" sz="2400" dirty="0" smtClean="0">
                <a:latin typeface="Garamond"/>
                <a:cs typeface="Garamond"/>
              </a:rPr>
              <a:t>            </a:t>
            </a:r>
            <a:r>
              <a:rPr lang="en-US" sz="2400" b="1" dirty="0" smtClean="0">
                <a:latin typeface="Garamond"/>
                <a:cs typeface="Garamond"/>
              </a:rPr>
              <a:t>45.8 %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dirty="0">
                <a:latin typeface="Garamond"/>
                <a:cs typeface="Garamond"/>
              </a:rPr>
              <a:t>of non-Indigenous women were </a:t>
            </a:r>
            <a:r>
              <a:rPr lang="en-US" sz="2400" dirty="0" smtClean="0">
                <a:latin typeface="Garamond"/>
                <a:cs typeface="Garamond"/>
              </a:rPr>
              <a:t>imprisoned</a:t>
            </a:r>
            <a:endParaRPr lang="en-US" sz="2000" dirty="0" smtClean="0">
              <a:latin typeface="Garamond"/>
              <a:cs typeface="Garamond"/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en-US" sz="1600" i="1" dirty="0" smtClean="0">
                <a:latin typeface="Garamond"/>
                <a:cs typeface="Garamond"/>
              </a:rPr>
              <a:t>BOCSAR NSW Criminal Court Statistics 2011: </a:t>
            </a:r>
          </a:p>
          <a:p>
            <a:pPr marL="457200" lvl="1" indent="0">
              <a:buNone/>
            </a:pPr>
            <a:r>
              <a:rPr lang="en-US" sz="1600" i="1" dirty="0" smtClean="0">
                <a:latin typeface="Garamond"/>
                <a:cs typeface="Garamond"/>
              </a:rPr>
              <a:t>No. of persons found guilty in court of selected offences by Indigenous status, gender and principal penalty</a:t>
            </a:r>
            <a:endParaRPr lang="en-US" sz="1600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597332"/>
              </p:ext>
            </p:extLst>
          </p:nvPr>
        </p:nvGraphicFramePr>
        <p:xfrm>
          <a:off x="1115616" y="1628800"/>
          <a:ext cx="6624735" cy="223224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44216"/>
                <a:gridCol w="2472274"/>
                <a:gridCol w="2208245"/>
              </a:tblGrid>
              <a:tr h="744083">
                <a:tc>
                  <a:txBody>
                    <a:bodyPr/>
                    <a:lstStyle/>
                    <a:p>
                      <a:endParaRPr lang="en-US" sz="20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aramond"/>
                          <a:cs typeface="Garamond"/>
                        </a:rPr>
                        <a:t>Total convicted</a:t>
                      </a:r>
                      <a:endParaRPr lang="en-US" sz="20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aramond"/>
                          <a:cs typeface="Garamond"/>
                        </a:rPr>
                        <a:t>Imprisoned</a:t>
                      </a:r>
                      <a:endParaRPr lang="en-US" sz="20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</a:tr>
              <a:tr h="74408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aramond"/>
                          <a:cs typeface="Garamond"/>
                        </a:rPr>
                        <a:t>Indigenous women</a:t>
                      </a:r>
                      <a:endParaRPr lang="en-US" sz="20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Garamond"/>
                          <a:cs typeface="Garamond"/>
                        </a:rPr>
                        <a:t>47</a:t>
                      </a:r>
                      <a:endParaRPr lang="en-US" sz="28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Garamond"/>
                          <a:cs typeface="Garamond"/>
                        </a:rPr>
                        <a:t>31</a:t>
                      </a:r>
                      <a:endParaRPr lang="en-US" sz="28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</a:tr>
              <a:tr h="74408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aramond"/>
                          <a:cs typeface="Garamond"/>
                        </a:rPr>
                        <a:t>Non-Indigenous women</a:t>
                      </a:r>
                      <a:endParaRPr lang="en-US" sz="20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Garamond"/>
                          <a:cs typeface="Garamond"/>
                        </a:rPr>
                        <a:t>72</a:t>
                      </a:r>
                      <a:endParaRPr lang="en-US" sz="28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Garamond"/>
                          <a:cs typeface="Garamond"/>
                        </a:rPr>
                        <a:t>33</a:t>
                      </a:r>
                      <a:endParaRPr lang="en-US" sz="28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1220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latin typeface="Garamond"/>
                <a:cs typeface="Garamond"/>
              </a:rPr>
              <a:t>Invisibility of Aboriginal women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36504"/>
          </a:xfrm>
        </p:spPr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sz="2800" dirty="0" smtClean="0">
                <a:latin typeface="Garamond"/>
                <a:cs typeface="Garamond"/>
              </a:rPr>
              <a:t>Aboriginal and Torres Strait Islander Social Justice Commissioner (2001):</a:t>
            </a:r>
          </a:p>
          <a:p>
            <a:pPr marL="857250" lvl="1" indent="-457200">
              <a:buFont typeface="Arial"/>
              <a:buChar char="•"/>
            </a:pPr>
            <a:r>
              <a:rPr lang="en-US" sz="2600" dirty="0" smtClean="0">
                <a:latin typeface="Garamond"/>
                <a:cs typeface="Garamond"/>
              </a:rPr>
              <a:t>Aboriginal women ‘remain largely invisible to policy makers and program designers with very little attention devoted to their specific situation and needs’</a:t>
            </a:r>
          </a:p>
          <a:p>
            <a:pPr marL="457200" indent="-457200">
              <a:buFont typeface="Arial"/>
              <a:buChar char="•"/>
            </a:pPr>
            <a:endParaRPr lang="en-US" sz="2800" dirty="0" smtClean="0">
              <a:latin typeface="Garamond"/>
              <a:cs typeface="Garamond"/>
            </a:endParaRP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latin typeface="Garamond"/>
                <a:cs typeface="Garamond"/>
              </a:rPr>
              <a:t>Need for an Aboriginal women-</a:t>
            </a:r>
            <a:r>
              <a:rPr lang="en-US" sz="2800" dirty="0" err="1" smtClean="0">
                <a:latin typeface="Garamond"/>
                <a:cs typeface="Garamond"/>
              </a:rPr>
              <a:t>centred</a:t>
            </a:r>
            <a:r>
              <a:rPr lang="en-US" sz="2800" dirty="0" smtClean="0">
                <a:latin typeface="Garamond"/>
                <a:cs typeface="Garamond"/>
              </a:rPr>
              <a:t> approach to diversionary policy and programming</a:t>
            </a:r>
            <a:endParaRPr lang="en-US" sz="2800" dirty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4662372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latin typeface="Garamond"/>
                <a:cs typeface="Garamond"/>
              </a:rPr>
              <a:t>Recommendations of research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464496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200" dirty="0" smtClean="0">
                <a:latin typeface="Garamond"/>
                <a:cs typeface="Garamond"/>
              </a:rPr>
              <a:t>Disaggregation of data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200" dirty="0" smtClean="0">
                <a:latin typeface="Garamond"/>
                <a:cs typeface="Garamond"/>
              </a:rPr>
              <a:t>Impact Statements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200" dirty="0" smtClean="0">
                <a:latin typeface="Garamond"/>
                <a:cs typeface="Garamond"/>
              </a:rPr>
              <a:t>More comprehensive evaluation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200" dirty="0" smtClean="0">
                <a:latin typeface="Garamond"/>
                <a:cs typeface="Garamond"/>
              </a:rPr>
              <a:t>Expansion of sentencing options</a:t>
            </a:r>
          </a:p>
          <a:p>
            <a:pPr>
              <a:buFont typeface="Arial"/>
              <a:buChar char="•"/>
            </a:pPr>
            <a:endParaRPr lang="en-US" sz="2800" dirty="0" smtClean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24269112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latin typeface="Garamond"/>
                <a:cs typeface="Garamond"/>
              </a:rPr>
              <a:t>Recommendations of research (cont.)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392488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rabicPeriod" startAt="5"/>
            </a:pPr>
            <a:r>
              <a:rPr lang="en-US" sz="3200" dirty="0" smtClean="0">
                <a:latin typeface="Garamond"/>
                <a:cs typeface="Garamond"/>
              </a:rPr>
              <a:t>Alternative monitoring systems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 startAt="5"/>
            </a:pPr>
            <a:r>
              <a:rPr lang="en-US" sz="3200" dirty="0" smtClean="0">
                <a:latin typeface="Garamond"/>
                <a:cs typeface="Garamond"/>
              </a:rPr>
              <a:t>Amendment of eligibility criteria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 startAt="5"/>
            </a:pPr>
            <a:r>
              <a:rPr lang="en-US" sz="3200" dirty="0">
                <a:latin typeface="Garamond"/>
                <a:cs typeface="Garamond"/>
              </a:rPr>
              <a:t> Expansion of diversionary programs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 startAt="5"/>
            </a:pPr>
            <a:r>
              <a:rPr lang="en-US" sz="3200" dirty="0">
                <a:latin typeface="Garamond"/>
                <a:cs typeface="Garamond"/>
              </a:rPr>
              <a:t> Staff training and resources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 startAt="5"/>
            </a:pPr>
            <a:endParaRPr lang="en-US" sz="3200" dirty="0" smtClean="0">
              <a:latin typeface="Garamond"/>
              <a:cs typeface="Garamond"/>
            </a:endParaRPr>
          </a:p>
          <a:p>
            <a:pPr>
              <a:buFont typeface="Arial"/>
              <a:buChar char="•"/>
            </a:pPr>
            <a:endParaRPr lang="en-US" sz="2800" dirty="0" smtClean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7659515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latin typeface="Garamond"/>
                <a:cs typeface="Garamond"/>
              </a:rPr>
              <a:t>Recommendations of research (cont.)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464496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rabicPeriod" startAt="9"/>
            </a:pPr>
            <a:r>
              <a:rPr lang="en-US" sz="3200" dirty="0" smtClean="0">
                <a:latin typeface="Garamond"/>
                <a:cs typeface="Garamond"/>
              </a:rPr>
              <a:t>Aboriginal Practice Checklist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 startAt="9"/>
            </a:pPr>
            <a:r>
              <a:rPr lang="en-US" sz="3200" dirty="0" smtClean="0">
                <a:latin typeface="Garamond"/>
                <a:cs typeface="Garamond"/>
              </a:rPr>
              <a:t> Aboriginal staff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 startAt="9"/>
            </a:pPr>
            <a:r>
              <a:rPr lang="en-US" sz="3200" dirty="0" smtClean="0">
                <a:latin typeface="Garamond"/>
                <a:cs typeface="Garamond"/>
              </a:rPr>
              <a:t> Appropriate housing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 startAt="9"/>
            </a:pPr>
            <a:r>
              <a:rPr lang="en-US" sz="3200" dirty="0" smtClean="0">
                <a:latin typeface="Garamond"/>
                <a:cs typeface="Garamond"/>
              </a:rPr>
              <a:t> Holistic, one-stop shop model</a:t>
            </a:r>
          </a:p>
          <a:p>
            <a:pPr>
              <a:lnSpc>
                <a:spcPct val="150000"/>
              </a:lnSpc>
              <a:buFont typeface="Arial"/>
              <a:buChar char="•"/>
            </a:pPr>
            <a:endParaRPr lang="en-US" sz="2800" dirty="0" smtClean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865492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92088"/>
          </a:xfrm>
        </p:spPr>
        <p:txBody>
          <a:bodyPr/>
          <a:lstStyle/>
          <a:p>
            <a:r>
              <a:rPr lang="en-US" sz="3600" b="1" dirty="0" smtClean="0">
                <a:latin typeface="Garamond"/>
                <a:cs typeface="Garamond"/>
              </a:rPr>
              <a:t>Background</a:t>
            </a:r>
            <a:endParaRPr lang="en-US" sz="3600" b="1" dirty="0">
              <a:latin typeface="Garamond"/>
              <a:cs typeface="Garamon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24536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100"/>
              </a:spcAft>
              <a:buFont typeface="Arial"/>
              <a:buChar char="•"/>
            </a:pPr>
            <a:r>
              <a:rPr lang="en-US" sz="3000" dirty="0" smtClean="0">
                <a:latin typeface="Garamond"/>
                <a:cs typeface="Garamond"/>
              </a:rPr>
              <a:t>Aboriginal women make up 2% of the female population, but over 30% of the women’s prison population in NSW</a:t>
            </a:r>
          </a:p>
          <a:p>
            <a:pPr marL="0" indent="0">
              <a:lnSpc>
                <a:spcPct val="90000"/>
              </a:lnSpc>
              <a:spcAft>
                <a:spcPts val="100"/>
              </a:spcAft>
            </a:pPr>
            <a:endParaRPr lang="en-US" sz="3000" dirty="0" smtClean="0">
              <a:latin typeface="Garamond"/>
              <a:cs typeface="Garamond"/>
            </a:endParaRPr>
          </a:p>
          <a:p>
            <a:pPr>
              <a:lnSpc>
                <a:spcPct val="90000"/>
              </a:lnSpc>
              <a:spcAft>
                <a:spcPts val="100"/>
              </a:spcAft>
              <a:buFont typeface="Arial"/>
              <a:buChar char="•"/>
            </a:pPr>
            <a:r>
              <a:rPr lang="en-US" sz="2800" dirty="0" smtClean="0">
                <a:latin typeface="Garamond"/>
                <a:cs typeface="Garamond"/>
              </a:rPr>
              <a:t>Aboriginal women experience h</a:t>
            </a:r>
            <a:r>
              <a:rPr lang="en-US" sz="2800" dirty="0" smtClean="0">
                <a:latin typeface="Garamond"/>
                <a:cs typeface="Garamond"/>
              </a:rPr>
              <a:t>igher rates of: </a:t>
            </a:r>
          </a:p>
          <a:p>
            <a:pPr lvl="1">
              <a:lnSpc>
                <a:spcPct val="90000"/>
              </a:lnSpc>
              <a:spcAft>
                <a:spcPts val="100"/>
              </a:spcAft>
              <a:buFont typeface="Arial"/>
              <a:buChar char="•"/>
            </a:pPr>
            <a:r>
              <a:rPr lang="en-US" dirty="0" smtClean="0">
                <a:latin typeface="Garamond"/>
                <a:cs typeface="Garamond"/>
              </a:rPr>
              <a:t>Mental health disorders</a:t>
            </a:r>
          </a:p>
          <a:p>
            <a:pPr lvl="1">
              <a:lnSpc>
                <a:spcPct val="90000"/>
              </a:lnSpc>
              <a:spcAft>
                <a:spcPts val="100"/>
              </a:spcAft>
              <a:buFont typeface="Arial"/>
              <a:buChar char="•"/>
            </a:pPr>
            <a:r>
              <a:rPr lang="en-US" dirty="0" smtClean="0">
                <a:latin typeface="Garamond"/>
                <a:cs typeface="Garamond"/>
              </a:rPr>
              <a:t>Cognitive impairment </a:t>
            </a:r>
          </a:p>
          <a:p>
            <a:pPr lvl="1">
              <a:lnSpc>
                <a:spcPct val="90000"/>
              </a:lnSpc>
              <a:spcAft>
                <a:spcPts val="100"/>
              </a:spcAft>
              <a:buFont typeface="Arial"/>
              <a:buChar char="•"/>
            </a:pPr>
            <a:r>
              <a:rPr lang="en-US" dirty="0" smtClean="0">
                <a:latin typeface="Garamond"/>
                <a:cs typeface="Garamond"/>
              </a:rPr>
              <a:t>Family and sexual violence</a:t>
            </a:r>
          </a:p>
          <a:p>
            <a:pPr lvl="1">
              <a:lnSpc>
                <a:spcPct val="90000"/>
              </a:lnSpc>
              <a:spcAft>
                <a:spcPts val="100"/>
              </a:spcAft>
              <a:buFont typeface="Arial"/>
              <a:buChar char="•"/>
            </a:pPr>
            <a:r>
              <a:rPr lang="en-US" dirty="0" smtClean="0">
                <a:latin typeface="Garamond"/>
                <a:cs typeface="Garamond"/>
              </a:rPr>
              <a:t>Homelessness</a:t>
            </a:r>
            <a:endParaRPr lang="en-US" dirty="0" smtClean="0">
              <a:latin typeface="Garamond"/>
              <a:cs typeface="Garamond"/>
            </a:endParaRPr>
          </a:p>
          <a:p>
            <a:pPr lvl="1">
              <a:lnSpc>
                <a:spcPct val="90000"/>
              </a:lnSpc>
              <a:spcAft>
                <a:spcPts val="100"/>
              </a:spcAft>
              <a:buFont typeface="Arial"/>
              <a:buChar char="•"/>
            </a:pPr>
            <a:r>
              <a:rPr lang="en-US" dirty="0">
                <a:latin typeface="Garamond"/>
                <a:cs typeface="Garamond"/>
              </a:rPr>
              <a:t>Return to prison</a:t>
            </a:r>
          </a:p>
          <a:p>
            <a:pPr lvl="1">
              <a:lnSpc>
                <a:spcPct val="90000"/>
              </a:lnSpc>
              <a:spcAft>
                <a:spcPts val="100"/>
              </a:spcAft>
              <a:buFont typeface="Arial"/>
              <a:buChar char="•"/>
            </a:pPr>
            <a:endParaRPr lang="en-US" dirty="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08112"/>
          </a:xfrm>
        </p:spPr>
        <p:txBody>
          <a:bodyPr/>
          <a:lstStyle/>
          <a:p>
            <a:r>
              <a:rPr lang="en-US" sz="2800" b="1" dirty="0" smtClean="0">
                <a:latin typeface="Garamond"/>
                <a:cs typeface="Garamond"/>
              </a:rPr>
              <a:t>Women’s Advisory Council, Corrective Services NSW </a:t>
            </a:r>
            <a:endParaRPr lang="en-US" sz="2800" b="1" dirty="0">
              <a:latin typeface="Garamond"/>
              <a:cs typeface="Garamon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3000" dirty="0" smtClean="0">
                <a:latin typeface="Garamond"/>
                <a:cs typeface="Garamond"/>
              </a:rPr>
              <a:t>Commissioned research on Aboriginal women’s access to diversionary programs in NSW</a:t>
            </a:r>
          </a:p>
          <a:p>
            <a:pPr lvl="1">
              <a:buFont typeface="Arial"/>
              <a:buChar char="•"/>
            </a:pPr>
            <a:r>
              <a:rPr lang="en-US" dirty="0" smtClean="0">
                <a:latin typeface="Garamond"/>
                <a:cs typeface="Garamond"/>
              </a:rPr>
              <a:t>Participation and completion </a:t>
            </a:r>
          </a:p>
          <a:p>
            <a:pPr lvl="1">
              <a:buFont typeface="Arial"/>
              <a:buChar char="•"/>
            </a:pPr>
            <a:r>
              <a:rPr lang="en-US" dirty="0" smtClean="0">
                <a:latin typeface="Garamond"/>
                <a:cs typeface="Garamond"/>
              </a:rPr>
              <a:t>Particular barriers and challenges</a:t>
            </a:r>
          </a:p>
          <a:p>
            <a:pPr lvl="1">
              <a:buFont typeface="Arial"/>
              <a:buChar char="•"/>
            </a:pPr>
            <a:endParaRPr lang="en-US" dirty="0" smtClean="0">
              <a:latin typeface="Garamond"/>
              <a:cs typeface="Garamond"/>
            </a:endParaRPr>
          </a:p>
          <a:p>
            <a:pPr>
              <a:buFont typeface="Arial"/>
              <a:buChar char="•"/>
            </a:pPr>
            <a:r>
              <a:rPr lang="en-US" sz="3000" dirty="0" smtClean="0">
                <a:latin typeface="Garamond"/>
                <a:cs typeface="Garamond"/>
              </a:rPr>
              <a:t>Literature review – research and evaluations </a:t>
            </a:r>
          </a:p>
          <a:p>
            <a:pPr>
              <a:buFont typeface="Arial"/>
              <a:buChar char="•"/>
            </a:pPr>
            <a:r>
              <a:rPr lang="en-US" sz="3000" dirty="0" smtClean="0">
                <a:latin typeface="Garamond"/>
                <a:cs typeface="Garamond"/>
              </a:rPr>
              <a:t>Data from diversionary program staff, BOCSAR</a:t>
            </a:r>
            <a:endParaRPr lang="en-US" sz="3000" dirty="0">
              <a:latin typeface="Garamond"/>
              <a:cs typeface="Garamond"/>
            </a:endParaRPr>
          </a:p>
          <a:p>
            <a:pPr>
              <a:buFont typeface="Arial"/>
              <a:buChar char="•"/>
            </a:pPr>
            <a:endParaRPr lang="en-US" dirty="0" smtClean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217931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latin typeface="Garamond"/>
                <a:cs typeface="Garamond"/>
              </a:rPr>
              <a:t>Diversionary programs in NSW</a:t>
            </a:r>
            <a:endParaRPr lang="en-US" sz="3600" b="1" dirty="0">
              <a:latin typeface="Garamond"/>
              <a:cs typeface="Garamon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24536"/>
          </a:xfrm>
        </p:spPr>
        <p:txBody>
          <a:bodyPr/>
          <a:lstStyle/>
          <a:p>
            <a:pPr marL="457200" indent="-457200">
              <a:lnSpc>
                <a:spcPct val="120000"/>
              </a:lnSpc>
              <a:buFont typeface="Arial"/>
              <a:buChar char="•"/>
            </a:pPr>
            <a:r>
              <a:rPr lang="en-US" sz="2800" dirty="0" smtClean="0">
                <a:latin typeface="Garamond"/>
                <a:cs typeface="Garamond"/>
              </a:rPr>
              <a:t>Police cautions</a:t>
            </a:r>
          </a:p>
          <a:p>
            <a:pPr marL="457200" indent="-457200">
              <a:lnSpc>
                <a:spcPct val="120000"/>
              </a:lnSpc>
              <a:buFont typeface="Arial"/>
              <a:buChar char="•"/>
            </a:pPr>
            <a:r>
              <a:rPr lang="en-US" sz="2800" dirty="0" smtClean="0">
                <a:latin typeface="Garamond"/>
                <a:cs typeface="Garamond"/>
              </a:rPr>
              <a:t>Pre-sentence programs</a:t>
            </a:r>
          </a:p>
          <a:p>
            <a:pPr marL="857250" lvl="1" indent="-457200">
              <a:buFont typeface="Arial"/>
              <a:buChar char="•"/>
            </a:pPr>
            <a:r>
              <a:rPr lang="en-US" sz="2000" dirty="0" smtClean="0">
                <a:latin typeface="Garamond"/>
                <a:cs typeface="Garamond"/>
              </a:rPr>
              <a:t>MERIT</a:t>
            </a:r>
          </a:p>
          <a:p>
            <a:pPr marL="857250" lvl="1" indent="-457200">
              <a:buFont typeface="Arial"/>
              <a:buChar char="•"/>
            </a:pPr>
            <a:r>
              <a:rPr lang="en-US" sz="2000" dirty="0" smtClean="0">
                <a:latin typeface="Garamond"/>
                <a:cs typeface="Garamond"/>
              </a:rPr>
              <a:t>CREDIT</a:t>
            </a:r>
          </a:p>
          <a:p>
            <a:pPr marL="857250" lvl="1" indent="-457200">
              <a:buFont typeface="Arial"/>
              <a:buChar char="•"/>
            </a:pPr>
            <a:r>
              <a:rPr lang="en-US" sz="2000" dirty="0" smtClean="0">
                <a:latin typeface="Garamond"/>
                <a:cs typeface="Garamond"/>
              </a:rPr>
              <a:t>Drug Court</a:t>
            </a:r>
          </a:p>
          <a:p>
            <a:pPr marL="457200" indent="-457200">
              <a:buFont typeface="Arial"/>
              <a:buChar char="•"/>
            </a:pPr>
            <a:endParaRPr lang="en-US" dirty="0" smtClean="0">
              <a:latin typeface="Garamond"/>
              <a:cs typeface="Garamond"/>
            </a:endParaRP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latin typeface="Garamond"/>
                <a:cs typeface="Garamond"/>
              </a:rPr>
              <a:t>Court intervention programs</a:t>
            </a:r>
          </a:p>
          <a:p>
            <a:pPr marL="857250" lvl="1" indent="-457200">
              <a:buFont typeface="Arial"/>
              <a:buChar char="•"/>
            </a:pPr>
            <a:r>
              <a:rPr lang="en-US" sz="2000" dirty="0" smtClean="0">
                <a:latin typeface="Garamond"/>
                <a:cs typeface="Garamond"/>
              </a:rPr>
              <a:t>Circle Sentencing</a:t>
            </a:r>
          </a:p>
          <a:p>
            <a:pPr marL="857250" lvl="1" indent="-457200">
              <a:buFont typeface="Arial"/>
              <a:buChar char="•"/>
            </a:pPr>
            <a:r>
              <a:rPr lang="en-US" sz="2000" dirty="0" smtClean="0">
                <a:latin typeface="Garamond"/>
                <a:cs typeface="Garamond"/>
              </a:rPr>
              <a:t>Forum Sentencing</a:t>
            </a:r>
          </a:p>
          <a:p>
            <a:pPr marL="400050" lvl="1" indent="0">
              <a:buNone/>
            </a:pPr>
            <a:endParaRPr lang="en-US" sz="2000" dirty="0" smtClean="0">
              <a:latin typeface="Garamond"/>
              <a:cs typeface="Garamond"/>
            </a:endParaRP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latin typeface="Garamond"/>
                <a:cs typeface="Garamond"/>
              </a:rPr>
              <a:t>Sentencing options</a:t>
            </a:r>
            <a:endParaRPr lang="en-US" sz="2800" dirty="0">
              <a:latin typeface="Garamond"/>
              <a:cs typeface="Garamond"/>
            </a:endParaRPr>
          </a:p>
          <a:p>
            <a:pPr marL="457200" indent="-457200">
              <a:buFont typeface="Arial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63482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latin typeface="Garamond"/>
                <a:cs typeface="Garamond"/>
              </a:rPr>
              <a:t>Findings of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36504"/>
          </a:xfrm>
        </p:spPr>
        <p:txBody>
          <a:bodyPr/>
          <a:lstStyle/>
          <a:p>
            <a:pPr lvl="0">
              <a:buFont typeface="Arial"/>
              <a:buChar char="•"/>
            </a:pPr>
            <a:r>
              <a:rPr lang="en-US" sz="2800" dirty="0" smtClean="0">
                <a:latin typeface="Garamond"/>
                <a:cs typeface="Garamond"/>
              </a:rPr>
              <a:t>Aboriginal women were less likely than non-Aboriginal women to be referred to or complete </a:t>
            </a:r>
            <a:r>
              <a:rPr lang="en-AU" sz="2800" dirty="0" smtClean="0">
                <a:latin typeface="Garamond"/>
                <a:cs typeface="Garamond"/>
              </a:rPr>
              <a:t>pre</a:t>
            </a:r>
            <a:r>
              <a:rPr lang="en-AU" sz="2800" dirty="0">
                <a:latin typeface="Garamond"/>
                <a:cs typeface="Garamond"/>
              </a:rPr>
              <a:t>-sentencing and court intervention </a:t>
            </a:r>
            <a:r>
              <a:rPr lang="en-AU" sz="2800" dirty="0" smtClean="0">
                <a:latin typeface="Garamond"/>
                <a:cs typeface="Garamond"/>
              </a:rPr>
              <a:t>programs </a:t>
            </a:r>
          </a:p>
          <a:p>
            <a:pPr lvl="1">
              <a:buFont typeface="Arial"/>
              <a:buChar char="•"/>
            </a:pPr>
            <a:r>
              <a:rPr lang="en-AU" sz="2400" dirty="0" smtClean="0">
                <a:latin typeface="Garamond"/>
                <a:cs typeface="Garamond"/>
              </a:rPr>
              <a:t>MERIT – 50% of Aboriginal women referred were accepted, and 58% of those completed</a:t>
            </a:r>
          </a:p>
          <a:p>
            <a:pPr lvl="1">
              <a:buFont typeface="Arial"/>
              <a:buChar char="•"/>
            </a:pPr>
            <a:r>
              <a:rPr lang="en-AU" sz="2400" dirty="0" smtClean="0">
                <a:latin typeface="Garamond"/>
                <a:cs typeface="Garamond"/>
              </a:rPr>
              <a:t>Significant regional variance – </a:t>
            </a:r>
            <a:r>
              <a:rPr lang="en-AU" sz="2400" dirty="0" err="1" smtClean="0">
                <a:latin typeface="Garamond"/>
                <a:cs typeface="Garamond"/>
              </a:rPr>
              <a:t>ie</a:t>
            </a:r>
            <a:r>
              <a:rPr lang="en-AU" sz="2400" dirty="0" smtClean="0">
                <a:latin typeface="Garamond"/>
                <a:cs typeface="Garamond"/>
              </a:rPr>
              <a:t> Circle Sentencing, CREDIT</a:t>
            </a:r>
            <a:endParaRPr lang="en-US" sz="2400" dirty="0" smtClean="0">
              <a:latin typeface="Garamond"/>
              <a:cs typeface="Garamond"/>
            </a:endParaRPr>
          </a:p>
          <a:p>
            <a:pPr>
              <a:buFont typeface="Arial"/>
              <a:buChar char="•"/>
            </a:pPr>
            <a:r>
              <a:rPr lang="en-US" sz="2800" dirty="0" smtClean="0">
                <a:latin typeface="Garamond"/>
                <a:cs typeface="Garamond"/>
              </a:rPr>
              <a:t>Data </a:t>
            </a:r>
            <a:r>
              <a:rPr lang="en-US" sz="2800" dirty="0">
                <a:latin typeface="Garamond"/>
                <a:cs typeface="Garamond"/>
              </a:rPr>
              <a:t>unavailable for Drug </a:t>
            </a:r>
            <a:r>
              <a:rPr lang="en-US" sz="2800" dirty="0" smtClean="0">
                <a:latin typeface="Garamond"/>
                <a:cs typeface="Garamond"/>
              </a:rPr>
              <a:t>Court</a:t>
            </a:r>
            <a:endParaRPr lang="en-US" sz="2800" dirty="0">
              <a:latin typeface="Garamond"/>
              <a:cs typeface="Garamond"/>
            </a:endParaRPr>
          </a:p>
          <a:p>
            <a:pPr>
              <a:buFont typeface="Arial"/>
              <a:buChar char="•"/>
            </a:pPr>
            <a:r>
              <a:rPr lang="en-US" sz="2800" dirty="0" smtClean="0">
                <a:latin typeface="Garamond"/>
                <a:cs typeface="Garamond"/>
              </a:rPr>
              <a:t>Under-represented in Forum Sentencing </a:t>
            </a:r>
            <a:r>
              <a:rPr lang="en-US" sz="2000" dirty="0" smtClean="0">
                <a:latin typeface="Garamond"/>
                <a:cs typeface="Garamond"/>
              </a:rPr>
              <a:t>– 15% of women</a:t>
            </a:r>
          </a:p>
          <a:p>
            <a:pPr>
              <a:buFont typeface="Arial"/>
              <a:buChar char="•"/>
            </a:pPr>
            <a:r>
              <a:rPr lang="en-US" sz="2800" dirty="0" smtClean="0">
                <a:latin typeface="Garamond"/>
                <a:cs typeface="Garamond"/>
              </a:rPr>
              <a:t>Less likely to access and complete programs in custody</a:t>
            </a:r>
          </a:p>
          <a:p>
            <a:pPr lvl="1">
              <a:buFont typeface="Arial"/>
              <a:buChar char="•"/>
            </a:pPr>
            <a:endParaRPr lang="en-US" dirty="0" smtClean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760453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512168"/>
          </a:xfrm>
        </p:spPr>
        <p:txBody>
          <a:bodyPr/>
          <a:lstStyle/>
          <a:p>
            <a:pPr lvl="0"/>
            <a:r>
              <a:rPr lang="en-US" sz="3200" b="1" dirty="0">
                <a:latin typeface="Garamond"/>
                <a:cs typeface="Garamond"/>
              </a:rPr>
              <a:t>S</a:t>
            </a:r>
            <a:r>
              <a:rPr lang="en-US" sz="3200" b="1" dirty="0" smtClean="0">
                <a:latin typeface="Garamond"/>
                <a:cs typeface="Garamond"/>
              </a:rPr>
              <a:t>entencing data on Indigenous women </a:t>
            </a:r>
            <a:br>
              <a:rPr lang="en-US" sz="3200" b="1" dirty="0" smtClean="0">
                <a:latin typeface="Garamond"/>
                <a:cs typeface="Garamond"/>
              </a:rPr>
            </a:br>
            <a:r>
              <a:rPr lang="en-AU" sz="2400" i="1" dirty="0" smtClean="0">
                <a:latin typeface="Garamond"/>
                <a:cs typeface="Garamond"/>
              </a:rPr>
              <a:t>NSW </a:t>
            </a:r>
            <a:r>
              <a:rPr lang="en-AU" sz="2400" i="1" dirty="0">
                <a:latin typeface="Garamond"/>
                <a:cs typeface="Garamond"/>
              </a:rPr>
              <a:t>Criminal Court Statistics 2011: </a:t>
            </a:r>
            <a:r>
              <a:rPr lang="en-AU" sz="2400" i="1" dirty="0" smtClean="0">
                <a:latin typeface="Garamond"/>
                <a:cs typeface="Garamond"/>
              </a:rPr>
              <a:t>number </a:t>
            </a:r>
            <a:r>
              <a:rPr lang="en-AU" sz="2400" i="1" dirty="0">
                <a:latin typeface="Garamond"/>
                <a:cs typeface="Garamond"/>
              </a:rPr>
              <a:t>of persons found guilty in court </a:t>
            </a:r>
            <a:r>
              <a:rPr lang="en-AU" sz="2400" i="1" dirty="0" smtClean="0">
                <a:latin typeface="Garamond"/>
                <a:cs typeface="Garamond"/>
              </a:rPr>
              <a:t>of selected </a:t>
            </a:r>
            <a:r>
              <a:rPr lang="en-AU" sz="2400" i="1" dirty="0">
                <a:latin typeface="Garamond"/>
                <a:cs typeface="Garamond"/>
              </a:rPr>
              <a:t>offences by Indigenous status, gender and principal penalty</a:t>
            </a:r>
            <a:br>
              <a:rPr lang="en-AU" sz="2400" i="1" dirty="0">
                <a:latin typeface="Garamond"/>
                <a:cs typeface="Garamond"/>
              </a:rPr>
            </a:br>
            <a:endParaRPr lang="en-US" sz="2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176464"/>
          </a:xfrm>
        </p:spPr>
        <p:txBody>
          <a:bodyPr numCol="2"/>
          <a:lstStyle/>
          <a:p>
            <a:pPr lvl="1">
              <a:buFont typeface="Arial"/>
              <a:buChar char="•"/>
            </a:pPr>
            <a:r>
              <a:rPr lang="en-AU" sz="2000" dirty="0" smtClean="0">
                <a:latin typeface="Garamond"/>
                <a:cs typeface="Garamond"/>
              </a:rPr>
              <a:t>Assault - 889</a:t>
            </a:r>
          </a:p>
          <a:p>
            <a:pPr lvl="1">
              <a:buFont typeface="Arial"/>
              <a:buChar char="•"/>
            </a:pPr>
            <a:r>
              <a:rPr lang="en-AU" sz="2000" dirty="0">
                <a:latin typeface="Garamond"/>
                <a:cs typeface="Garamond"/>
              </a:rPr>
              <a:t>Theft (except </a:t>
            </a:r>
            <a:r>
              <a:rPr lang="en-AU" sz="2000" dirty="0" err="1" smtClean="0">
                <a:latin typeface="Garamond"/>
                <a:cs typeface="Garamond"/>
              </a:rPr>
              <a:t>mtr</a:t>
            </a:r>
            <a:r>
              <a:rPr lang="en-AU" sz="2000" dirty="0" smtClean="0">
                <a:latin typeface="Garamond"/>
                <a:cs typeface="Garamond"/>
              </a:rPr>
              <a:t> vehicles) - 384</a:t>
            </a:r>
            <a:endParaRPr lang="en-AU" sz="2000" dirty="0">
              <a:latin typeface="Garamond"/>
              <a:cs typeface="Garamond"/>
            </a:endParaRPr>
          </a:p>
          <a:p>
            <a:pPr lvl="1">
              <a:buFont typeface="Arial"/>
              <a:buChar char="•"/>
            </a:pPr>
            <a:r>
              <a:rPr lang="en-AU" sz="2000" dirty="0" smtClean="0">
                <a:latin typeface="Garamond"/>
                <a:cs typeface="Garamond"/>
              </a:rPr>
              <a:t>Theft </a:t>
            </a:r>
            <a:r>
              <a:rPr lang="en-AU" sz="2000" dirty="0">
                <a:latin typeface="Garamond"/>
                <a:cs typeface="Garamond"/>
              </a:rPr>
              <a:t>from retail </a:t>
            </a:r>
            <a:r>
              <a:rPr lang="en-AU" sz="2000" dirty="0" smtClean="0">
                <a:latin typeface="Garamond"/>
                <a:cs typeface="Garamond"/>
              </a:rPr>
              <a:t>premises - 249</a:t>
            </a:r>
            <a:endParaRPr lang="en-AU" sz="2000" dirty="0">
              <a:latin typeface="Garamond"/>
              <a:cs typeface="Garamond"/>
            </a:endParaRPr>
          </a:p>
          <a:p>
            <a:pPr lvl="1">
              <a:buFont typeface="Arial"/>
              <a:buChar char="•"/>
            </a:pPr>
            <a:r>
              <a:rPr lang="en-AU" sz="2000" dirty="0">
                <a:latin typeface="Garamond"/>
                <a:cs typeface="Garamond"/>
              </a:rPr>
              <a:t>Exceed the prescribed content of </a:t>
            </a:r>
            <a:r>
              <a:rPr lang="en-AU" sz="2000" dirty="0" smtClean="0">
                <a:latin typeface="Garamond"/>
                <a:cs typeface="Garamond"/>
              </a:rPr>
              <a:t>alcohol/other </a:t>
            </a:r>
            <a:r>
              <a:rPr lang="en-AU" sz="2000" dirty="0">
                <a:latin typeface="Garamond"/>
                <a:cs typeface="Garamond"/>
              </a:rPr>
              <a:t>substance </a:t>
            </a:r>
            <a:r>
              <a:rPr lang="en-AU" sz="2000" dirty="0" smtClean="0">
                <a:latin typeface="Garamond"/>
                <a:cs typeface="Garamond"/>
              </a:rPr>
              <a:t>limit- 218</a:t>
            </a:r>
            <a:endParaRPr lang="en-AU" sz="2000" dirty="0">
              <a:latin typeface="Garamond"/>
              <a:cs typeface="Garamond"/>
            </a:endParaRPr>
          </a:p>
          <a:p>
            <a:pPr lvl="1">
              <a:buFont typeface="Arial"/>
              <a:buChar char="•"/>
            </a:pPr>
            <a:r>
              <a:rPr lang="en-AU" sz="2000" dirty="0" smtClean="0">
                <a:latin typeface="Garamond"/>
                <a:cs typeface="Garamond"/>
              </a:rPr>
              <a:t>Drive </a:t>
            </a:r>
            <a:r>
              <a:rPr lang="en-AU" sz="2000" dirty="0">
                <a:latin typeface="Garamond"/>
                <a:cs typeface="Garamond"/>
              </a:rPr>
              <a:t>while licence disqualified or </a:t>
            </a:r>
            <a:r>
              <a:rPr lang="en-AU" sz="2000" dirty="0" smtClean="0">
                <a:latin typeface="Garamond"/>
                <a:cs typeface="Garamond"/>
              </a:rPr>
              <a:t>suspended - 212</a:t>
            </a:r>
            <a:endParaRPr lang="en-AU" sz="2000" dirty="0">
              <a:latin typeface="Garamond"/>
              <a:cs typeface="Garamond"/>
            </a:endParaRPr>
          </a:p>
          <a:p>
            <a:pPr lvl="1">
              <a:buFont typeface="Arial"/>
              <a:buChar char="•"/>
            </a:pPr>
            <a:r>
              <a:rPr lang="en-AU" sz="2000" dirty="0" smtClean="0">
                <a:latin typeface="Garamond"/>
                <a:cs typeface="Garamond"/>
              </a:rPr>
              <a:t>Possess/use </a:t>
            </a:r>
            <a:r>
              <a:rPr lang="en-AU" sz="2000" dirty="0">
                <a:latin typeface="Garamond"/>
                <a:cs typeface="Garamond"/>
              </a:rPr>
              <a:t>illicit </a:t>
            </a:r>
            <a:r>
              <a:rPr lang="en-AU" sz="2000" dirty="0" smtClean="0">
                <a:latin typeface="Garamond"/>
                <a:cs typeface="Garamond"/>
              </a:rPr>
              <a:t>drugs - 178</a:t>
            </a:r>
            <a:endParaRPr lang="en-AU" sz="2000" dirty="0">
              <a:latin typeface="Garamond"/>
              <a:cs typeface="Garamond"/>
            </a:endParaRPr>
          </a:p>
          <a:p>
            <a:pPr lvl="1">
              <a:buFont typeface="Arial"/>
              <a:buChar char="•"/>
            </a:pPr>
            <a:r>
              <a:rPr lang="en-AU" sz="2000" dirty="0">
                <a:latin typeface="Garamond"/>
                <a:cs typeface="Garamond"/>
              </a:rPr>
              <a:t>Breach </a:t>
            </a:r>
            <a:r>
              <a:rPr lang="en-AU" sz="2000" dirty="0" smtClean="0">
                <a:latin typeface="Garamond"/>
                <a:cs typeface="Garamond"/>
              </a:rPr>
              <a:t>bond </a:t>
            </a:r>
            <a:r>
              <a:rPr lang="en-AU" sz="2000" dirty="0">
                <a:latin typeface="Garamond"/>
                <a:cs typeface="Garamond"/>
              </a:rPr>
              <a:t>(</a:t>
            </a:r>
            <a:r>
              <a:rPr lang="en-AU" sz="2000" dirty="0" smtClean="0">
                <a:latin typeface="Garamond"/>
                <a:cs typeface="Garamond"/>
              </a:rPr>
              <a:t>supervised) – 146</a:t>
            </a:r>
          </a:p>
          <a:p>
            <a:pPr lvl="1">
              <a:buFont typeface="Arial"/>
              <a:buChar char="•"/>
            </a:pPr>
            <a:endParaRPr lang="en-AU" sz="2000" dirty="0">
              <a:latin typeface="Garamond"/>
              <a:cs typeface="Garamond"/>
            </a:endParaRPr>
          </a:p>
          <a:p>
            <a:pPr lvl="1">
              <a:buFont typeface="Arial"/>
              <a:buChar char="•"/>
            </a:pPr>
            <a:r>
              <a:rPr lang="en-AU" sz="2000" dirty="0">
                <a:latin typeface="Garamond"/>
                <a:cs typeface="Garamond"/>
              </a:rPr>
              <a:t>Resist or hinder police officer or justice official - 131</a:t>
            </a:r>
          </a:p>
          <a:p>
            <a:pPr lvl="1">
              <a:buFont typeface="Arial"/>
              <a:buChar char="•"/>
            </a:pPr>
            <a:r>
              <a:rPr lang="en-AU" sz="2000" dirty="0">
                <a:latin typeface="Garamond"/>
                <a:cs typeface="Garamond"/>
              </a:rPr>
              <a:t>Riot and affray - 110</a:t>
            </a:r>
          </a:p>
          <a:p>
            <a:pPr lvl="1">
              <a:buFont typeface="Arial"/>
              <a:buChar char="•"/>
            </a:pPr>
            <a:r>
              <a:rPr lang="en-AU" sz="2000" dirty="0" smtClean="0">
                <a:latin typeface="Garamond"/>
                <a:cs typeface="Garamond"/>
              </a:rPr>
              <a:t>Unlawful entry with intent/burglary, break and enter - 97</a:t>
            </a:r>
          </a:p>
          <a:p>
            <a:pPr lvl="1">
              <a:buFont typeface="Arial"/>
              <a:buChar char="•"/>
            </a:pPr>
            <a:r>
              <a:rPr lang="en-AU" sz="2000" dirty="0">
                <a:latin typeface="Garamond"/>
                <a:cs typeface="Garamond"/>
              </a:rPr>
              <a:t>Breach </a:t>
            </a:r>
            <a:r>
              <a:rPr lang="en-AU" sz="2000" dirty="0" smtClean="0">
                <a:latin typeface="Garamond"/>
                <a:cs typeface="Garamond"/>
              </a:rPr>
              <a:t>of community </a:t>
            </a:r>
            <a:r>
              <a:rPr lang="en-AU" sz="2000" dirty="0">
                <a:latin typeface="Garamond"/>
                <a:cs typeface="Garamond"/>
              </a:rPr>
              <a:t>service </a:t>
            </a:r>
            <a:r>
              <a:rPr lang="en-AU" sz="2000" dirty="0" smtClean="0">
                <a:latin typeface="Garamond"/>
                <a:cs typeface="Garamond"/>
              </a:rPr>
              <a:t>order - 82</a:t>
            </a:r>
            <a:endParaRPr lang="en-AU" sz="2000" dirty="0">
              <a:latin typeface="Garamond"/>
              <a:cs typeface="Garamond"/>
            </a:endParaRPr>
          </a:p>
          <a:p>
            <a:pPr lvl="1">
              <a:buFont typeface="Arial"/>
              <a:buChar char="•"/>
            </a:pPr>
            <a:r>
              <a:rPr lang="en-AU" sz="2000" dirty="0" smtClean="0">
                <a:latin typeface="Garamond"/>
                <a:cs typeface="Garamond"/>
              </a:rPr>
              <a:t>Breach bond </a:t>
            </a:r>
            <a:r>
              <a:rPr lang="en-AU" sz="2000" dirty="0">
                <a:latin typeface="Garamond"/>
                <a:cs typeface="Garamond"/>
              </a:rPr>
              <a:t>(</a:t>
            </a:r>
            <a:r>
              <a:rPr lang="en-AU" sz="2000" dirty="0" smtClean="0">
                <a:latin typeface="Garamond"/>
                <a:cs typeface="Garamond"/>
              </a:rPr>
              <a:t>unsupervised) - 82</a:t>
            </a:r>
            <a:endParaRPr lang="en-AU" sz="2000" dirty="0">
              <a:latin typeface="Garamond"/>
              <a:cs typeface="Garamond"/>
            </a:endParaRPr>
          </a:p>
          <a:p>
            <a:pPr lvl="1">
              <a:buFont typeface="Arial"/>
              <a:buChar char="•"/>
            </a:pPr>
            <a:r>
              <a:rPr lang="en-AU" sz="2000" dirty="0">
                <a:latin typeface="Garamond"/>
                <a:cs typeface="Garamond"/>
              </a:rPr>
              <a:t>Obtain benefit by </a:t>
            </a:r>
            <a:r>
              <a:rPr lang="en-AU" sz="2000" dirty="0" smtClean="0">
                <a:latin typeface="Garamond"/>
                <a:cs typeface="Garamond"/>
              </a:rPr>
              <a:t>deception - 68</a:t>
            </a:r>
            <a:endParaRPr lang="en-AU" sz="2000" dirty="0">
              <a:latin typeface="Garamond"/>
              <a:cs typeface="Garamond"/>
            </a:endParaRPr>
          </a:p>
          <a:p>
            <a:pPr lvl="1">
              <a:buFont typeface="Arial"/>
              <a:buChar char="•"/>
            </a:pPr>
            <a:r>
              <a:rPr lang="en-AU" sz="2000" dirty="0" smtClean="0">
                <a:latin typeface="Garamond"/>
                <a:cs typeface="Garamond"/>
              </a:rPr>
              <a:t>Breach of suspended sentence - 47</a:t>
            </a:r>
          </a:p>
          <a:p>
            <a:pPr lvl="1">
              <a:buFont typeface="Arial"/>
              <a:buChar char="•"/>
            </a:pPr>
            <a:r>
              <a:rPr lang="en-AU" sz="2000" dirty="0" smtClean="0">
                <a:latin typeface="Garamond"/>
                <a:cs typeface="Garamond"/>
              </a:rPr>
              <a:t>Breach </a:t>
            </a:r>
            <a:r>
              <a:rPr lang="en-AU" sz="2000" dirty="0">
                <a:latin typeface="Garamond"/>
                <a:cs typeface="Garamond"/>
              </a:rPr>
              <a:t>of </a:t>
            </a:r>
            <a:r>
              <a:rPr lang="en-AU" sz="2000" dirty="0" smtClean="0">
                <a:latin typeface="Garamond"/>
                <a:cs typeface="Garamond"/>
              </a:rPr>
              <a:t>bail - 6</a:t>
            </a:r>
          </a:p>
          <a:p>
            <a:pPr lvl="1">
              <a:buFont typeface="Arial"/>
              <a:buChar char="•"/>
            </a:pPr>
            <a:endParaRPr lang="en-AU" sz="2000" dirty="0" smtClean="0">
              <a:latin typeface="Garamond"/>
              <a:cs typeface="Garamond"/>
            </a:endParaRPr>
          </a:p>
          <a:p>
            <a:pPr lvl="1">
              <a:buFont typeface="Arial"/>
              <a:buChar char="•"/>
            </a:pPr>
            <a:endParaRPr lang="en-AU" sz="2400" dirty="0" smtClean="0">
              <a:latin typeface="Garamond"/>
              <a:cs typeface="Garamond"/>
            </a:endParaRPr>
          </a:p>
          <a:p>
            <a:pPr lvl="1">
              <a:buFont typeface="Arial"/>
              <a:buChar char="•"/>
            </a:pPr>
            <a:endParaRPr lang="en-US" sz="5600" dirty="0" smtClean="0">
              <a:latin typeface="Garamond"/>
              <a:cs typeface="Garamond"/>
            </a:endParaRPr>
          </a:p>
          <a:p>
            <a:pPr lvl="1">
              <a:buFont typeface="Arial"/>
              <a:buChar char="•"/>
            </a:pPr>
            <a:endParaRPr lang="en-US" dirty="0" smtClean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674430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764704"/>
            <a:ext cx="8229600" cy="5256584"/>
          </a:xfrm>
        </p:spPr>
        <p:txBody>
          <a:bodyPr/>
          <a:lstStyle/>
          <a:p>
            <a:pPr marL="0" indent="0"/>
            <a:r>
              <a:rPr lang="en-US" sz="3200" dirty="0" smtClean="0">
                <a:latin typeface="Garamond"/>
                <a:cs typeface="Garamond"/>
              </a:rPr>
              <a:t>      </a:t>
            </a:r>
            <a:r>
              <a:rPr lang="en-US" sz="3200" b="1" dirty="0" smtClean="0">
                <a:latin typeface="Garamond"/>
                <a:cs typeface="Garamond"/>
              </a:rPr>
              <a:t>Assault</a:t>
            </a:r>
          </a:p>
          <a:p>
            <a:pPr marL="0" indent="0"/>
            <a:endParaRPr lang="en-US" sz="2800" dirty="0">
              <a:latin typeface="Garamond"/>
              <a:cs typeface="Garamond"/>
            </a:endParaRPr>
          </a:p>
          <a:p>
            <a:pPr>
              <a:buFont typeface="Arial"/>
              <a:buChar char="•"/>
            </a:pPr>
            <a:endParaRPr lang="en-US" dirty="0" smtClean="0">
              <a:latin typeface="Garamond"/>
              <a:cs typeface="Garamond"/>
            </a:endParaRPr>
          </a:p>
          <a:p>
            <a:pPr>
              <a:buFont typeface="Arial"/>
              <a:buChar char="•"/>
            </a:pPr>
            <a:endParaRPr lang="en-US" sz="2800" dirty="0" smtClean="0">
              <a:latin typeface="Garamond"/>
              <a:cs typeface="Garamond"/>
            </a:endParaRPr>
          </a:p>
          <a:p>
            <a:pPr lvl="1">
              <a:buFont typeface="Arial"/>
              <a:buChar char="•"/>
            </a:pPr>
            <a:endParaRPr lang="en-US" sz="2000" dirty="0" smtClean="0">
              <a:latin typeface="Garamond"/>
              <a:cs typeface="Garamond"/>
            </a:endParaRPr>
          </a:p>
          <a:p>
            <a:pPr lvl="1">
              <a:buFont typeface="Arial"/>
              <a:buChar char="•"/>
            </a:pPr>
            <a:endParaRPr lang="en-US" sz="2000" dirty="0" smtClean="0">
              <a:latin typeface="Garamond"/>
              <a:cs typeface="Garamond"/>
            </a:endParaRPr>
          </a:p>
          <a:p>
            <a:r>
              <a:rPr lang="en-AU" sz="2000" dirty="0" smtClean="0">
                <a:latin typeface="Garamond"/>
                <a:cs typeface="Garamond"/>
              </a:rPr>
              <a:t>      </a:t>
            </a:r>
            <a:endParaRPr lang="en-AU" sz="2000" dirty="0">
              <a:latin typeface="Garamond"/>
              <a:cs typeface="Garamond"/>
            </a:endParaRPr>
          </a:p>
          <a:p>
            <a:pPr>
              <a:lnSpc>
                <a:spcPct val="110000"/>
              </a:lnSpc>
            </a:pPr>
            <a:r>
              <a:rPr lang="en-AU" sz="2000" dirty="0" smtClean="0">
                <a:latin typeface="Garamond"/>
                <a:cs typeface="Garamond"/>
              </a:rPr>
              <a:t>          Of </a:t>
            </a:r>
            <a:r>
              <a:rPr lang="en-AU" sz="2000" dirty="0">
                <a:latin typeface="Garamond"/>
                <a:cs typeface="Garamond"/>
              </a:rPr>
              <a:t>those </a:t>
            </a:r>
            <a:r>
              <a:rPr lang="en-AU" sz="2000" dirty="0" smtClean="0">
                <a:latin typeface="Garamond"/>
                <a:cs typeface="Garamond"/>
              </a:rPr>
              <a:t>convicted </a:t>
            </a:r>
            <a:r>
              <a:rPr lang="en-AU" sz="2000" dirty="0">
                <a:latin typeface="Garamond"/>
                <a:cs typeface="Garamond"/>
              </a:rPr>
              <a:t>of assault in 2011:</a:t>
            </a:r>
          </a:p>
          <a:p>
            <a:pPr lvl="0"/>
            <a:r>
              <a:rPr lang="en-US" sz="2000" dirty="0" smtClean="0">
                <a:latin typeface="Garamond"/>
                <a:cs typeface="Garamond"/>
              </a:rPr>
              <a:t>            </a:t>
            </a:r>
            <a:r>
              <a:rPr lang="en-US" sz="2400" b="1" dirty="0" smtClean="0">
                <a:latin typeface="Garamond"/>
                <a:cs typeface="Garamond"/>
              </a:rPr>
              <a:t>11.4 </a:t>
            </a:r>
            <a:r>
              <a:rPr lang="en-US" sz="2400" b="1" dirty="0">
                <a:latin typeface="Garamond"/>
                <a:cs typeface="Garamond"/>
              </a:rPr>
              <a:t>%</a:t>
            </a:r>
            <a:r>
              <a:rPr lang="en-US" sz="2400" dirty="0">
                <a:latin typeface="Garamond"/>
                <a:cs typeface="Garamond"/>
              </a:rPr>
              <a:t> of Indigenous women were imprisoned</a:t>
            </a:r>
            <a:endParaRPr lang="en-AU" sz="2400" dirty="0">
              <a:latin typeface="Garamond"/>
              <a:cs typeface="Garamond"/>
            </a:endParaRPr>
          </a:p>
          <a:p>
            <a:pPr lvl="0"/>
            <a:r>
              <a:rPr lang="en-US" sz="2400" dirty="0" smtClean="0">
                <a:latin typeface="Garamond"/>
                <a:cs typeface="Garamond"/>
              </a:rPr>
              <a:t>            </a:t>
            </a:r>
            <a:r>
              <a:rPr lang="en-US" sz="2400" b="1" dirty="0" smtClean="0">
                <a:latin typeface="Garamond"/>
                <a:cs typeface="Garamond"/>
              </a:rPr>
              <a:t>2.1 %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dirty="0">
                <a:latin typeface="Garamond"/>
                <a:cs typeface="Garamond"/>
              </a:rPr>
              <a:t>of non-Indigenous women were </a:t>
            </a:r>
            <a:r>
              <a:rPr lang="en-US" sz="2400" dirty="0" smtClean="0">
                <a:latin typeface="Garamond"/>
                <a:cs typeface="Garamond"/>
              </a:rPr>
              <a:t>imprisoned</a:t>
            </a:r>
          </a:p>
          <a:p>
            <a:pPr lvl="0"/>
            <a:endParaRPr lang="en-US" sz="2000" dirty="0" smtClean="0">
              <a:latin typeface="Garamond"/>
              <a:cs typeface="Garamond"/>
            </a:endParaRPr>
          </a:p>
          <a:p>
            <a:pPr marL="457200" lvl="1" indent="0">
              <a:buNone/>
            </a:pPr>
            <a:r>
              <a:rPr lang="en-US" sz="1600" i="1" dirty="0" smtClean="0">
                <a:latin typeface="Garamond"/>
                <a:cs typeface="Garamond"/>
              </a:rPr>
              <a:t>BOCSAR NSW Criminal Court Statistics 2011: </a:t>
            </a:r>
          </a:p>
          <a:p>
            <a:pPr marL="457200" lvl="1" indent="0">
              <a:buNone/>
            </a:pPr>
            <a:r>
              <a:rPr lang="en-US" sz="1600" i="1" dirty="0" smtClean="0">
                <a:latin typeface="Garamond"/>
                <a:cs typeface="Garamond"/>
              </a:rPr>
              <a:t>No. of persons found guilty in court of selected offences by Indigenous status, gender and principal penalty</a:t>
            </a:r>
            <a:endParaRPr lang="en-US" sz="1600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513995"/>
              </p:ext>
            </p:extLst>
          </p:nvPr>
        </p:nvGraphicFramePr>
        <p:xfrm>
          <a:off x="1115616" y="1772816"/>
          <a:ext cx="6624735" cy="223224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44216"/>
                <a:gridCol w="2472274"/>
                <a:gridCol w="2208245"/>
              </a:tblGrid>
              <a:tr h="744083">
                <a:tc>
                  <a:txBody>
                    <a:bodyPr/>
                    <a:lstStyle/>
                    <a:p>
                      <a:endParaRPr lang="en-US" sz="20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aramond"/>
                          <a:cs typeface="Garamond"/>
                        </a:rPr>
                        <a:t>Total convicted</a:t>
                      </a:r>
                      <a:endParaRPr lang="en-US" sz="20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aramond"/>
                          <a:cs typeface="Garamond"/>
                        </a:rPr>
                        <a:t>Imprisoned</a:t>
                      </a:r>
                      <a:endParaRPr lang="en-US" sz="20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</a:tr>
              <a:tr h="74408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aramond"/>
                          <a:cs typeface="Garamond"/>
                        </a:rPr>
                        <a:t>Indigenous women</a:t>
                      </a:r>
                      <a:endParaRPr lang="en-US" sz="20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aramond"/>
                          <a:cs typeface="Garamond"/>
                        </a:rPr>
                        <a:t>889</a:t>
                      </a:r>
                      <a:endParaRPr lang="en-US" sz="24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aramond"/>
                          <a:cs typeface="Garamond"/>
                        </a:rPr>
                        <a:t>101</a:t>
                      </a:r>
                      <a:endParaRPr lang="en-US" sz="24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</a:tr>
              <a:tr h="74408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aramond"/>
                          <a:cs typeface="Garamond"/>
                        </a:rPr>
                        <a:t>Non-Indigenous women</a:t>
                      </a:r>
                      <a:endParaRPr lang="en-US" sz="20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aramond"/>
                          <a:cs typeface="Garamond"/>
                        </a:rPr>
                        <a:t>2288</a:t>
                      </a:r>
                      <a:endParaRPr lang="en-US" sz="24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aramond"/>
                          <a:cs typeface="Garamond"/>
                        </a:rPr>
                        <a:t>48</a:t>
                      </a:r>
                      <a:endParaRPr lang="en-US" sz="24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1757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56584"/>
          </a:xfrm>
        </p:spPr>
        <p:txBody>
          <a:bodyPr/>
          <a:lstStyle/>
          <a:p>
            <a:pPr marL="0" indent="0"/>
            <a:r>
              <a:rPr lang="en-US" sz="3200" b="1" dirty="0" smtClean="0">
                <a:latin typeface="Garamond"/>
                <a:cs typeface="Garamond"/>
              </a:rPr>
              <a:t>Theft from retail premises</a:t>
            </a:r>
          </a:p>
          <a:p>
            <a:pPr>
              <a:buFont typeface="Arial"/>
              <a:buChar char="•"/>
            </a:pPr>
            <a:endParaRPr lang="en-US" sz="2800" dirty="0" smtClean="0">
              <a:latin typeface="Garamond"/>
              <a:cs typeface="Garamond"/>
            </a:endParaRPr>
          </a:p>
          <a:p>
            <a:pPr>
              <a:buFont typeface="Arial"/>
              <a:buChar char="•"/>
            </a:pPr>
            <a:endParaRPr lang="en-US" sz="2800" dirty="0">
              <a:latin typeface="Garamond"/>
              <a:cs typeface="Garamond"/>
            </a:endParaRPr>
          </a:p>
          <a:p>
            <a:pPr>
              <a:buFont typeface="Arial"/>
              <a:buChar char="•"/>
            </a:pPr>
            <a:endParaRPr lang="en-US" dirty="0" smtClean="0">
              <a:latin typeface="Garamond"/>
              <a:cs typeface="Garamond"/>
            </a:endParaRPr>
          </a:p>
          <a:p>
            <a:pPr>
              <a:buFont typeface="Arial"/>
              <a:buChar char="•"/>
            </a:pPr>
            <a:endParaRPr lang="en-US" sz="2800" dirty="0" smtClean="0">
              <a:latin typeface="Garamond"/>
              <a:cs typeface="Garamond"/>
            </a:endParaRPr>
          </a:p>
          <a:p>
            <a:pPr lvl="1">
              <a:buFont typeface="Arial"/>
              <a:buChar char="•"/>
            </a:pPr>
            <a:endParaRPr lang="en-US" sz="2000" dirty="0" smtClean="0">
              <a:latin typeface="Garamond"/>
              <a:cs typeface="Garamond"/>
            </a:endParaRPr>
          </a:p>
          <a:p>
            <a:endParaRPr lang="en-AU" sz="2000" dirty="0">
              <a:latin typeface="Garamond"/>
              <a:cs typeface="Garamond"/>
            </a:endParaRPr>
          </a:p>
          <a:p>
            <a:pPr>
              <a:lnSpc>
                <a:spcPct val="110000"/>
              </a:lnSpc>
            </a:pPr>
            <a:r>
              <a:rPr lang="en-AU" sz="2000" dirty="0" smtClean="0">
                <a:latin typeface="Garamond"/>
                <a:cs typeface="Garamond"/>
              </a:rPr>
              <a:t>          Of </a:t>
            </a:r>
            <a:r>
              <a:rPr lang="en-AU" sz="2000" dirty="0">
                <a:latin typeface="Garamond"/>
                <a:cs typeface="Garamond"/>
              </a:rPr>
              <a:t>those </a:t>
            </a:r>
            <a:r>
              <a:rPr lang="en-AU" sz="2000" dirty="0" smtClean="0">
                <a:latin typeface="Garamond"/>
                <a:cs typeface="Garamond"/>
              </a:rPr>
              <a:t>convicted </a:t>
            </a:r>
            <a:r>
              <a:rPr lang="en-AU" sz="2000" dirty="0">
                <a:latin typeface="Garamond"/>
                <a:cs typeface="Garamond"/>
              </a:rPr>
              <a:t>of </a:t>
            </a:r>
            <a:r>
              <a:rPr lang="en-AU" sz="2000" dirty="0" smtClean="0">
                <a:latin typeface="Garamond"/>
                <a:cs typeface="Garamond"/>
              </a:rPr>
              <a:t>theft from retail premises in </a:t>
            </a:r>
            <a:r>
              <a:rPr lang="en-AU" sz="2000" dirty="0">
                <a:latin typeface="Garamond"/>
                <a:cs typeface="Garamond"/>
              </a:rPr>
              <a:t>2011:</a:t>
            </a:r>
          </a:p>
          <a:p>
            <a:pPr lvl="0"/>
            <a:r>
              <a:rPr lang="en-US" sz="2000" dirty="0" smtClean="0">
                <a:latin typeface="Garamond"/>
                <a:cs typeface="Garamond"/>
              </a:rPr>
              <a:t>            </a:t>
            </a:r>
            <a:r>
              <a:rPr lang="en-US" sz="2400" b="1" dirty="0" smtClean="0">
                <a:latin typeface="Garamond"/>
                <a:cs typeface="Garamond"/>
              </a:rPr>
              <a:t>14.1 %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dirty="0">
                <a:latin typeface="Garamond"/>
                <a:cs typeface="Garamond"/>
              </a:rPr>
              <a:t>of Indigenous women were imprisoned</a:t>
            </a:r>
            <a:endParaRPr lang="en-AU" sz="2400" dirty="0">
              <a:latin typeface="Garamond"/>
              <a:cs typeface="Garamond"/>
            </a:endParaRPr>
          </a:p>
          <a:p>
            <a:pPr lvl="0"/>
            <a:r>
              <a:rPr lang="en-US" sz="2400" dirty="0" smtClean="0">
                <a:latin typeface="Garamond"/>
                <a:cs typeface="Garamond"/>
              </a:rPr>
              <a:t>            </a:t>
            </a:r>
            <a:r>
              <a:rPr lang="en-US" sz="2400" b="1" dirty="0" smtClean="0">
                <a:latin typeface="Garamond"/>
                <a:cs typeface="Garamond"/>
              </a:rPr>
              <a:t>3.2 %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dirty="0">
                <a:latin typeface="Garamond"/>
                <a:cs typeface="Garamond"/>
              </a:rPr>
              <a:t>of non-Indigenous women were </a:t>
            </a:r>
            <a:r>
              <a:rPr lang="en-US" sz="2400" dirty="0" smtClean="0">
                <a:latin typeface="Garamond"/>
                <a:cs typeface="Garamond"/>
              </a:rPr>
              <a:t>imprisoned</a:t>
            </a:r>
          </a:p>
          <a:p>
            <a:pPr lvl="0"/>
            <a:endParaRPr lang="en-US" sz="2000" dirty="0" smtClean="0">
              <a:latin typeface="Garamond"/>
              <a:cs typeface="Garamond"/>
            </a:endParaRPr>
          </a:p>
          <a:p>
            <a:pPr marL="457200" lvl="1" indent="0">
              <a:buNone/>
            </a:pPr>
            <a:r>
              <a:rPr lang="en-US" sz="1600" i="1" dirty="0" smtClean="0">
                <a:latin typeface="Garamond"/>
                <a:cs typeface="Garamond"/>
              </a:rPr>
              <a:t>BOCSAR NSW Criminal Court Statistics 2011: </a:t>
            </a:r>
          </a:p>
          <a:p>
            <a:pPr marL="457200" lvl="1" indent="0">
              <a:buNone/>
            </a:pPr>
            <a:r>
              <a:rPr lang="en-US" sz="1600" i="1" dirty="0" smtClean="0">
                <a:latin typeface="Garamond"/>
                <a:cs typeface="Garamond"/>
              </a:rPr>
              <a:t>No. of persons found guilty in court of selected offences by Indigenous status, gender and principal penalty</a:t>
            </a:r>
            <a:endParaRPr lang="en-US" sz="1600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936886"/>
              </p:ext>
            </p:extLst>
          </p:nvPr>
        </p:nvGraphicFramePr>
        <p:xfrm>
          <a:off x="1115617" y="1484783"/>
          <a:ext cx="6552729" cy="2160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3084"/>
                <a:gridCol w="2445402"/>
                <a:gridCol w="2184243"/>
              </a:tblGrid>
              <a:tr h="720080">
                <a:tc>
                  <a:txBody>
                    <a:bodyPr/>
                    <a:lstStyle/>
                    <a:p>
                      <a:endParaRPr lang="en-US" sz="20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aramond"/>
                          <a:cs typeface="Garamond"/>
                        </a:rPr>
                        <a:t>Total convicted</a:t>
                      </a:r>
                      <a:endParaRPr lang="en-US" sz="20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aramond"/>
                          <a:cs typeface="Garamond"/>
                        </a:rPr>
                        <a:t>Imprisoned</a:t>
                      </a:r>
                      <a:endParaRPr lang="en-US" sz="20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aramond"/>
                          <a:cs typeface="Garamond"/>
                        </a:rPr>
                        <a:t>Indigenous women</a:t>
                      </a:r>
                      <a:endParaRPr lang="en-US" sz="20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aramond"/>
                          <a:cs typeface="Garamond"/>
                        </a:rPr>
                        <a:t>249</a:t>
                      </a:r>
                      <a:endParaRPr lang="en-US" sz="24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aramond"/>
                          <a:cs typeface="Garamond"/>
                        </a:rPr>
                        <a:t>35</a:t>
                      </a:r>
                      <a:endParaRPr lang="en-US" sz="24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aramond"/>
                          <a:cs typeface="Garamond"/>
                        </a:rPr>
                        <a:t>Non-Indigenous women</a:t>
                      </a:r>
                      <a:endParaRPr lang="en-US" sz="20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aramond"/>
                          <a:cs typeface="Garamond"/>
                        </a:rPr>
                        <a:t>780</a:t>
                      </a:r>
                      <a:endParaRPr lang="en-US" sz="24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aramond"/>
                          <a:cs typeface="Garamond"/>
                        </a:rPr>
                        <a:t>25</a:t>
                      </a:r>
                      <a:endParaRPr lang="en-US" sz="24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1755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56584"/>
          </a:xfrm>
        </p:spPr>
        <p:txBody>
          <a:bodyPr/>
          <a:lstStyle/>
          <a:p>
            <a:pPr marL="0" indent="0"/>
            <a:r>
              <a:rPr lang="en-US" sz="3200" b="1" dirty="0" smtClean="0">
                <a:latin typeface="Garamond"/>
                <a:cs typeface="Garamond"/>
              </a:rPr>
              <a:t>Theft (except motor vehicles)</a:t>
            </a:r>
          </a:p>
          <a:p>
            <a:pPr>
              <a:buFont typeface="Arial"/>
              <a:buChar char="•"/>
            </a:pPr>
            <a:endParaRPr lang="en-US" sz="2800" dirty="0" smtClean="0">
              <a:latin typeface="Garamond"/>
              <a:cs typeface="Garamond"/>
            </a:endParaRPr>
          </a:p>
          <a:p>
            <a:pPr>
              <a:buFont typeface="Arial"/>
              <a:buChar char="•"/>
            </a:pPr>
            <a:endParaRPr lang="en-US" sz="2800" dirty="0">
              <a:latin typeface="Garamond"/>
              <a:cs typeface="Garamond"/>
            </a:endParaRPr>
          </a:p>
          <a:p>
            <a:pPr>
              <a:buFont typeface="Arial"/>
              <a:buChar char="•"/>
            </a:pPr>
            <a:endParaRPr lang="en-US" dirty="0" smtClean="0">
              <a:latin typeface="Garamond"/>
              <a:cs typeface="Garamond"/>
            </a:endParaRPr>
          </a:p>
          <a:p>
            <a:pPr>
              <a:buFont typeface="Arial"/>
              <a:buChar char="•"/>
            </a:pPr>
            <a:endParaRPr lang="en-US" sz="2800" dirty="0" smtClean="0">
              <a:latin typeface="Garamond"/>
              <a:cs typeface="Garamond"/>
            </a:endParaRPr>
          </a:p>
          <a:p>
            <a:pPr lvl="1">
              <a:buFont typeface="Arial"/>
              <a:buChar char="•"/>
            </a:pPr>
            <a:endParaRPr lang="en-US" sz="2000" dirty="0" smtClean="0">
              <a:latin typeface="Garamond"/>
              <a:cs typeface="Garamond"/>
            </a:endParaRPr>
          </a:p>
          <a:p>
            <a:endParaRPr lang="en-AU" sz="2000" dirty="0">
              <a:latin typeface="Garamond"/>
              <a:cs typeface="Garamond"/>
            </a:endParaRPr>
          </a:p>
          <a:p>
            <a:pPr>
              <a:lnSpc>
                <a:spcPct val="110000"/>
              </a:lnSpc>
            </a:pPr>
            <a:r>
              <a:rPr lang="en-AU" sz="2000" dirty="0" smtClean="0">
                <a:latin typeface="Garamond"/>
                <a:cs typeface="Garamond"/>
              </a:rPr>
              <a:t>         Of </a:t>
            </a:r>
            <a:r>
              <a:rPr lang="en-AU" sz="2000" dirty="0">
                <a:latin typeface="Garamond"/>
                <a:cs typeface="Garamond"/>
              </a:rPr>
              <a:t>those </a:t>
            </a:r>
            <a:r>
              <a:rPr lang="en-AU" sz="2000" dirty="0" smtClean="0">
                <a:latin typeface="Garamond"/>
                <a:cs typeface="Garamond"/>
              </a:rPr>
              <a:t>convicted </a:t>
            </a:r>
            <a:r>
              <a:rPr lang="en-AU" sz="2000" dirty="0">
                <a:latin typeface="Garamond"/>
                <a:cs typeface="Garamond"/>
              </a:rPr>
              <a:t>of </a:t>
            </a:r>
            <a:r>
              <a:rPr lang="en-AU" sz="2000" dirty="0" smtClean="0">
                <a:latin typeface="Garamond"/>
                <a:cs typeface="Garamond"/>
              </a:rPr>
              <a:t>theft (except motor vehicles) in </a:t>
            </a:r>
            <a:r>
              <a:rPr lang="en-AU" sz="2000" dirty="0">
                <a:latin typeface="Garamond"/>
                <a:cs typeface="Garamond"/>
              </a:rPr>
              <a:t>2011:</a:t>
            </a:r>
          </a:p>
          <a:p>
            <a:pPr lvl="0"/>
            <a:r>
              <a:rPr lang="en-US" sz="2000" dirty="0" smtClean="0">
                <a:latin typeface="Garamond"/>
                <a:cs typeface="Garamond"/>
              </a:rPr>
              <a:t>            </a:t>
            </a:r>
            <a:r>
              <a:rPr lang="en-US" sz="2400" b="1" dirty="0" smtClean="0">
                <a:latin typeface="Garamond"/>
                <a:cs typeface="Garamond"/>
              </a:rPr>
              <a:t>19.2 </a:t>
            </a:r>
            <a:r>
              <a:rPr lang="en-US" sz="2400" b="1" dirty="0">
                <a:latin typeface="Garamond"/>
                <a:cs typeface="Garamond"/>
              </a:rPr>
              <a:t>%</a:t>
            </a:r>
            <a:r>
              <a:rPr lang="en-US" sz="2400" dirty="0">
                <a:latin typeface="Garamond"/>
                <a:cs typeface="Garamond"/>
              </a:rPr>
              <a:t> of Indigenous women were imprisoned</a:t>
            </a:r>
            <a:endParaRPr lang="en-AU" sz="2400" dirty="0">
              <a:latin typeface="Garamond"/>
              <a:cs typeface="Garamond"/>
            </a:endParaRPr>
          </a:p>
          <a:p>
            <a:pPr lvl="0"/>
            <a:r>
              <a:rPr lang="en-US" sz="2400" dirty="0" smtClean="0">
                <a:latin typeface="Garamond"/>
                <a:cs typeface="Garamond"/>
              </a:rPr>
              <a:t>            </a:t>
            </a:r>
            <a:r>
              <a:rPr lang="en-US" sz="2400" b="1" dirty="0" smtClean="0">
                <a:latin typeface="Garamond"/>
                <a:cs typeface="Garamond"/>
              </a:rPr>
              <a:t>3.9 %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dirty="0">
                <a:latin typeface="Garamond"/>
                <a:cs typeface="Garamond"/>
              </a:rPr>
              <a:t>of non-Indigenous women were </a:t>
            </a:r>
            <a:r>
              <a:rPr lang="en-US" sz="2400" dirty="0" smtClean="0">
                <a:latin typeface="Garamond"/>
                <a:cs typeface="Garamond"/>
              </a:rPr>
              <a:t>imprisoned</a:t>
            </a:r>
          </a:p>
          <a:p>
            <a:pPr lvl="0"/>
            <a:endParaRPr lang="en-US" sz="2000" dirty="0" smtClean="0">
              <a:latin typeface="Garamond"/>
              <a:cs typeface="Garamond"/>
            </a:endParaRPr>
          </a:p>
          <a:p>
            <a:pPr marL="457200" lvl="1" indent="0">
              <a:buNone/>
            </a:pPr>
            <a:r>
              <a:rPr lang="en-US" sz="1600" i="1" dirty="0" smtClean="0">
                <a:latin typeface="Garamond"/>
                <a:cs typeface="Garamond"/>
              </a:rPr>
              <a:t>BOCSAR NSW Criminal Court Statistics 2011: </a:t>
            </a:r>
          </a:p>
          <a:p>
            <a:pPr marL="457200" lvl="1" indent="0">
              <a:buNone/>
            </a:pPr>
            <a:r>
              <a:rPr lang="en-US" sz="1600" i="1" dirty="0" smtClean="0">
                <a:latin typeface="Garamond"/>
                <a:cs typeface="Garamond"/>
              </a:rPr>
              <a:t>No. of persons found guilty in court of selected offences by Indigenous status, gender and principal penalty</a:t>
            </a:r>
            <a:endParaRPr lang="en-US" sz="1600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928924"/>
              </p:ext>
            </p:extLst>
          </p:nvPr>
        </p:nvGraphicFramePr>
        <p:xfrm>
          <a:off x="1115616" y="1412777"/>
          <a:ext cx="6624735" cy="230425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44216"/>
                <a:gridCol w="2472274"/>
                <a:gridCol w="2208245"/>
              </a:tblGrid>
              <a:tr h="768085">
                <a:tc>
                  <a:txBody>
                    <a:bodyPr/>
                    <a:lstStyle/>
                    <a:p>
                      <a:endParaRPr lang="en-US" sz="20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aramond"/>
                          <a:cs typeface="Garamond"/>
                        </a:rPr>
                        <a:t>Total convicted</a:t>
                      </a:r>
                      <a:endParaRPr lang="en-US" sz="20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aramond"/>
                          <a:cs typeface="Garamond"/>
                        </a:rPr>
                        <a:t>Imprisoned</a:t>
                      </a:r>
                      <a:endParaRPr lang="en-US" sz="20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</a:tr>
              <a:tr h="768085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aramond"/>
                          <a:cs typeface="Garamond"/>
                        </a:rPr>
                        <a:t>Indigenous women</a:t>
                      </a:r>
                      <a:endParaRPr lang="en-US" sz="20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aramond"/>
                          <a:cs typeface="Garamond"/>
                        </a:rPr>
                        <a:t>384</a:t>
                      </a:r>
                      <a:endParaRPr lang="en-US" sz="24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aramond"/>
                          <a:cs typeface="Garamond"/>
                        </a:rPr>
                        <a:t>74</a:t>
                      </a:r>
                      <a:endParaRPr lang="en-US" sz="24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</a:tr>
              <a:tr h="768085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aramond"/>
                          <a:cs typeface="Garamond"/>
                        </a:rPr>
                        <a:t>Non-Indigenous women</a:t>
                      </a:r>
                      <a:endParaRPr lang="en-US" sz="20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aramond"/>
                          <a:cs typeface="Garamond"/>
                        </a:rPr>
                        <a:t>1069</a:t>
                      </a:r>
                      <a:endParaRPr lang="en-US" sz="24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aramond"/>
                          <a:cs typeface="Garamond"/>
                        </a:rPr>
                        <a:t>42</a:t>
                      </a:r>
                      <a:endParaRPr lang="en-US" sz="24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3493017"/>
      </p:ext>
    </p:extLst>
  </p:cSld>
  <p:clrMapOvr>
    <a:masterClrMapping/>
  </p:clrMapOvr>
</p:sld>
</file>

<file path=ppt/theme/theme1.xml><?xml version="1.0" encoding="utf-8"?>
<a:theme xmlns:a="http://schemas.openxmlformats.org/drawingml/2006/main" name="AHURI">
  <a:themeElements>
    <a:clrScheme name="Custom 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Sommet"/>
        <a:ea typeface=""/>
        <a:cs typeface=""/>
      </a:majorFont>
      <a:minorFont>
        <a:latin typeface="Somme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/>
      <a:lstStyle>
        <a:defPPr marL="342900" marR="0" indent="-342900" algn="l" defTabSz="9144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 pitchFamily="34" charset="0"/>
          <a:buNone/>
          <a:tabLst/>
          <a:defRPr kumimoji="0" sz="1150" b="1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Sommet bold"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J Document" ma:contentTypeID="0x01010077DC2A28846341C9915EFC7988C44A4F00AC683DE72F6D54408E582A29A0E01260" ma:contentTypeVersion="4" ma:contentTypeDescription="" ma:contentTypeScope="" ma:versionID="6d8699e19d18e85c01352be16c7ff8ee">
  <xsd:schema xmlns:xsd="http://www.w3.org/2001/XMLSchema" xmlns:xs="http://www.w3.org/2001/XMLSchema" xmlns:p="http://schemas.microsoft.com/office/2006/metadata/properties" xmlns:ns1="http://schemas.microsoft.com/sharepoint/v3" xmlns:ns3="7682a661-0ade-4637-84c8-77ce31dee783" xmlns:ns4="e4ff26e6-61c9-4223-823f-818594960367" targetNamespace="http://schemas.microsoft.com/office/2006/metadata/properties" ma:root="true" ma:fieldsID="7b26b1d083b43316654d29245d50e201" ns1:_="" ns3:_="" ns4:_="">
    <xsd:import namespace="http://schemas.microsoft.com/sharepoint/v3"/>
    <xsd:import namespace="7682a661-0ade-4637-84c8-77ce31dee783"/>
    <xsd:import namespace="e4ff26e6-61c9-4223-823f-818594960367"/>
    <xsd:element name="properties">
      <xsd:complexType>
        <xsd:sequence>
          <xsd:element name="documentManagement">
            <xsd:complexType>
              <xsd:all>
                <xsd:element ref="ns3:TaxCatchAll" minOccurs="0"/>
                <xsd:element ref="ns4:ne8158a489a9473f9c54eecb4c21131b" minOccurs="0"/>
                <xsd:element ref="ns4:bc56bdda6a6a44c48d8cfdd96ad4c147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14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82a661-0ade-4637-84c8-77ce31dee783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71544a81-4f2a-458e-ab5b-bbbaec5e6e73}" ma:internalName="TaxCatchAll" ma:readOnly="false" ma:showField="CatchAllData" ma:web="7682a661-0ade-4637-84c8-77ce31dee78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ff26e6-61c9-4223-823f-818594960367" elementFormDefault="qualified">
    <xsd:import namespace="http://schemas.microsoft.com/office/2006/documentManagement/types"/>
    <xsd:import namespace="http://schemas.microsoft.com/office/infopath/2007/PartnerControls"/>
    <xsd:element name="ne8158a489a9473f9c54eecb4c21131b" ma:index="11" ma:taxonomy="true" ma:internalName="ne8158a489a9473f9c54eecb4c21131b" ma:taxonomyFieldName="Content_x0020_tags" ma:displayName="Content tags" ma:fieldId="{7e8158a4-89a9-473f-9c54-eecb4c21131b}" ma:taxonomyMulti="true" ma:sspId="f6e08d11-6f9a-422e-94df-5713af838a64" ma:termSetId="a069c314-3269-420f-97d4-651b5f06edc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c56bdda6a6a44c48d8cfdd96ad4c147" ma:index="12" nillable="true" ma:displayName="DC.Type.DocType (JSMS)_0" ma:hidden="true" ma:internalName="bc56bdda6a6a44c48d8cfdd96ad4c147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682a661-0ade-4637-84c8-77ce31dee783">
      <Value>126</Value>
      <Value>105</Value>
    </TaxCatchAll>
    <bc56bdda6a6a44c48d8cfdd96ad4c147 xmlns="e4ff26e6-61c9-4223-823f-818594960367" xsi:nil="true"/>
    <ne8158a489a9473f9c54eecb4c21131b xmlns="e4ff26e6-61c9-4223-823f-818594960367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Conference proceedings / Presentations</TermName>
          <TermId xmlns="http://schemas.microsoft.com/office/infopath/2007/PartnerControls">c21264d4-9564-4e41-9805-0fcb8759ef5a</TermId>
        </TermInfo>
      </Terms>
    </ne8158a489a9473f9c54eecb4c21131b>
    <PublishingStartDate xmlns="http://schemas.microsoft.com/sharepoint/v3" xsi:nil="true"/>
    <PublishingExpiration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E4A104D-3905-460B-88D5-C4C0563FE233}"/>
</file>

<file path=customXml/itemProps2.xml><?xml version="1.0" encoding="utf-8"?>
<ds:datastoreItem xmlns:ds="http://schemas.openxmlformats.org/officeDocument/2006/customXml" ds:itemID="{236E5F43-8DD0-4B78-A569-1B4217202749}"/>
</file>

<file path=customXml/itemProps3.xml><?xml version="1.0" encoding="utf-8"?>
<ds:datastoreItem xmlns:ds="http://schemas.openxmlformats.org/officeDocument/2006/customXml" ds:itemID="{0D562A31-5358-49BE-8722-2CACE61DC1A7}"/>
</file>

<file path=docProps/app.xml><?xml version="1.0" encoding="utf-8"?>
<Properties xmlns="http://schemas.openxmlformats.org/officeDocument/2006/extended-properties" xmlns:vt="http://schemas.openxmlformats.org/officeDocument/2006/docPropsVTypes">
  <Template>AHURI.potx</Template>
  <TotalTime>9315</TotalTime>
  <Words>790</Words>
  <Application>Microsoft Macintosh PowerPoint</Application>
  <PresentationFormat>On-screen Show (4:3)</PresentationFormat>
  <Paragraphs>183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AHURI</vt:lpstr>
      <vt:lpstr>PowerPoint Presentation</vt:lpstr>
      <vt:lpstr>Background</vt:lpstr>
      <vt:lpstr>Women’s Advisory Council, Corrective Services NSW </vt:lpstr>
      <vt:lpstr>Diversionary programs in NSW</vt:lpstr>
      <vt:lpstr>Findings of research</vt:lpstr>
      <vt:lpstr>Sentencing data on Indigenous women  NSW Criminal Court Statistics 2011: number of persons found guilty in court of selected offences by Indigenous status, gender and principal penalty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Invisibility of Aboriginal women</vt:lpstr>
      <vt:lpstr>Recommendations of research</vt:lpstr>
      <vt:lpstr>Recommendations of research (cont.)</vt:lpstr>
      <vt:lpstr>Recommendations of research (cont.)</vt:lpstr>
    </vt:vector>
  </TitlesOfParts>
  <Company>University of New South Wales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Aboriginal women’s access to diversionary programs in NSW</dc:title>
  <dc:creator>adminit</dc:creator>
  <cp:lastModifiedBy>Ruth McCausland</cp:lastModifiedBy>
  <cp:revision>126</cp:revision>
  <cp:lastPrinted>2015-02-17T10:11:21Z</cp:lastPrinted>
  <dcterms:created xsi:type="dcterms:W3CDTF">2011-04-06T03:59:56Z</dcterms:created>
  <dcterms:modified xsi:type="dcterms:W3CDTF">2015-02-17T10:13:11Z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0x01010077DC2A28846341C9915EFC7988C44A4F00AC683DE72F6D54408E582A29A0E01260</vt:lpwstr>
  </property>
  <property fmtid="{D5CDD505-2E9C-101B-9397-08002B2CF9AE}" pid="4" name="DC_x002e_Type_x002e_DocType_x0020__x0028_JSMS">
    <vt:lpwstr/>
  </property>
  <property fmtid="{D5CDD505-2E9C-101B-9397-08002B2CF9AE}" pid="5" name="Content_x0020_tags">
    <vt:lpwstr/>
  </property>
  <property fmtid="{D5CDD505-2E9C-101B-9397-08002B2CF9AE}" pid="7" name="Content tags">
    <vt:lpwstr>105;#Conference proceedings / Presentations|c21264d4-9564-4e41-9805-0fcb8759ef5a</vt:lpwstr>
  </property>
  <property fmtid="{D5CDD505-2E9C-101B-9397-08002B2CF9AE}" pid="10" name="DC.Type.DocType (JSMS">
    <vt:lpwstr>126;#Presentation|96b9c332-40fe-4061-87fb-bc6c76567afe</vt:lpwstr>
  </property>
  <property fmtid="{D5CDD505-2E9C-101B-9397-08002B2CF9AE}" pid="14" name="bc56bdda6a6a44c48d8cfdd96ad4c1470">
    <vt:lpwstr>Presentation|96b9c332-40fe-4061-87fb-bc6c76567afe</vt:lpwstr>
  </property>
</Properties>
</file>