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31.xml" ContentType="application/vnd.openxmlformats-officedocument.presentationml.slide+xml"/>
  <Override PartName="/ppt/slides/slide2.xml" ContentType="application/vnd.openxmlformats-officedocument.presentationml.slide+xml"/>
  <Override PartName="/ppt/slides/slide13.xml" ContentType="application/vnd.openxmlformats-officedocument.presentationml.slide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29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Masters/slideMaster2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54" r:id="rId2"/>
  </p:sldMasterIdLst>
  <p:notesMasterIdLst>
    <p:notesMasterId r:id="rId34"/>
  </p:notesMasterIdLst>
  <p:handoutMasterIdLst>
    <p:handoutMasterId r:id="rId35"/>
  </p:handoutMasterIdLst>
  <p:sldIdLst>
    <p:sldId id="257" r:id="rId3"/>
    <p:sldId id="449" r:id="rId4"/>
    <p:sldId id="435" r:id="rId5"/>
    <p:sldId id="419" r:id="rId6"/>
    <p:sldId id="452" r:id="rId7"/>
    <p:sldId id="450" r:id="rId8"/>
    <p:sldId id="451" r:id="rId9"/>
    <p:sldId id="453" r:id="rId10"/>
    <p:sldId id="417" r:id="rId11"/>
    <p:sldId id="436" r:id="rId12"/>
    <p:sldId id="434" r:id="rId13"/>
    <p:sldId id="437" r:id="rId14"/>
    <p:sldId id="440" r:id="rId15"/>
    <p:sldId id="441" r:id="rId16"/>
    <p:sldId id="438" r:id="rId17"/>
    <p:sldId id="439" r:id="rId18"/>
    <p:sldId id="448" r:id="rId19"/>
    <p:sldId id="432" r:id="rId20"/>
    <p:sldId id="371" r:id="rId21"/>
    <p:sldId id="272" r:id="rId22"/>
    <p:sldId id="359" r:id="rId23"/>
    <p:sldId id="385" r:id="rId24"/>
    <p:sldId id="455" r:id="rId25"/>
    <p:sldId id="433" r:id="rId26"/>
    <p:sldId id="444" r:id="rId27"/>
    <p:sldId id="423" r:id="rId28"/>
    <p:sldId id="424" r:id="rId29"/>
    <p:sldId id="442" r:id="rId30"/>
    <p:sldId id="443" r:id="rId31"/>
    <p:sldId id="430" r:id="rId32"/>
    <p:sldId id="454" r:id="rId33"/>
  </p:sldIdLst>
  <p:sldSz cx="9144000" cy="6858000" type="screen4x3"/>
  <p:notesSz cx="6794500" cy="9931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8" userDrawn="1">
          <p15:clr>
            <a:srgbClr val="A4A3A4"/>
          </p15:clr>
        </p15:guide>
        <p15:guide id="2" pos="214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739" autoAdjust="0"/>
  </p:normalViewPr>
  <p:slideViewPr>
    <p:cSldViewPr snapToObjects="1">
      <p:cViewPr varScale="1">
        <p:scale>
          <a:sx n="85" d="100"/>
          <a:sy n="85" d="100"/>
        </p:scale>
        <p:origin x="-59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594"/>
    </p:cViewPr>
  </p:sorterViewPr>
  <p:notesViewPr>
    <p:cSldViewPr snapToObjects="1">
      <p:cViewPr varScale="1">
        <p:scale>
          <a:sx n="79" d="100"/>
          <a:sy n="79" d="100"/>
        </p:scale>
        <p:origin x="-2400" y="-96"/>
      </p:cViewPr>
      <p:guideLst>
        <p:guide orient="horz" pos="3128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42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pmiller\Dropbox\__PUBLISHED%20papers\2013_06%20DANTE%20ED%20comparing%20Geelong%20and%20Newcastle\Figur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1"/>
          <c:order val="0"/>
          <c:tx>
            <c:v>Newcastle</c:v>
          </c:tx>
          <c:spPr>
            <a:ln w="19050">
              <a:solidFill>
                <a:schemeClr val="accent1"/>
              </a:solidFill>
              <a:prstDash val="dashDot"/>
            </a:ln>
          </c:spPr>
          <c:marker>
            <c:spPr>
              <a:solidFill>
                <a:schemeClr val="accent1"/>
              </a:solidFill>
              <a:ln w="22225">
                <a:solidFill>
                  <a:schemeClr val="accent1"/>
                </a:solidFill>
              </a:ln>
            </c:spPr>
          </c:marker>
          <c:trendline>
            <c:spPr>
              <a:ln w="19050">
                <a:solidFill>
                  <a:schemeClr val="accent1"/>
                </a:solidFill>
                <a:prstDash val="dash"/>
              </a:ln>
            </c:spPr>
            <c:trendlineType val="linear"/>
            <c:dispRSqr val="0"/>
            <c:dispEq val="0"/>
          </c:trendline>
          <c:cat>
            <c:strRef>
              <c:f>'[1]Graph data (2)'!$P$2:$P$27</c:f>
              <c:strCache>
                <c:ptCount val="26"/>
                <c:pt idx="0">
                  <c:v>1 Q 2005</c:v>
                </c:pt>
                <c:pt idx="1">
                  <c:v>2 Q 2005</c:v>
                </c:pt>
                <c:pt idx="2">
                  <c:v>3 Q 2005</c:v>
                </c:pt>
                <c:pt idx="3">
                  <c:v>4 Q 2005</c:v>
                </c:pt>
                <c:pt idx="4">
                  <c:v>1 Q 2006</c:v>
                </c:pt>
                <c:pt idx="5">
                  <c:v>2 Q 2006</c:v>
                </c:pt>
                <c:pt idx="6">
                  <c:v>3 Q 2006</c:v>
                </c:pt>
                <c:pt idx="7">
                  <c:v>4 Q 2006</c:v>
                </c:pt>
                <c:pt idx="8">
                  <c:v>1 Q 2007</c:v>
                </c:pt>
                <c:pt idx="9">
                  <c:v>2 Q 2007</c:v>
                </c:pt>
                <c:pt idx="10">
                  <c:v>3 Q 2007</c:v>
                </c:pt>
                <c:pt idx="11">
                  <c:v>4 Q 2007</c:v>
                </c:pt>
                <c:pt idx="12">
                  <c:v>1 Q 2008</c:v>
                </c:pt>
                <c:pt idx="13">
                  <c:v>2 Q 2008</c:v>
                </c:pt>
                <c:pt idx="14">
                  <c:v>3 Q 2008</c:v>
                </c:pt>
                <c:pt idx="15">
                  <c:v>4 Q 2008</c:v>
                </c:pt>
                <c:pt idx="16">
                  <c:v>1 Q 2009</c:v>
                </c:pt>
                <c:pt idx="17">
                  <c:v>2 Q 2009</c:v>
                </c:pt>
                <c:pt idx="18">
                  <c:v>3 Q 2009</c:v>
                </c:pt>
                <c:pt idx="19">
                  <c:v>4 Q 2009</c:v>
                </c:pt>
                <c:pt idx="20">
                  <c:v>1 Q 2010</c:v>
                </c:pt>
                <c:pt idx="21">
                  <c:v>2 Q 2010</c:v>
                </c:pt>
                <c:pt idx="22">
                  <c:v>3 Q 2010</c:v>
                </c:pt>
                <c:pt idx="23">
                  <c:v>4 Q 2010</c:v>
                </c:pt>
                <c:pt idx="24">
                  <c:v>1 Q 2011</c:v>
                </c:pt>
                <c:pt idx="25">
                  <c:v>2 Q 2011</c:v>
                </c:pt>
              </c:strCache>
            </c:strRef>
          </c:cat>
          <c:val>
            <c:numRef>
              <c:f>'[1]Graph data (2)'!$Q$2:$Q$27</c:f>
              <c:numCache>
                <c:formatCode>General</c:formatCode>
                <c:ptCount val="26"/>
                <c:pt idx="0">
                  <c:v>14.152046243501795</c:v>
                </c:pt>
                <c:pt idx="1">
                  <c:v>13.335206362477162</c:v>
                </c:pt>
                <c:pt idx="2">
                  <c:v>10.860247055627923</c:v>
                </c:pt>
                <c:pt idx="3">
                  <c:v>12.303261552635712</c:v>
                </c:pt>
                <c:pt idx="4">
                  <c:v>12.640406571070006</c:v>
                </c:pt>
                <c:pt idx="5">
                  <c:v>10.436693216149409</c:v>
                </c:pt>
                <c:pt idx="6">
                  <c:v>11.32216325191605</c:v>
                </c:pt>
                <c:pt idx="7">
                  <c:v>14.675251505715787</c:v>
                </c:pt>
                <c:pt idx="8">
                  <c:v>14.527412695601507</c:v>
                </c:pt>
                <c:pt idx="9">
                  <c:v>12.804861578834057</c:v>
                </c:pt>
                <c:pt idx="10">
                  <c:v>11.219851083307267</c:v>
                </c:pt>
                <c:pt idx="11">
                  <c:v>13.397063910208061</c:v>
                </c:pt>
                <c:pt idx="12">
                  <c:v>13.656519295426243</c:v>
                </c:pt>
                <c:pt idx="13">
                  <c:v>12.414760240783641</c:v>
                </c:pt>
                <c:pt idx="14">
                  <c:v>11.924310566083021</c:v>
                </c:pt>
                <c:pt idx="15">
                  <c:v>13.61300545745932</c:v>
                </c:pt>
                <c:pt idx="16">
                  <c:v>11.082167923743183</c:v>
                </c:pt>
                <c:pt idx="17">
                  <c:v>9.4398602922292465</c:v>
                </c:pt>
                <c:pt idx="18">
                  <c:v>10.853774252113107</c:v>
                </c:pt>
                <c:pt idx="19">
                  <c:v>10.841549866886492</c:v>
                </c:pt>
                <c:pt idx="20">
                  <c:v>12.115606096852339</c:v>
                </c:pt>
                <c:pt idx="21">
                  <c:v>9.2626218595343932</c:v>
                </c:pt>
                <c:pt idx="22">
                  <c:v>10.536186405715483</c:v>
                </c:pt>
                <c:pt idx="23">
                  <c:v>12.076965706007995</c:v>
                </c:pt>
                <c:pt idx="24">
                  <c:v>12.132812342430244</c:v>
                </c:pt>
                <c:pt idx="25">
                  <c:v>10.37037037037037</c:v>
                </c:pt>
              </c:numCache>
            </c:numRef>
          </c:val>
          <c:smooth val="0"/>
        </c:ser>
        <c:ser>
          <c:idx val="0"/>
          <c:order val="1"/>
          <c:tx>
            <c:v>Geelong</c:v>
          </c:tx>
          <c:spPr>
            <a:ln>
              <a:solidFill>
                <a:schemeClr val="accent4"/>
              </a:solidFill>
            </a:ln>
          </c:spPr>
          <c:marker>
            <c:symbol val="triangle"/>
            <c:size val="11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</c:spPr>
          </c:marker>
          <c:trendline>
            <c:spPr>
              <a:ln w="19050">
                <a:solidFill>
                  <a:schemeClr val="accent4"/>
                </a:solidFill>
                <a:prstDash val="sysDot"/>
              </a:ln>
            </c:spPr>
            <c:trendlineType val="linear"/>
            <c:dispRSqr val="0"/>
            <c:dispEq val="0"/>
          </c:trendline>
          <c:val>
            <c:numRef>
              <c:f>'[1]Graph data (2)'!$S$2:$S$26</c:f>
              <c:numCache>
                <c:formatCode>General</c:formatCode>
                <c:ptCount val="25"/>
                <c:pt idx="0">
                  <c:v>7.1331588579074756</c:v>
                </c:pt>
                <c:pt idx="1">
                  <c:v>7.3791298530077336</c:v>
                </c:pt>
                <c:pt idx="2">
                  <c:v>6.1984690765264965</c:v>
                </c:pt>
                <c:pt idx="3">
                  <c:v>7.6742950471280427</c:v>
                </c:pt>
                <c:pt idx="4">
                  <c:v>9.8207948037299584</c:v>
                </c:pt>
                <c:pt idx="5">
                  <c:v>8.4108787180459537</c:v>
                </c:pt>
                <c:pt idx="6">
                  <c:v>8.7998210865105051</c:v>
                </c:pt>
                <c:pt idx="7">
                  <c:v>9.2373812510331277</c:v>
                </c:pt>
                <c:pt idx="8">
                  <c:v>10.054533876597354</c:v>
                </c:pt>
                <c:pt idx="9">
                  <c:v>8.6660506269720052</c:v>
                </c:pt>
                <c:pt idx="10">
                  <c:v>8.0436271012778828</c:v>
                </c:pt>
                <c:pt idx="11">
                  <c:v>8.9533230234462149</c:v>
                </c:pt>
                <c:pt idx="12">
                  <c:v>12.619663130335693</c:v>
                </c:pt>
                <c:pt idx="13">
                  <c:v>10.359424957738254</c:v>
                </c:pt>
                <c:pt idx="14">
                  <c:v>11.348279158249634</c:v>
                </c:pt>
                <c:pt idx="15">
                  <c:v>14.220665169258877</c:v>
                </c:pt>
                <c:pt idx="16">
                  <c:v>14.977118291499098</c:v>
                </c:pt>
                <c:pt idx="17">
                  <c:v>13.266768363148893</c:v>
                </c:pt>
                <c:pt idx="18">
                  <c:v>14.930892617759904</c:v>
                </c:pt>
                <c:pt idx="19">
                  <c:v>14.930892617759904</c:v>
                </c:pt>
                <c:pt idx="20">
                  <c:v>16.069507428742629</c:v>
                </c:pt>
                <c:pt idx="21">
                  <c:v>13.209679835491821</c:v>
                </c:pt>
                <c:pt idx="22">
                  <c:v>11.757068994475539</c:v>
                </c:pt>
                <c:pt idx="23">
                  <c:v>12.664950770110716</c:v>
                </c:pt>
                <c:pt idx="24">
                  <c:v>12.437980326201924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201536"/>
        <c:axId val="7203072"/>
      </c:lineChart>
      <c:catAx>
        <c:axId val="72015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203072"/>
        <c:crosses val="autoZero"/>
        <c:auto val="1"/>
        <c:lblAlgn val="ctr"/>
        <c:lblOffset val="100"/>
        <c:noMultiLvlLbl val="0"/>
      </c:catAx>
      <c:valAx>
        <c:axId val="720307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AU"/>
                  <a:t>Rate (HAH)</a:t>
                </a:r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spPr>
          <a:ln w="9525">
            <a:noFill/>
          </a:ln>
        </c:spPr>
        <c:crossAx val="7201536"/>
        <c:crosses val="autoZero"/>
        <c:crossBetween val="between"/>
      </c:valAx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0.46981</cdr:x>
      <cdr:y>0.50157</cdr:y>
    </cdr:from>
    <cdr:to>
      <cdr:x>0.49672</cdr:x>
      <cdr:y>0.92408</cdr:y>
    </cdr:to>
    <cdr:grpSp>
      <cdr:nvGrpSpPr>
        <cdr:cNvPr id="17" name="Group 16"/>
        <cdr:cNvGrpSpPr/>
      </cdr:nvGrpSpPr>
      <cdr:grpSpPr>
        <a:xfrm xmlns:a="http://schemas.openxmlformats.org/drawingml/2006/main">
          <a:off x="4181983" y="2824222"/>
          <a:ext cx="239538" cy="2379053"/>
          <a:chOff x="4371937" y="3048430"/>
          <a:chExt cx="250460" cy="2567968"/>
        </a:xfrm>
      </cdr:grpSpPr>
      <cdr:sp macro="" textlink="">
        <cdr:nvSpPr>
          <cdr:cNvPr id="4" name="TextBox 3"/>
          <cdr:cNvSpPr txBox="1"/>
        </cdr:nvSpPr>
        <cdr:spPr>
          <a:xfrm xmlns:a="http://schemas.openxmlformats.org/drawingml/2006/main" rot="10800000">
            <a:off x="4393661" y="4865744"/>
            <a:ext cx="228736" cy="742410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 vert="vert" wrap="none" rtlCol="0"/>
          <a:lstStyle xmlns:a="http://schemas.openxmlformats.org/drawingml/2006/main"/>
          <a:p xmlns:a="http://schemas.openxmlformats.org/drawingml/2006/main">
            <a:r>
              <a:rPr lang="en-AU" sz="1100" baseline="0">
                <a:solidFill>
                  <a:schemeClr val="accent4">
                    <a:lumMod val="75000"/>
                  </a:schemeClr>
                </a:solidFill>
              </a:rPr>
              <a:t>ID Scanners</a:t>
            </a:r>
          </a:p>
        </cdr:txBody>
      </cdr:sp>
      <cdr:sp macro="" textlink="">
        <cdr:nvSpPr>
          <cdr:cNvPr id="6" name="Straight Connector 5"/>
          <cdr:cNvSpPr/>
        </cdr:nvSpPr>
        <cdr:spPr>
          <a:xfrm xmlns:a="http://schemas.openxmlformats.org/drawingml/2006/main" rot="16200000" flipV="1">
            <a:off x="3089464" y="4330903"/>
            <a:ext cx="2567968" cy="3021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AU"/>
          </a:p>
        </cdr:txBody>
      </cdr:sp>
    </cdr:grpSp>
  </cdr:relSizeAnchor>
  <cdr:relSizeAnchor xmlns:cdr="http://schemas.openxmlformats.org/drawingml/2006/chartDrawing">
    <cdr:from>
      <cdr:x>0.39918</cdr:x>
      <cdr:y>0.51567</cdr:y>
    </cdr:from>
    <cdr:to>
      <cdr:x>0.42209</cdr:x>
      <cdr:y>0.91984</cdr:y>
    </cdr:to>
    <cdr:grpSp>
      <cdr:nvGrpSpPr>
        <cdr:cNvPr id="5" name="Group 4"/>
        <cdr:cNvGrpSpPr/>
      </cdr:nvGrpSpPr>
      <cdr:grpSpPr>
        <a:xfrm xmlns:a="http://schemas.openxmlformats.org/drawingml/2006/main">
          <a:off x="3553275" y="2903616"/>
          <a:ext cx="203932" cy="2275785"/>
          <a:chOff x="761967" y="3160132"/>
          <a:chExt cx="213216" cy="2456471"/>
        </a:xfrm>
      </cdr:grpSpPr>
      <cdr:sp macro="" textlink="">
        <cdr:nvSpPr>
          <cdr:cNvPr id="8" name="TextBox 1"/>
          <cdr:cNvSpPr txBox="1"/>
        </cdr:nvSpPr>
        <cdr:spPr>
          <a:xfrm xmlns:a="http://schemas.openxmlformats.org/drawingml/2006/main" rot="16200000">
            <a:off x="415912" y="5057332"/>
            <a:ext cx="914576" cy="203966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none" lIns="0" tIns="0" rIns="0" bIns="0" rtlCol="0"/>
          <a:lstStyle xmlns:a="http://schemas.openxmlformats.org/drawingml/2006/main"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pPr algn="l"/>
            <a:r>
              <a:rPr lang="en-AU" sz="1100">
                <a:solidFill>
                  <a:schemeClr val="accent4">
                    <a:lumMod val="75000"/>
                  </a:schemeClr>
                </a:solidFill>
              </a:rPr>
              <a:t>Radio</a:t>
            </a:r>
            <a:r>
              <a:rPr lang="en-AU" sz="1100" baseline="0">
                <a:solidFill>
                  <a:schemeClr val="accent4">
                    <a:lumMod val="75000"/>
                  </a:schemeClr>
                </a:solidFill>
              </a:rPr>
              <a:t> Network</a:t>
            </a:r>
            <a:endParaRPr lang="en-AU" sz="1100">
              <a:solidFill>
                <a:schemeClr val="accent4">
                  <a:lumMod val="75000"/>
                </a:schemeClr>
              </a:solidFill>
            </a:endParaRPr>
          </a:p>
        </cdr:txBody>
      </cdr:sp>
      <cdr:sp macro="" textlink="">
        <cdr:nvSpPr>
          <cdr:cNvPr id="10" name="Straight Connector 9"/>
          <cdr:cNvSpPr/>
        </cdr:nvSpPr>
        <cdr:spPr>
          <a:xfrm xmlns:a="http://schemas.openxmlformats.org/drawingml/2006/main" rot="16200000" flipV="1">
            <a:off x="-460067" y="4382166"/>
            <a:ext cx="2448988" cy="492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AU"/>
          </a:p>
        </cdr:txBody>
      </cdr:sp>
    </cdr:grpSp>
  </cdr:relSizeAnchor>
  <cdr:relSizeAnchor xmlns:cdr="http://schemas.openxmlformats.org/drawingml/2006/chartDrawing">
    <cdr:from>
      <cdr:x>0.7633</cdr:x>
      <cdr:y>0.29938</cdr:y>
    </cdr:from>
    <cdr:to>
      <cdr:x>0.86199</cdr:x>
      <cdr:y>0.45043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7072102" y="181228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AU"/>
        </a:p>
      </cdr:txBody>
    </cdr:sp>
  </cdr:relSizeAnchor>
  <cdr:relSizeAnchor xmlns:cdr="http://schemas.openxmlformats.org/drawingml/2006/chartDrawing">
    <cdr:from>
      <cdr:x>0.82497</cdr:x>
      <cdr:y>0.29781</cdr:y>
    </cdr:from>
    <cdr:to>
      <cdr:x>0.86107</cdr:x>
      <cdr:y>0.92244</cdr:y>
    </cdr:to>
    <cdr:grpSp>
      <cdr:nvGrpSpPr>
        <cdr:cNvPr id="20" name="Group 19"/>
        <cdr:cNvGrpSpPr/>
      </cdr:nvGrpSpPr>
      <cdr:grpSpPr>
        <a:xfrm xmlns:a="http://schemas.openxmlformats.org/drawingml/2006/main">
          <a:off x="7343417" y="1676898"/>
          <a:ext cx="321342" cy="3517143"/>
          <a:chOff x="7997403" y="1810015"/>
          <a:chExt cx="335874" cy="3796415"/>
        </a:xfrm>
      </cdr:grpSpPr>
      <cdr:sp macro="" textlink="">
        <cdr:nvSpPr>
          <cdr:cNvPr id="9" name="Straight Connector 8"/>
          <cdr:cNvSpPr/>
        </cdr:nvSpPr>
        <cdr:spPr>
          <a:xfrm xmlns:a="http://schemas.openxmlformats.org/drawingml/2006/main" rot="16200000" flipV="1">
            <a:off x="6104153" y="3703265"/>
            <a:ext cx="3796415" cy="9916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AU"/>
          </a:p>
        </cdr:txBody>
      </cdr:sp>
      <cdr:sp macro="" textlink="">
        <cdr:nvSpPr>
          <cdr:cNvPr id="13" name="TextBox 12"/>
          <cdr:cNvSpPr txBox="1"/>
        </cdr:nvSpPr>
        <cdr:spPr>
          <a:xfrm xmlns:a="http://schemas.openxmlformats.org/drawingml/2006/main" rot="16200000">
            <a:off x="7307218" y="4566104"/>
            <a:ext cx="1738885" cy="313232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US" sz="110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Fines strategy/So You Know</a:t>
            </a:r>
            <a:endParaRPr lang="en-US" sz="1100">
              <a:solidFill>
                <a:schemeClr val="accent4">
                  <a:lumMod val="75000"/>
                </a:schemeClr>
              </a:solidFill>
              <a:latin typeface="+mn-lt"/>
              <a:ea typeface="+mn-ea"/>
              <a:cs typeface="+mn-cs"/>
            </a:endParaRPr>
          </a:p>
        </cdr:txBody>
      </cdr:sp>
    </cdr:grpSp>
  </cdr:relSizeAnchor>
  <cdr:relSizeAnchor xmlns:cdr="http://schemas.openxmlformats.org/drawingml/2006/chartDrawing">
    <cdr:from>
      <cdr:x>0.68475</cdr:x>
      <cdr:y>0.30094</cdr:y>
    </cdr:from>
    <cdr:to>
      <cdr:x>0.71343</cdr:x>
      <cdr:y>0.92234</cdr:y>
    </cdr:to>
    <cdr:grpSp>
      <cdr:nvGrpSpPr>
        <cdr:cNvPr id="2" name="Group 1"/>
        <cdr:cNvGrpSpPr/>
      </cdr:nvGrpSpPr>
      <cdr:grpSpPr>
        <a:xfrm xmlns:a="http://schemas.openxmlformats.org/drawingml/2006/main">
          <a:off x="6095258" y="1694522"/>
          <a:ext cx="255293" cy="3498956"/>
          <a:chOff x="6693574" y="1825663"/>
          <a:chExt cx="266965" cy="3701296"/>
        </a:xfrm>
      </cdr:grpSpPr>
      <cdr:sp macro="" textlink="">
        <cdr:nvSpPr>
          <cdr:cNvPr id="12" name="Straight Connector 11"/>
          <cdr:cNvSpPr/>
        </cdr:nvSpPr>
        <cdr:spPr>
          <a:xfrm xmlns:a="http://schemas.openxmlformats.org/drawingml/2006/main" rot="16200000" flipV="1">
            <a:off x="4843347" y="3675890"/>
            <a:ext cx="3701296" cy="841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AU"/>
          </a:p>
        </cdr:txBody>
      </cdr:sp>
      <cdr:sp macro="" textlink="">
        <cdr:nvSpPr>
          <cdr:cNvPr id="14" name="TextBox 13"/>
          <cdr:cNvSpPr txBox="1"/>
        </cdr:nvSpPr>
        <cdr:spPr>
          <a:xfrm xmlns:a="http://schemas.openxmlformats.org/drawingml/2006/main" rot="16200000">
            <a:off x="6374742" y="4939507"/>
            <a:ext cx="923409" cy="248185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AU" sz="1100">
                <a:solidFill>
                  <a:schemeClr val="accent4">
                    <a:lumMod val="75000"/>
                  </a:schemeClr>
                </a:solidFill>
              </a:rPr>
              <a:t>Nightlife 2</a:t>
            </a:r>
          </a:p>
        </cdr:txBody>
      </cdr:sp>
    </cdr:grpSp>
  </cdr:relSizeAnchor>
  <cdr:relSizeAnchor xmlns:cdr="http://schemas.openxmlformats.org/drawingml/2006/chartDrawing">
    <cdr:from>
      <cdr:x>0.5434</cdr:x>
      <cdr:y>0.43417</cdr:y>
    </cdr:from>
    <cdr:to>
      <cdr:x>0.57108</cdr:x>
      <cdr:y>0.92148</cdr:y>
    </cdr:to>
    <cdr:grpSp>
      <cdr:nvGrpSpPr>
        <cdr:cNvPr id="19" name="Group 18"/>
        <cdr:cNvGrpSpPr/>
      </cdr:nvGrpSpPr>
      <cdr:grpSpPr>
        <a:xfrm xmlns:a="http://schemas.openxmlformats.org/drawingml/2006/main">
          <a:off x="4837040" y="2444708"/>
          <a:ext cx="246391" cy="2743927"/>
          <a:chOff x="5056793" y="2638804"/>
          <a:chExt cx="257555" cy="2961804"/>
        </a:xfrm>
      </cdr:grpSpPr>
      <cdr:sp macro="" textlink="">
        <cdr:nvSpPr>
          <cdr:cNvPr id="7" name="TextBox 6"/>
          <cdr:cNvSpPr txBox="1"/>
        </cdr:nvSpPr>
        <cdr:spPr>
          <a:xfrm xmlns:a="http://schemas.openxmlformats.org/drawingml/2006/main" rot="16200000">
            <a:off x="4562649" y="4839452"/>
            <a:ext cx="1251985" cy="25141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AU" sz="1100">
                <a:solidFill>
                  <a:schemeClr val="accent4">
                    <a:lumMod val="75000"/>
                  </a:schemeClr>
                </a:solidFill>
              </a:rPr>
              <a:t>Just Think campaign</a:t>
            </a:r>
          </a:p>
        </cdr:txBody>
      </cdr:sp>
      <cdr:sp macro="" textlink="">
        <cdr:nvSpPr>
          <cdr:cNvPr id="15" name="Straight Connector 14"/>
          <cdr:cNvSpPr/>
        </cdr:nvSpPr>
        <cdr:spPr>
          <a:xfrm xmlns:a="http://schemas.openxmlformats.org/drawingml/2006/main" rot="16200000">
            <a:off x="3576358" y="4119239"/>
            <a:ext cx="2961804" cy="934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/>
          <a:p xmlns:a="http://schemas.openxmlformats.org/drawingml/2006/main">
            <a:endParaRPr lang="en-AU"/>
          </a:p>
        </cdr:txBody>
      </cdr:sp>
    </cdr:grpSp>
  </cdr:relSizeAnchor>
  <cdr:relSizeAnchor xmlns:cdr="http://schemas.openxmlformats.org/drawingml/2006/chartDrawing">
    <cdr:from>
      <cdr:x>0.50853</cdr:x>
      <cdr:y>0.07587</cdr:y>
    </cdr:from>
    <cdr:to>
      <cdr:x>0.53371</cdr:x>
      <cdr:y>0.27743</cdr:y>
    </cdr:to>
    <cdr:grpSp>
      <cdr:nvGrpSpPr>
        <cdr:cNvPr id="18" name="Group 17"/>
        <cdr:cNvGrpSpPr/>
      </cdr:nvGrpSpPr>
      <cdr:grpSpPr>
        <a:xfrm xmlns:a="http://schemas.openxmlformats.org/drawingml/2006/main">
          <a:off x="4526647" y="427206"/>
          <a:ext cx="224138" cy="1134937"/>
          <a:chOff x="4732264" y="461132"/>
          <a:chExt cx="234343" cy="1225052"/>
        </a:xfrm>
      </cdr:grpSpPr>
      <cdr:sp macro="" textlink="">
        <cdr:nvSpPr>
          <cdr:cNvPr id="3" name="Straight Connector 2"/>
          <cdr:cNvSpPr/>
        </cdr:nvSpPr>
        <cdr:spPr>
          <a:xfrm xmlns:a="http://schemas.openxmlformats.org/drawingml/2006/main" rot="16200000" flipV="1">
            <a:off x="4125293" y="1068103"/>
            <a:ext cx="1225052" cy="11109"/>
          </a:xfrm>
          <a:prstGeom xmlns:a="http://schemas.openxmlformats.org/drawingml/2006/main" prst="line">
            <a:avLst/>
          </a:prstGeom>
          <a:ln xmlns:a="http://schemas.openxmlformats.org/drawingml/2006/main">
            <a:prstDash val="solid"/>
          </a:ln>
        </cdr:spPr>
        <cdr:style>
          <a:lnRef xmlns:a="http://schemas.openxmlformats.org/drawingml/2006/main" idx="2">
            <a:schemeClr val="accent2"/>
          </a:lnRef>
          <a:fillRef xmlns:a="http://schemas.openxmlformats.org/drawingml/2006/main" idx="0">
            <a:schemeClr val="accent2"/>
          </a:fillRef>
          <a:effectRef xmlns:a="http://schemas.openxmlformats.org/drawingml/2006/main" idx="1">
            <a:schemeClr val="accent2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 vertOverflow="clip"/>
          <a:lstStyle xmlns:a="http://schemas.openxmlformats.org/drawingml/2006/main"/>
          <a:p xmlns:a="http://schemas.openxmlformats.org/drawingml/2006/main">
            <a:endParaRPr lang="en-AU"/>
          </a:p>
        </cdr:txBody>
      </cdr:sp>
      <cdr:sp macro="" textlink="">
        <cdr:nvSpPr>
          <cdr:cNvPr id="16" name="TextBox 15"/>
          <cdr:cNvSpPr txBox="1"/>
        </cdr:nvSpPr>
        <cdr:spPr>
          <a:xfrm xmlns:a="http://schemas.openxmlformats.org/drawingml/2006/main" rot="16200000">
            <a:off x="4350208" y="857707"/>
            <a:ext cx="1012558" cy="220241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2">
              <a:shade val="50000"/>
            </a:schemeClr>
          </a:lnRef>
          <a:fillRef xmlns:a="http://schemas.openxmlformats.org/drawingml/2006/main" idx="1">
            <a:schemeClr val="accent2"/>
          </a:fillRef>
          <a:effectRef xmlns:a="http://schemas.openxmlformats.org/drawingml/2006/main" idx="0">
            <a:schemeClr val="accent2"/>
          </a:effectRef>
          <a:fontRef xmlns:a="http://schemas.openxmlformats.org/drawingml/2006/main" idx="minor">
            <a:schemeClr val="lt1"/>
          </a:fontRef>
        </cdr:style>
        <cdr:txBody>
          <a:bodyPr xmlns:a="http://schemas.openxmlformats.org/drawingml/2006/main" vertOverflow="clip" wrap="none" rtlCol="0"/>
          <a:lstStyle xmlns:a="http://schemas.openxmlformats.org/drawingml/2006/main"/>
          <a:p xmlns:a="http://schemas.openxmlformats.org/drawingml/2006/main">
            <a:r>
              <a:rPr lang="en-AU" sz="1000">
                <a:solidFill>
                  <a:schemeClr val="bg1"/>
                </a:solidFill>
              </a:rPr>
              <a:t>S104 Intervention</a:t>
            </a:r>
          </a:p>
        </cdr:txBody>
      </cdr:sp>
    </cdr:grpSp>
  </cdr:relSizeAnchor>
  <cdr:relSizeAnchor xmlns:cdr="http://schemas.openxmlformats.org/drawingml/2006/chartDrawing">
    <cdr:from>
      <cdr:x>0.2232</cdr:x>
      <cdr:y>0.45925</cdr:y>
    </cdr:from>
    <cdr:to>
      <cdr:x>0.24979</cdr:x>
      <cdr:y>0.92334</cdr:y>
    </cdr:to>
    <cdr:grpSp>
      <cdr:nvGrpSpPr>
        <cdr:cNvPr id="21" name="Group 20"/>
        <cdr:cNvGrpSpPr/>
      </cdr:nvGrpSpPr>
      <cdr:grpSpPr>
        <a:xfrm xmlns:a="http://schemas.openxmlformats.org/drawingml/2006/main">
          <a:off x="1986800" y="2585928"/>
          <a:ext cx="236689" cy="2613181"/>
          <a:chOff x="0" y="2383889"/>
          <a:chExt cx="247440" cy="2778931"/>
        </a:xfrm>
      </cdr:grpSpPr>
      <cdr:sp macro="" textlink="">
        <cdr:nvSpPr>
          <cdr:cNvPr id="22" name="TextBox 2"/>
          <cdr:cNvSpPr txBox="1"/>
        </cdr:nvSpPr>
        <cdr:spPr>
          <a:xfrm xmlns:a="http://schemas.openxmlformats.org/drawingml/2006/main" rot="10800000">
            <a:off x="18704" y="4261422"/>
            <a:ext cx="228736" cy="893154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vert="vert" wrap="none" rtlCol="0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AU" sz="1100" baseline="0">
                <a:solidFill>
                  <a:schemeClr val="accent4">
                    <a:lumMod val="75000"/>
                  </a:schemeClr>
                </a:solidFill>
              </a:rPr>
              <a:t>Safe Taxi rank</a:t>
            </a:r>
          </a:p>
        </cdr:txBody>
      </cdr:sp>
      <cdr:sp macro="" textlink="">
        <cdr:nvSpPr>
          <cdr:cNvPr id="23" name="Straight Connector 22"/>
          <cdr:cNvSpPr/>
        </cdr:nvSpPr>
        <cdr:spPr>
          <a:xfrm xmlns:a="http://schemas.openxmlformats.org/drawingml/2006/main" rot="16200000">
            <a:off x="-1385019" y="3768908"/>
            <a:ext cx="2778931" cy="8893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AU"/>
          </a:p>
        </cdr:txBody>
      </cdr:sp>
    </cdr:grpSp>
  </cdr:relSizeAnchor>
  <cdr:relSizeAnchor xmlns:cdr="http://schemas.openxmlformats.org/drawingml/2006/chartDrawing">
    <cdr:from>
      <cdr:x>0.75537</cdr:x>
      <cdr:y>0.21787</cdr:y>
    </cdr:from>
    <cdr:to>
      <cdr:x>0.78469</cdr:x>
      <cdr:y>0.91939</cdr:y>
    </cdr:to>
    <cdr:grpSp>
      <cdr:nvGrpSpPr>
        <cdr:cNvPr id="24" name="Group 23"/>
        <cdr:cNvGrpSpPr/>
      </cdr:nvGrpSpPr>
      <cdr:grpSpPr>
        <a:xfrm xmlns:a="http://schemas.openxmlformats.org/drawingml/2006/main">
          <a:off x="6723877" y="1226774"/>
          <a:ext cx="260990" cy="3950093"/>
          <a:chOff x="7945" y="869390"/>
          <a:chExt cx="272866" cy="4200149"/>
        </a:xfrm>
      </cdr:grpSpPr>
      <cdr:sp macro="" textlink="">
        <cdr:nvSpPr>
          <cdr:cNvPr id="25" name="Straight Connector 24"/>
          <cdr:cNvSpPr/>
        </cdr:nvSpPr>
        <cdr:spPr>
          <a:xfrm xmlns:a="http://schemas.openxmlformats.org/drawingml/2006/main" rot="16200000" flipV="1">
            <a:off x="-2088795" y="2966130"/>
            <a:ext cx="4200149" cy="6670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AU"/>
          </a:p>
        </cdr:txBody>
      </cdr:sp>
      <cdr:sp macro="" textlink="">
        <cdr:nvSpPr>
          <cdr:cNvPr id="26" name="TextBox 3"/>
          <cdr:cNvSpPr txBox="1"/>
        </cdr:nvSpPr>
        <cdr:spPr>
          <a:xfrm xmlns:a="http://schemas.openxmlformats.org/drawingml/2006/main" rot="16200000">
            <a:off x="-594507" y="4192567"/>
            <a:ext cx="1502384" cy="248253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AU" sz="1100">
                <a:solidFill>
                  <a:schemeClr val="accent4">
                    <a:lumMod val="75000"/>
                  </a:schemeClr>
                </a:solidFill>
              </a:rPr>
              <a:t>Intervention integration</a:t>
            </a:r>
          </a:p>
        </cdr:txBody>
      </cdr:sp>
    </cdr:grpSp>
  </cdr:relSizeAnchor>
  <cdr:relSizeAnchor xmlns:cdr="http://schemas.openxmlformats.org/drawingml/2006/chartDrawing">
    <cdr:from>
      <cdr:x>0.93009</cdr:x>
      <cdr:y>0.33699</cdr:y>
    </cdr:from>
    <cdr:to>
      <cdr:x>0.9587</cdr:x>
      <cdr:y>0.92224</cdr:y>
    </cdr:to>
    <cdr:grpSp>
      <cdr:nvGrpSpPr>
        <cdr:cNvPr id="27" name="Group 26"/>
        <cdr:cNvGrpSpPr/>
      </cdr:nvGrpSpPr>
      <cdr:grpSpPr>
        <a:xfrm xmlns:a="http://schemas.openxmlformats.org/drawingml/2006/main">
          <a:off x="8279136" y="1897511"/>
          <a:ext cx="254670" cy="3295404"/>
          <a:chOff x="14619" y="1553758"/>
          <a:chExt cx="266269" cy="3440149"/>
        </a:xfrm>
      </cdr:grpSpPr>
      <cdr:sp macro="" textlink="">
        <cdr:nvSpPr>
          <cdr:cNvPr id="28" name="Straight Connector 27"/>
          <cdr:cNvSpPr/>
        </cdr:nvSpPr>
        <cdr:spPr>
          <a:xfrm xmlns:a="http://schemas.openxmlformats.org/drawingml/2006/main" rot="16200000">
            <a:off x="-1699255" y="3267632"/>
            <a:ext cx="3440149" cy="12401"/>
          </a:xfrm>
          <a:prstGeom xmlns:a="http://schemas.openxmlformats.org/drawingml/2006/main" prst="line">
            <a:avLst/>
          </a:prstGeom>
          <a:ln xmlns:a="http://schemas.openxmlformats.org/drawingml/2006/main"/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0">
            <a:schemeClr val="accent4"/>
          </a:fillRef>
          <a:effectRef xmlns:a="http://schemas.openxmlformats.org/drawingml/2006/main" idx="1">
            <a:schemeClr val="accent4"/>
          </a:effectRef>
          <a:fontRef xmlns:a="http://schemas.openxmlformats.org/drawingml/2006/main" idx="minor">
            <a:schemeClr val="tx1"/>
          </a:fontRef>
        </cdr:style>
        <cdr:txBody>
          <a:bodyPr xmlns:a="http://schemas.openxmlformats.org/drawingml/2006/main"/>
          <a:lstStyle xmlns:a="http://schemas.openxmlformats.org/drawingml/2006/main"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endParaRPr lang="en-AU"/>
          </a:p>
        </cdr:txBody>
      </cdr:sp>
      <cdr:sp macro="" textlink="">
        <cdr:nvSpPr>
          <cdr:cNvPr id="29" name="TextBox 3"/>
          <cdr:cNvSpPr txBox="1"/>
        </cdr:nvSpPr>
        <cdr:spPr>
          <a:xfrm xmlns:a="http://schemas.openxmlformats.org/drawingml/2006/main" rot="16200000">
            <a:off x="-583257" y="4128133"/>
            <a:ext cx="1479970" cy="248321"/>
          </a:xfrm>
          <a:prstGeom xmlns:a="http://schemas.openxmlformats.org/drawingml/2006/main" prst="rect">
            <a:avLst/>
          </a:prstGeom>
        </cdr:spPr>
        <cdr:style>
          <a:lnRef xmlns:a="http://schemas.openxmlformats.org/drawingml/2006/main" idx="2">
            <a:schemeClr val="accent4"/>
          </a:lnRef>
          <a:fillRef xmlns:a="http://schemas.openxmlformats.org/drawingml/2006/main" idx="1">
            <a:schemeClr val="lt1"/>
          </a:fillRef>
          <a:effectRef xmlns:a="http://schemas.openxmlformats.org/drawingml/2006/main" idx="0">
            <a:schemeClr val="accent4"/>
          </a:effectRef>
          <a:fontRef xmlns:a="http://schemas.openxmlformats.org/drawingml/2006/main" idx="minor">
            <a:schemeClr val="dk1"/>
          </a:fontRef>
        </cdr:style>
        <cdr:txBody>
          <a:bodyPr xmlns:a="http://schemas.openxmlformats.org/drawingml/2006/main" wrap="none" rtlCol="0"/>
          <a:lstStyle xmlns:a="http://schemas.openxmlformats.org/drawingml/2006/main"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 xmlns:a="http://schemas.openxmlformats.org/drawingml/2006/main">
            <a:r>
              <a:rPr lang="en-AU" sz="1100">
                <a:solidFill>
                  <a:schemeClr val="accent4">
                    <a:lumMod val="75000"/>
                  </a:schemeClr>
                </a:solidFill>
              </a:rPr>
              <a:t>Risk-based licensing</a:t>
            </a:r>
          </a:p>
        </cdr:txBody>
      </cdr:sp>
    </cdr:grp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36B0F4C1-DF50-498D-AF1D-88D6057C3D87}" type="datetime1">
              <a:rPr lang="en-US"/>
              <a:pPr>
                <a:defRPr/>
              </a:pPr>
              <a:t>3/17/2015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-107" charset="0"/>
                <a:ea typeface="ＭＳ Ｐゴシック" pitchFamily="-107" charset="-128"/>
                <a:cs typeface="ＭＳ Ｐゴシック" pitchFamily="-107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61EE096F-B003-4CC4-9835-2B33FEC51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52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10D6C4A4-FFB8-4FC1-ABAB-00A75DD4BBD7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14F5AD8F-7D86-4CF2-B6B9-03C1F9E5678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483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r>
              <a:rPr lang="en-AU" smtClean="0"/>
              <a:t>Deakin University</a:t>
            </a:r>
          </a:p>
        </p:txBody>
      </p:sp>
      <p:sp>
        <p:nvSpPr>
          <p:cNvPr id="665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35831107-518D-4D77-B32E-5AD348247B8F}" type="slidenum">
              <a:rPr lang="en-AU" smtClean="0"/>
              <a:pPr eaLnBrk="1" hangingPunct="1">
                <a:defRPr/>
              </a:pPr>
              <a:t>1</a:t>
            </a:fld>
            <a:endParaRPr lang="en-AU" smtClean="0"/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1550" y="182563"/>
            <a:ext cx="4964113" cy="37242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0522" y="4038080"/>
            <a:ext cx="6253456" cy="53622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477071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156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2590800"/>
            <a:ext cx="5486400" cy="1470025"/>
          </a:xfrm>
        </p:spPr>
        <p:txBody>
          <a:bodyPr>
            <a:normAutofit/>
          </a:bodyPr>
          <a:lstStyle>
            <a:lvl1pPr algn="l">
              <a:defRPr sz="3000" b="1" i="0">
                <a:latin typeface="Myriad Pro"/>
                <a:cs typeface="Myriad Pro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3878262"/>
            <a:ext cx="5486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300" b="0" i="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146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5F5AF9E-5F8E-4848-98E1-6DB011CAD6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624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14D41AAF-4BE6-49F2-B00F-CCBBFE8D07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537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formation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67544" y="404664"/>
            <a:ext cx="8208912" cy="108012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000" b="1" cap="all" baseline="0">
                <a:solidFill>
                  <a:schemeClr val="accent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headline.</a:t>
            </a:r>
            <a:endParaRPr lang="en-AU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8114" y="1844824"/>
            <a:ext cx="8208342" cy="648072"/>
          </a:xfrm>
          <a:prstGeom prst="rect">
            <a:avLst/>
          </a:prstGeom>
        </p:spPr>
        <p:txBody>
          <a:bodyPr/>
          <a:lstStyle>
            <a:lvl1pPr>
              <a:buNone/>
              <a:defRPr sz="3600" b="0" baseline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 lvl="0"/>
            <a:r>
              <a:rPr lang="en-US" dirty="0" smtClean="0"/>
              <a:t>Add heading</a:t>
            </a:r>
          </a:p>
        </p:txBody>
      </p:sp>
      <p:sp>
        <p:nvSpPr>
          <p:cNvPr id="7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467544" y="2780928"/>
            <a:ext cx="38164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  <p:sp>
        <p:nvSpPr>
          <p:cNvPr id="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860032" y="2756926"/>
            <a:ext cx="3816424" cy="21602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-180000">
              <a:spcBef>
                <a:spcPts val="232"/>
              </a:spcBef>
              <a:buFont typeface="WordyLight" pitchFamily="2" charset="0"/>
              <a:buChar char="•"/>
              <a:defRPr sz="2400">
                <a:solidFill>
                  <a:schemeClr val="bg1"/>
                </a:solidFill>
              </a:defRPr>
            </a:lvl1pPr>
            <a:lvl2pPr>
              <a:spcBef>
                <a:spcPts val="232"/>
              </a:spcBef>
              <a:defRPr sz="1800">
                <a:solidFill>
                  <a:schemeClr val="bg1"/>
                </a:solidFill>
              </a:defRPr>
            </a:lvl2pPr>
            <a:lvl3pPr>
              <a:spcBef>
                <a:spcPts val="232"/>
              </a:spcBef>
              <a:defRPr sz="1800">
                <a:solidFill>
                  <a:schemeClr val="bg1"/>
                </a:solidFill>
              </a:defRPr>
            </a:lvl3pPr>
            <a:lvl4pPr>
              <a:defRPr sz="2400">
                <a:solidFill>
                  <a:schemeClr val="bg1"/>
                </a:solidFill>
              </a:defRPr>
            </a:lvl4pPr>
            <a:lvl5pPr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add content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1866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B1CEB-6B80-4217-AD4E-A555FAB2F2E7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7B68F-84B7-4088-A8EA-4FA9D841514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08390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09C4E-6B12-4AD1-B194-67B3B66D8F61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F192-30BF-4159-A46A-23086D32BED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87759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973A-DCF9-4B05-9F33-AEA55B7D34E2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0D958-16C9-4A60-B818-869D24F9922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54932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B5CC58-749C-4D25-AA6F-D7D0DC3548CE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946E0-7885-4240-B8AF-16F1C2DFCE9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9235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83FCC-94D5-46B2-87B0-15606C7EE0AA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DB05A-F52E-4DFD-B020-A6C8E5373EB3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4143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11FE3-3CE2-4F85-A015-265EB1499253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605AF-70E7-47E0-A1AB-F95668CFAC7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86727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BA233-386A-4445-B677-A72C2280339A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E3FFD9-D5C2-48C3-B688-86C849A1F39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43916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295400"/>
            <a:ext cx="7543800" cy="1143000"/>
          </a:xfrm>
        </p:spPr>
        <p:txBody>
          <a:bodyPr/>
          <a:lstStyle>
            <a:lvl1pPr algn="l">
              <a:defRPr sz="3400" b="0" i="0">
                <a:latin typeface="Myriad Pro"/>
                <a:cs typeface="Myriad Pro"/>
              </a:defRPr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590800"/>
            <a:ext cx="7543800" cy="3886200"/>
          </a:xfrm>
        </p:spPr>
        <p:txBody>
          <a:bodyPr/>
          <a:lstStyle>
            <a:lvl1pPr>
              <a:buFont typeface="Arial"/>
              <a:buChar char="•"/>
              <a:defRPr sz="2800" b="0" i="0">
                <a:latin typeface="Myriad Pro"/>
                <a:cs typeface="Myriad Pro"/>
              </a:defRPr>
            </a:lvl1pPr>
            <a:lvl2pPr>
              <a:defRPr sz="2600" b="0" i="0">
                <a:latin typeface="Myriad Pro"/>
                <a:cs typeface="Myriad Pro"/>
              </a:defRPr>
            </a:lvl2pPr>
            <a:lvl3pPr>
              <a:defRPr b="0" i="0">
                <a:latin typeface="Myriad Pro"/>
                <a:cs typeface="Myriad Pro"/>
              </a:defRPr>
            </a:lvl3pPr>
            <a:lvl4pPr>
              <a:defRPr b="0" i="0">
                <a:latin typeface="Myriad Pro"/>
                <a:cs typeface="Myriad Pro"/>
              </a:defRPr>
            </a:lvl4pPr>
            <a:lvl5pPr>
              <a:defRPr b="0" i="0">
                <a:latin typeface="Myriad Pro"/>
                <a:cs typeface="Myriad Pro"/>
              </a:defRPr>
            </a:lvl5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26548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82D23-D91A-4D46-B014-FC7CD256F5DF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2946E0-A37F-456D-AFFA-5D93DAC15E7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231082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F94F3C-14EA-4386-A792-E2731A2EA4D3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038287-2A14-4931-9B29-FC3098BC052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38649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F519-8D88-4689-ADFD-99695189E7C2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A0134-E5FD-4D48-BE5E-507A491A311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5816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1AE36-790D-46F3-A1D0-D25DFEFFDD50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018BB-10C9-4E33-B244-92FD3BCAA9B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03709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4A1E3498-F009-4897-A183-C473721FB4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655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848600" cy="1143000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5F157408-C70F-4530-94FD-ABA85E6B8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99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7848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7AB4C395-5079-40D8-82A3-21EF19D221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89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0D9D13BF-646B-4275-8C7C-105AB0F37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2049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B0F95947-BEDC-4AA3-9912-AA73D87F8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769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1D137C65-A0E1-4A9A-BC82-B4AA3E87B5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85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latin typeface="Arial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E970F9D0-18BA-488E-9325-1831438B8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7385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" descr="Powerpoint template academic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685800"/>
            <a:ext cx="7848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05000"/>
            <a:ext cx="7848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6477000"/>
            <a:ext cx="30845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grpSp>
        <p:nvGrpSpPr>
          <p:cNvPr id="1030" name="Group 7"/>
          <p:cNvGrpSpPr>
            <a:grpSpLocks/>
          </p:cNvGrpSpPr>
          <p:nvPr userDrawn="1"/>
        </p:nvGrpSpPr>
        <p:grpSpPr bwMode="auto">
          <a:xfrm>
            <a:off x="0" y="6397625"/>
            <a:ext cx="3260725" cy="444500"/>
            <a:chOff x="-142908" y="6269496"/>
            <a:chExt cx="3260185" cy="588504"/>
          </a:xfrm>
        </p:grpSpPr>
        <p:pic>
          <p:nvPicPr>
            <p:cNvPr id="1031" name="Picture 2"/>
            <p:cNvPicPr preferRelativeResize="0">
              <a:picLocks noChangeAspect="1" noChangeArrowheads="1"/>
            </p:cNvPicPr>
            <p:nvPr/>
          </p:nvPicPr>
          <p:blipFill>
            <a:blip r:embed="rId15">
              <a:lum bright="54000" contrast="-1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42908" y="6269496"/>
              <a:ext cx="3260185" cy="5885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itle 1"/>
            <p:cNvSpPr txBox="1">
              <a:spLocks/>
            </p:cNvSpPr>
            <p:nvPr/>
          </p:nvSpPr>
          <p:spPr bwMode="auto">
            <a:xfrm>
              <a:off x="-142908" y="6315736"/>
              <a:ext cx="3084002" cy="3236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 algn="r" defTabSz="957357" fontAlgn="auto">
                <a:spcBef>
                  <a:spcPts val="1200"/>
                </a:spcBef>
                <a:spcAft>
                  <a:spcPts val="0"/>
                </a:spcAft>
                <a:defRPr/>
              </a:pPr>
              <a:r>
                <a:rPr lang="en-US" sz="1050" b="1" dirty="0">
                  <a:latin typeface="+mn-lt"/>
                  <a:ea typeface="ＭＳ Ｐゴシック" pitchFamily="-110" charset="-128"/>
                  <a:cs typeface="Times New Roman" pitchFamily="18" charset="0"/>
                </a:rPr>
                <a:t>Centre for Mental Health and Wellbeing Research</a:t>
              </a:r>
              <a:endParaRPr lang="en-AU" sz="1050" b="1" dirty="0">
                <a:latin typeface="+mn-lt"/>
                <a:ea typeface="ＭＳ Ｐゴシック" pitchFamily="-110" charset="-128"/>
                <a:cs typeface="Times New Roman" pitchFamily="18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lang="en-US" sz="3400" kern="1200" dirty="0">
          <a:solidFill>
            <a:schemeClr val="tx1"/>
          </a:solidFill>
          <a:latin typeface="Myriad Pro"/>
          <a:ea typeface="ＭＳ Ｐゴシック" pitchFamily="-110" charset="-128"/>
          <a:cs typeface="Myriad Pro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yriad Pro" pitchFamily="-107" charset="0"/>
          <a:ea typeface="ＭＳ Ｐゴシック" pitchFamily="-110" charset="-128"/>
          <a:cs typeface="Myriad Pro" pitchFamily="-107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yriad Pro" pitchFamily="-107" charset="0"/>
          <a:ea typeface="ＭＳ Ｐゴシック" pitchFamily="-110" charset="-128"/>
          <a:cs typeface="Myriad Pro" pitchFamily="-107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yriad Pro" pitchFamily="-107" charset="0"/>
          <a:ea typeface="ＭＳ Ｐゴシック" pitchFamily="-110" charset="-128"/>
          <a:cs typeface="Myriad Pro" pitchFamily="-107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Myriad Pro" pitchFamily="-107" charset="0"/>
          <a:ea typeface="ＭＳ Ｐゴシック" pitchFamily="-110" charset="-128"/>
          <a:cs typeface="Myriad Pro" pitchFamily="-107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Myriad Pro"/>
          <a:ea typeface="ＭＳ Ｐゴシック" pitchFamily="-110" charset="-128"/>
          <a:cs typeface="Myriad Pro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Myriad Pro"/>
          <a:ea typeface="ＭＳ Ｐゴシック" pitchFamily="-110" charset="-128"/>
          <a:cs typeface="Myriad Pro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Myriad Pro"/>
          <a:ea typeface="ＭＳ Ｐゴシック" pitchFamily="-110" charset="-128"/>
          <a:cs typeface="Myriad Pro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Myriad Pro"/>
          <a:ea typeface="ＭＳ Ｐゴシック" pitchFamily="-110" charset="-128"/>
          <a:cs typeface="Myriad Pro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Myriad Pro"/>
          <a:ea typeface="ＭＳ Ｐゴシック" pitchFamily="-110" charset="-128"/>
          <a:cs typeface="Myriad Pro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A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FDFB35D5-058B-4D20-934C-676BA1E5D8E9}" type="datetimeFigureOut">
              <a:rPr lang="en-US"/>
              <a:pPr>
                <a:defRPr/>
              </a:pPr>
              <a:t>3/17/2015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pitchFamily="-107" charset="-128"/>
                <a:cs typeface="+mn-cs"/>
              </a:defRPr>
            </a:lvl1pPr>
          </a:lstStyle>
          <a:p>
            <a:pPr>
              <a:defRPr/>
            </a:pPr>
            <a:fld id="{7891F1BB-8524-4EF3-A0C2-04EF851EC22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0" r:id="rId1"/>
    <p:sldLayoutId id="2147484141" r:id="rId2"/>
    <p:sldLayoutId id="2147484142" r:id="rId3"/>
    <p:sldLayoutId id="2147484143" r:id="rId4"/>
    <p:sldLayoutId id="2147484144" r:id="rId5"/>
    <p:sldLayoutId id="2147484145" r:id="rId6"/>
    <p:sldLayoutId id="2147484146" r:id="rId7"/>
    <p:sldLayoutId id="2147484147" r:id="rId8"/>
    <p:sldLayoutId id="2147484148" r:id="rId9"/>
    <p:sldLayoutId id="2147484149" r:id="rId10"/>
    <p:sldLayoutId id="21474841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hyperlink" Target="#_ENREF_31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556793"/>
            <a:ext cx="8291512" cy="2672308"/>
          </a:xfrm>
        </p:spPr>
        <p:txBody>
          <a:bodyPr/>
          <a:lstStyle/>
          <a:p>
            <a:pPr algn="ctr"/>
            <a:r>
              <a:rPr lang="en-AU" sz="2800" dirty="0"/>
              <a:t>Individual and</a:t>
            </a:r>
            <a:br>
              <a:rPr lang="en-AU" sz="2800" dirty="0"/>
            </a:br>
            <a:r>
              <a:rPr lang="en-AU" sz="2800" dirty="0"/>
              <a:t>situational predictors of harm in the night-time</a:t>
            </a:r>
            <a:br>
              <a:rPr lang="en-AU" sz="2800" dirty="0"/>
            </a:br>
            <a:r>
              <a:rPr lang="en-AU" sz="2800" dirty="0"/>
              <a:t>economy</a:t>
            </a:r>
            <a:endParaRPr lang="en-GB" sz="2800" dirty="0"/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73038" y="4046538"/>
            <a:ext cx="8820150" cy="48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6" tIns="47883" rIns="95766" bIns="47883" anchor="ctr">
            <a:spAutoFit/>
          </a:bodyPr>
          <a:lstStyle/>
          <a:p>
            <a:pPr algn="ctr" defTabSz="957263"/>
            <a:r>
              <a:rPr lang="en-GB" sz="2500"/>
              <a:t>A/Prof Peter Miller</a:t>
            </a:r>
            <a:endParaRPr lang="en-GB" sz="2500" baseline="30000"/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31763" y="4983163"/>
            <a:ext cx="7113587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766" tIns="47883" rIns="95766" bIns="47883">
            <a:spAutoFit/>
          </a:bodyPr>
          <a:lstStyle/>
          <a:p>
            <a:pPr defTabSz="957263"/>
            <a:r>
              <a:rPr lang="en-GB" sz="1400" baseline="30000"/>
              <a:t>1</a:t>
            </a:r>
            <a:r>
              <a:rPr lang="en-GB" sz="1400">
                <a:latin typeface="Tahoma" pitchFamily="34" charset="0"/>
              </a:rPr>
              <a:t> School of Psychology, Deakin University</a:t>
            </a:r>
            <a:endParaRPr lang="en-GB" sz="1400"/>
          </a:p>
          <a:p>
            <a:pPr defTabSz="957263"/>
            <a:r>
              <a:rPr lang="en-GB" sz="1400" baseline="30000"/>
              <a:t>2</a:t>
            </a:r>
            <a:r>
              <a:rPr lang="en-GB" sz="1400"/>
              <a:t> National Addiction Centre, Institute of Psychiatry, King's College London, UK</a:t>
            </a:r>
          </a:p>
          <a:p>
            <a:pPr defTabSz="957263"/>
            <a:r>
              <a:rPr lang="en-GB" sz="1400" baseline="30000"/>
              <a:t>3</a:t>
            </a:r>
            <a:r>
              <a:rPr lang="en-GB" sz="1400">
                <a:latin typeface="Tahoma" pitchFamily="34" charset="0"/>
              </a:rPr>
              <a:t> </a:t>
            </a:r>
            <a:r>
              <a:rPr lang="en-AU" sz="1400">
                <a:latin typeface="Tahoma" pitchFamily="34" charset="0"/>
              </a:rPr>
              <a:t>NDRI, Curtin University</a:t>
            </a:r>
          </a:p>
          <a:p>
            <a:pPr defTabSz="957263"/>
            <a:r>
              <a:rPr lang="en-GB" sz="1400" baseline="30000"/>
              <a:t>4</a:t>
            </a:r>
            <a:r>
              <a:rPr lang="en-GB" sz="1400">
                <a:latin typeface="Tahoma" pitchFamily="34" charset="0"/>
              </a:rPr>
              <a:t> </a:t>
            </a:r>
            <a:r>
              <a:rPr lang="en-GB" sz="1400"/>
              <a:t>Commissioning Editor, Addiction</a:t>
            </a:r>
          </a:p>
          <a:p>
            <a:pPr defTabSz="957263"/>
            <a:r>
              <a:rPr lang="en-GB" sz="1400" baseline="30000"/>
              <a:t>5</a:t>
            </a:r>
            <a:r>
              <a:rPr lang="en-GB" sz="1400">
                <a:latin typeface="Tahoma" pitchFamily="34" charset="0"/>
              </a:rPr>
              <a:t> </a:t>
            </a:r>
            <a:r>
              <a:rPr lang="en-GB" sz="1400"/>
              <a:t>Centre for Addiction and Mental Health, Ontario, Canada</a:t>
            </a:r>
          </a:p>
          <a:p>
            <a:pPr defTabSz="957263"/>
            <a:endParaRPr lang="en-GB" sz="1400"/>
          </a:p>
          <a:p>
            <a:pPr defTabSz="957263"/>
            <a:endParaRPr lang="en-GB" sz="1400" baseline="30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547813" y="22225"/>
            <a:ext cx="5903912" cy="1143000"/>
          </a:xfrm>
        </p:spPr>
        <p:txBody>
          <a:bodyPr/>
          <a:lstStyle/>
          <a:p>
            <a:pPr algn="ctr"/>
            <a:r>
              <a:rPr lang="en-GB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BAC levels for all sites per hour</a:t>
            </a:r>
            <a:endParaRPr lang="en-AU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403350" y="1412875"/>
            <a:ext cx="75438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en-AU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13" y="1533525"/>
            <a:ext cx="5972175" cy="379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6564313" y="4149725"/>
            <a:ext cx="1152525" cy="95408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1166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Individual Risk factors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Pre-drinking</a:t>
            </a:r>
          </a:p>
          <a:p>
            <a:r>
              <a:rPr lang="en-AU" dirty="0" smtClean="0"/>
              <a:t>Illicit drugs</a:t>
            </a:r>
          </a:p>
          <a:p>
            <a:r>
              <a:rPr lang="en-AU" dirty="0" smtClean="0"/>
              <a:t>Energy drinks</a:t>
            </a:r>
          </a:p>
        </p:txBody>
      </p:sp>
    </p:spTree>
    <p:extLst>
      <p:ext uri="{BB962C8B-B14F-4D97-AF65-F5344CB8AC3E}">
        <p14:creationId xmlns:p14="http://schemas.microsoft.com/office/powerpoint/2010/main" val="32261397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71625" y="0"/>
            <a:ext cx="5857875" cy="1143000"/>
          </a:xfrm>
        </p:spPr>
        <p:txBody>
          <a:bodyPr/>
          <a:lstStyle/>
          <a:p>
            <a:pPr algn="ctr"/>
            <a:r>
              <a:rPr lang="en-AU" b="1" u="sng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DANTE Pre-drinking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700213"/>
            <a:ext cx="7858125" cy="4443412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People who pre-drank were </a:t>
            </a:r>
            <a:r>
              <a:rPr lang="en-GB" b="1" dirty="0" smtClean="0"/>
              <a:t>significantly more likely to be in a fight</a:t>
            </a:r>
            <a:r>
              <a:rPr lang="en-GB" dirty="0" smtClean="0"/>
              <a:t> (χ</a:t>
            </a:r>
            <a:r>
              <a:rPr lang="en-GB" baseline="30000" dirty="0" smtClean="0"/>
              <a:t>2</a:t>
            </a:r>
            <a:r>
              <a:rPr lang="en-GB" dirty="0" smtClean="0"/>
              <a:t>=25.47, p&lt;.000). 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smtClean="0"/>
              <a:t>5+ drinks = 2 times more likely</a:t>
            </a:r>
          </a:p>
          <a:p>
            <a:pPr lvl="1">
              <a:buFont typeface="Arial" charset="0"/>
              <a:buChar char="–"/>
              <a:defRPr/>
            </a:pPr>
            <a:r>
              <a:rPr lang="en-GB" dirty="0" smtClean="0">
                <a:solidFill>
                  <a:srgbClr val="FF0000"/>
                </a:solidFill>
              </a:rPr>
              <a:t>11-25 </a:t>
            </a:r>
            <a:r>
              <a:rPr lang="en-GB" dirty="0">
                <a:solidFill>
                  <a:srgbClr val="FF0000"/>
                </a:solidFill>
              </a:rPr>
              <a:t>drinks = </a:t>
            </a:r>
            <a:r>
              <a:rPr lang="en-GB" dirty="0" smtClean="0">
                <a:solidFill>
                  <a:srgbClr val="FF0000"/>
                </a:solidFill>
              </a:rPr>
              <a:t>2.8-3.8 </a:t>
            </a:r>
            <a:r>
              <a:rPr lang="en-GB" dirty="0">
                <a:solidFill>
                  <a:srgbClr val="FF0000"/>
                </a:solidFill>
              </a:rPr>
              <a:t>times more likely</a:t>
            </a:r>
          </a:p>
          <a:p>
            <a:pPr lvl="1">
              <a:buFont typeface="Arial" charset="0"/>
              <a:buChar char="–"/>
              <a:defRPr/>
            </a:pPr>
            <a:r>
              <a:rPr lang="en-GB" u="sng" dirty="0" smtClean="0">
                <a:solidFill>
                  <a:srgbClr val="FF0000"/>
                </a:solidFill>
              </a:rPr>
              <a:t>25</a:t>
            </a:r>
            <a:r>
              <a:rPr lang="en-GB" u="sng" dirty="0">
                <a:solidFill>
                  <a:srgbClr val="FF0000"/>
                </a:solidFill>
              </a:rPr>
              <a:t>+ drinks = </a:t>
            </a:r>
            <a:r>
              <a:rPr lang="en-GB" u="sng" dirty="0" smtClean="0">
                <a:solidFill>
                  <a:srgbClr val="FF0000"/>
                </a:solidFill>
              </a:rPr>
              <a:t>4.5 </a:t>
            </a:r>
            <a:r>
              <a:rPr lang="en-GB" u="sng" dirty="0">
                <a:solidFill>
                  <a:srgbClr val="FF0000"/>
                </a:solidFill>
              </a:rPr>
              <a:t>times more </a:t>
            </a:r>
            <a:r>
              <a:rPr lang="en-GB" u="sng" dirty="0" smtClean="0">
                <a:solidFill>
                  <a:srgbClr val="FF0000"/>
                </a:solidFill>
              </a:rPr>
              <a:t>likely</a:t>
            </a:r>
          </a:p>
          <a:p>
            <a:pPr marL="0" indent="0">
              <a:buFont typeface="Arial"/>
              <a:buNone/>
              <a:defRPr/>
            </a:pPr>
            <a:endParaRPr lang="en-GB" dirty="0"/>
          </a:p>
          <a:p>
            <a:pPr>
              <a:defRPr/>
            </a:pPr>
            <a:r>
              <a:rPr lang="en-GB" b="1" dirty="0" smtClean="0"/>
              <a:t>side drinking- ‘loading’ </a:t>
            </a:r>
            <a:r>
              <a:rPr lang="en-GB" dirty="0" smtClean="0"/>
              <a:t>also </a:t>
            </a:r>
            <a:r>
              <a:rPr lang="en-AU" dirty="0" smtClean="0"/>
              <a:t>the norm.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7925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1547813" y="22225"/>
            <a:ext cx="5903912" cy="1143000"/>
          </a:xfrm>
        </p:spPr>
        <p:txBody>
          <a:bodyPr/>
          <a:lstStyle/>
          <a:p>
            <a:pPr algn="ctr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Illicit drugs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619125" y="1341438"/>
            <a:ext cx="5753100" cy="2232025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40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16% of the overall sample reported using substances other than alcohol during their current night out (prior to interview)</a:t>
            </a:r>
          </a:p>
          <a:p>
            <a:pPr>
              <a:buFont typeface="Arial" pitchFamily="34" charset="0"/>
              <a:buChar char="•"/>
            </a:pPr>
            <a:r>
              <a:rPr lang="en-AU" sz="240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 small number of participants (n=44, &lt;1%) refused to answer </a:t>
            </a:r>
          </a:p>
          <a:p>
            <a:pPr>
              <a:buFont typeface="Arial" pitchFamily="34" charset="0"/>
              <a:buChar char="•"/>
            </a:pPr>
            <a:endParaRPr lang="en-AU" sz="240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endParaRPr lang="en-AU" sz="240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75463" y="1716088"/>
          <a:ext cx="2046287" cy="3011483"/>
        </p:xfrm>
        <a:graphic>
          <a:graphicData uri="http://schemas.openxmlformats.org/drawingml/2006/table">
            <a:tbl>
              <a:tblPr/>
              <a:tblGrid>
                <a:gridCol w="1152952"/>
                <a:gridCol w="432357"/>
                <a:gridCol w="460978"/>
              </a:tblGrid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Drug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TOTAL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 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%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Ecstasy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231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Cannabis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196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Methamphetamine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179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Cocaine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97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4805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Pharmaceutical </a:t>
                      </a:r>
                      <a:r>
                        <a:rPr lang="en-A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stimulants</a:t>
                      </a:r>
                      <a:endParaRPr lang="en-A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LSD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15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Opiates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Benzodiazepines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GHB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8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Mephedrone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Ketamine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&lt;1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32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477">
                <a:tc>
                  <a:txBody>
                    <a:bodyPr/>
                    <a:lstStyle/>
                    <a:p>
                      <a:pPr algn="l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ANY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1,072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16</a:t>
                      </a:r>
                    </a:p>
                  </a:txBody>
                  <a:tcPr marL="9532" marR="9532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81" name="Content Placeholder 2"/>
          <p:cNvSpPr txBox="1">
            <a:spLocks/>
          </p:cNvSpPr>
          <p:nvPr/>
        </p:nvSpPr>
        <p:spPr bwMode="auto">
          <a:xfrm>
            <a:off x="3159125" y="4149080"/>
            <a:ext cx="3529013" cy="2520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400" dirty="0">
                <a:latin typeface="Myriad Pro" pitchFamily="34" charset="0"/>
              </a:rPr>
              <a:t>20% of people tested positive for illicit drugs.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400" dirty="0">
                <a:latin typeface="Myriad Pro" pitchFamily="34" charset="0"/>
              </a:rPr>
              <a:t>20% declined.</a:t>
            </a:r>
          </a:p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400" dirty="0">
                <a:latin typeface="Myriad Pro" pitchFamily="34" charset="0"/>
              </a:rPr>
              <a:t>Estimated 20-40% of people taking </a:t>
            </a:r>
            <a:r>
              <a:rPr lang="en-AU" sz="2400" dirty="0" smtClean="0">
                <a:latin typeface="Myriad Pro" pitchFamily="34" charset="0"/>
              </a:rPr>
              <a:t>drugs</a:t>
            </a:r>
            <a:endParaRPr lang="en-AU" sz="2400" dirty="0">
              <a:latin typeface="Myriad Pro" pitchFamily="34" charset="0"/>
            </a:endParaRPr>
          </a:p>
        </p:txBody>
      </p:sp>
      <p:pic>
        <p:nvPicPr>
          <p:cNvPr id="3898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76788"/>
            <a:ext cx="3132138" cy="2084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8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225"/>
            <a:ext cx="1763713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969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1547813" y="22225"/>
            <a:ext cx="5903912" cy="1143000"/>
          </a:xfrm>
        </p:spPr>
        <p:txBody>
          <a:bodyPr/>
          <a:lstStyle/>
          <a:p>
            <a:pPr algn="ctr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Illicit drugs</a:t>
            </a:r>
          </a:p>
        </p:txBody>
      </p:sp>
      <p:sp>
        <p:nvSpPr>
          <p:cNvPr id="39939" name="Content Placeholder 2"/>
          <p:cNvSpPr>
            <a:spLocks noGrp="1"/>
          </p:cNvSpPr>
          <p:nvPr>
            <p:ph idx="1"/>
          </p:nvPr>
        </p:nvSpPr>
        <p:spPr>
          <a:xfrm>
            <a:off x="755650" y="1412875"/>
            <a:ext cx="8191500" cy="38862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People who used illicit drugs were significantly more likely to:</a:t>
            </a:r>
          </a:p>
          <a:p>
            <a:pPr lvl="1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Physical aggression</a:t>
            </a:r>
          </a:p>
          <a:p>
            <a:pPr lvl="1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Verbal aggression</a:t>
            </a:r>
          </a:p>
          <a:p>
            <a:pPr lvl="1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Sexual aggression</a:t>
            </a:r>
          </a:p>
          <a:p>
            <a:pPr lvl="1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Property Crime</a:t>
            </a:r>
          </a:p>
          <a:p>
            <a:pPr lvl="1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Drink-driving</a:t>
            </a:r>
          </a:p>
          <a:p>
            <a:pPr lvl="1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Any alcohol-related injury</a:t>
            </a:r>
          </a:p>
          <a:p>
            <a:pPr lvl="1"/>
            <a:endParaRPr lang="en-AU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pic>
        <p:nvPicPr>
          <p:cNvPr id="39940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501015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421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1547813" y="22225"/>
            <a:ext cx="5903912" cy="1143000"/>
          </a:xfrm>
        </p:spPr>
        <p:txBody>
          <a:bodyPr/>
          <a:lstStyle/>
          <a:p>
            <a:pPr algn="ctr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Energy drinks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458788" y="1484313"/>
            <a:ext cx="7137400" cy="2606675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23% of participants had consumed energy drinks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14.6 % combined energy drinks with alcohol.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Males and females similar.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AU" sz="20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 smtClean="0">
                <a:latin typeface="Arial" pitchFamily="34" charset="0"/>
                <a:ea typeface="ＭＳ Ｐゴシック" pitchFamily="34" charset="-128"/>
                <a:cs typeface="Myriad Pro" pitchFamily="34" charset="0"/>
              </a:rPr>
              <a:t>Participants who consumed </a:t>
            </a:r>
            <a:r>
              <a:rPr lang="en-AU" sz="2000" b="1" smtClean="0">
                <a:latin typeface="Arial" pitchFamily="34" charset="0"/>
                <a:ea typeface="ＭＳ Ｐゴシック" pitchFamily="34" charset="-128"/>
                <a:cs typeface="Myriad Pro" pitchFamily="34" charset="0"/>
              </a:rPr>
              <a:t>energy drinks with alcohol:</a:t>
            </a:r>
            <a:endParaRPr lang="en-AU" sz="2000" smtClean="0">
              <a:latin typeface="Arial" pitchFamily="34" charset="0"/>
              <a:ea typeface="ＭＳ Ｐゴシック" pitchFamily="34" charset="-128"/>
              <a:cs typeface="Myriad Pro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AU" sz="200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36868" name="Picture 2" descr="https://fbcdn-sphotos-h-a.akamaihd.net/hphotos-ak-ash3/644363_137690973043944_5080223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292600"/>
            <a:ext cx="34194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3"/>
          <p:cNvSpPr>
            <a:spLocks noChangeArrowheads="1"/>
          </p:cNvSpPr>
          <p:nvPr/>
        </p:nvSpPr>
        <p:spPr bwMode="auto">
          <a:xfrm>
            <a:off x="3419475" y="4292600"/>
            <a:ext cx="56165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/>
              <a:t>consumed significantly </a:t>
            </a:r>
            <a:r>
              <a:rPr lang="en-AU" sz="2000" b="1"/>
              <a:t>more energy drinks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/>
              <a:t>consumed significantly </a:t>
            </a:r>
            <a:r>
              <a:rPr lang="en-AU" sz="2000" b="1"/>
              <a:t>more alcohol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AU" sz="2000"/>
              <a:t>significantly more likely to report </a:t>
            </a:r>
            <a:r>
              <a:rPr lang="en-AU" sz="2000" b="1"/>
              <a:t>illicit drug use </a:t>
            </a:r>
          </a:p>
        </p:txBody>
      </p:sp>
      <p:pic>
        <p:nvPicPr>
          <p:cNvPr id="36870" name="Picture 8" descr="http://i.imgur.com/dTHW1v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8575"/>
            <a:ext cx="2693987" cy="360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06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1547813" y="22225"/>
            <a:ext cx="5903912" cy="631825"/>
          </a:xfrm>
        </p:spPr>
        <p:txBody>
          <a:bodyPr/>
          <a:lstStyle/>
          <a:p>
            <a:pPr algn="ctr"/>
            <a:r>
              <a:rPr lang="en-AU" sz="280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Energy drinks (cont)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1692275" y="1556792"/>
            <a:ext cx="7127875" cy="198333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participants who reported consuming </a:t>
            </a:r>
            <a:r>
              <a:rPr lang="en-AU" sz="2000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energy drinks </a:t>
            </a:r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with/without alcohol prior to interview were </a:t>
            </a:r>
            <a:r>
              <a:rPr lang="en-AU" sz="2000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significantly more likely to experience all forms of harm</a:t>
            </a:r>
            <a:endParaRPr lang="en-AU" sz="20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endParaRPr lang="en-AU" sz="20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pic>
        <p:nvPicPr>
          <p:cNvPr id="37892" name="Picture 2" descr="https://fbcdn-sphotos-h-a.akamaihd.net/hphotos-ak-ash3/644363_137690973043944_508022305_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4005263"/>
            <a:ext cx="380365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22225"/>
            <a:ext cx="1687512" cy="126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Box 7"/>
          <p:cNvSpPr txBox="1">
            <a:spLocks noChangeArrowheads="1"/>
          </p:cNvSpPr>
          <p:nvPr/>
        </p:nvSpPr>
        <p:spPr bwMode="auto">
          <a:xfrm>
            <a:off x="179388" y="3078163"/>
            <a:ext cx="16557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AU"/>
              <a:t>Daily recommended limit</a:t>
            </a:r>
          </a:p>
        </p:txBody>
      </p:sp>
      <p:pic>
        <p:nvPicPr>
          <p:cNvPr id="3789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0184" y="2852937"/>
            <a:ext cx="6724291" cy="4005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>
            <a:stCxn id="37894" idx="3"/>
          </p:cNvCxnSpPr>
          <p:nvPr/>
        </p:nvCxnSpPr>
        <p:spPr>
          <a:xfrm>
            <a:off x="1835150" y="3540126"/>
            <a:ext cx="1296690" cy="104100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74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90122"/>
              </p:ext>
            </p:extLst>
          </p:nvPr>
        </p:nvGraphicFramePr>
        <p:xfrm>
          <a:off x="179515" y="44622"/>
          <a:ext cx="8640956" cy="6696746"/>
        </p:xfrm>
        <a:graphic>
          <a:graphicData uri="http://schemas.openxmlformats.org/drawingml/2006/table">
            <a:tbl>
              <a:tblPr firstRow="1" firstCol="1" bandRow="1"/>
              <a:tblGrid>
                <a:gridCol w="2064041"/>
                <a:gridCol w="684316"/>
                <a:gridCol w="684316"/>
                <a:gridCol w="491569"/>
                <a:gridCol w="396584"/>
                <a:gridCol w="689169"/>
                <a:gridCol w="689169"/>
                <a:gridCol w="491569"/>
                <a:gridCol w="184424"/>
                <a:gridCol w="105560"/>
                <a:gridCol w="980193"/>
                <a:gridCol w="689169"/>
                <a:gridCol w="490877"/>
              </a:tblGrid>
              <a:tr h="348260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Predictors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Bivariate regressions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Stage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Random slopes¹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52680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ExpB²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ExpB²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95%CI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ExpB²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95% CI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P-value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3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Age group (years)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.048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.173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.178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Male sex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(1.08-1.17)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(0.85-1.04)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.229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(0.86-1.04)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.268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Interview after midnight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(1.08-1.17)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(1.02-1.12)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.006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(1.02-1.12)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Engagement in pre-drinking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(1.14-1.23)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(1.07-1.18)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1.14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(1.09-1.2)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pre-drinks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(1.01-1.03)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(0.98-1.01)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(0.98-1.01)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.345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Length of drinking session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(1.04-1.06)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(1.02-1.03)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(1.03-1.05)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standard drinks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(1.04-1.05)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(1.03-1.04)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(1.04-1.05)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Cannabis consumption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(0.80-1.06)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.300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(0.71-0.97)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(0.70-0.97)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2239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Stimulants consumed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Illicit stimulants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(1.02-1.22)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.021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(0.80-1.05)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.198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drinks (yes/no)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(1.02-1.13)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(0.99-1.2)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.112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 marL="1803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Number of energy drinks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(1.00-1.04)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(0.95-1.00)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.098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Illicit stimulants by hours ‘going’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(0.94-0.98)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(0.95-0.99)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.013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447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Energy drinks by hours ‘going’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(0.95-0.99)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&lt;.001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(0.96-0.99)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AU" sz="12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.007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90" marR="1719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055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1403350" y="2276475"/>
            <a:ext cx="5905500" cy="1143000"/>
          </a:xfrm>
        </p:spPr>
        <p:txBody>
          <a:bodyPr/>
          <a:lstStyle/>
          <a:p>
            <a:pPr algn="ctr"/>
            <a:r>
              <a:rPr lang="en-AU" sz="72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What works?</a:t>
            </a:r>
            <a:br>
              <a:rPr lang="en-AU" sz="72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</a:br>
            <a:endParaRPr lang="en-AU" sz="36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293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47813" y="11113"/>
            <a:ext cx="5903912" cy="1143000"/>
          </a:xfrm>
        </p:spPr>
        <p:txBody>
          <a:bodyPr/>
          <a:lstStyle/>
          <a:p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Closing venues earlier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550" y="1268413"/>
            <a:ext cx="7632700" cy="4968875"/>
          </a:xfrm>
        </p:spPr>
        <p:txBody>
          <a:bodyPr/>
          <a:lstStyle/>
          <a:p>
            <a:pPr>
              <a:defRPr/>
            </a:pPr>
            <a:r>
              <a:rPr lang="en-AU" dirty="0" smtClean="0"/>
              <a:t>Previous research confirmed</a:t>
            </a:r>
          </a:p>
          <a:p>
            <a:pPr>
              <a:defRPr/>
            </a:pPr>
            <a:endParaRPr lang="en-AU" dirty="0"/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  <a:p>
            <a:pPr>
              <a:defRPr/>
            </a:pPr>
            <a:endParaRPr lang="en-AU" dirty="0" smtClean="0"/>
          </a:p>
          <a:p>
            <a:pPr>
              <a:defRPr/>
            </a:pPr>
            <a:endParaRPr lang="en-AU" dirty="0"/>
          </a:p>
          <a:p>
            <a:pPr>
              <a:defRPr/>
            </a:pPr>
            <a:endParaRPr lang="en-AU" dirty="0" smtClean="0"/>
          </a:p>
          <a:p>
            <a:pPr marL="0" indent="0">
              <a:buFont typeface="Arial"/>
              <a:buNone/>
              <a:defRPr/>
            </a:pPr>
            <a:endParaRPr lang="en-AU" dirty="0" smtClean="0"/>
          </a:p>
          <a:p>
            <a:pPr>
              <a:defRPr/>
            </a:pPr>
            <a:r>
              <a:rPr lang="en-AU" dirty="0" smtClean="0"/>
              <a:t>And extended</a:t>
            </a:r>
          </a:p>
          <a:p>
            <a:pPr lvl="1">
              <a:buFont typeface="Arial" charset="0"/>
              <a:buChar char="–"/>
              <a:defRPr/>
            </a:pPr>
            <a:endParaRPr lang="en-AU" dirty="0"/>
          </a:p>
          <a:p>
            <a:pPr lvl="1">
              <a:buFont typeface="Arial" charset="0"/>
              <a:buChar char="–"/>
              <a:defRPr/>
            </a:pPr>
            <a:endParaRPr lang="en-AU" dirty="0" smtClean="0"/>
          </a:p>
          <a:p>
            <a:pPr lvl="1">
              <a:buFont typeface="Arial" charset="0"/>
              <a:buChar char="–"/>
              <a:defRPr/>
            </a:pPr>
            <a:endParaRPr lang="en-AU" dirty="0" smtClean="0"/>
          </a:p>
        </p:txBody>
      </p:sp>
      <p:pic>
        <p:nvPicPr>
          <p:cNvPr id="430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625" y="1844675"/>
            <a:ext cx="6154738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1560" y="1844824"/>
            <a:ext cx="7543800" cy="323812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Funded by the National Drug Law Enforcement Research </a:t>
            </a:r>
            <a:r>
              <a:rPr lang="en-AU" dirty="0" smtClean="0"/>
              <a:t>Fund: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An Initiative of the National Drug Strategy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8914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1508125" y="0"/>
            <a:ext cx="5921375" cy="928688"/>
          </a:xfrm>
        </p:spPr>
        <p:txBody>
          <a:bodyPr/>
          <a:lstStyle/>
          <a:p>
            <a:pPr algn="ctr" eaLnBrk="1" hangingPunct="1"/>
            <a:r>
              <a:rPr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Injury during high alcohol hours by year, </a:t>
            </a:r>
            <a:br>
              <a:rPr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</a:br>
            <a:r>
              <a:rPr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2005-2011</a:t>
            </a:r>
            <a:endParaRPr lang="en-AU" sz="24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127067"/>
              </p:ext>
            </p:extLst>
          </p:nvPr>
        </p:nvGraphicFramePr>
        <p:xfrm>
          <a:off x="0" y="836711"/>
          <a:ext cx="8901435" cy="56307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547813" y="41275"/>
            <a:ext cx="5948362" cy="1143000"/>
          </a:xfrm>
        </p:spPr>
        <p:txBody>
          <a:bodyPr/>
          <a:lstStyle/>
          <a:p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Impact on drinking culture?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899592" y="1341438"/>
            <a:ext cx="7787208" cy="1367482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Interviews commenced in Newcastle at 9pm, 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Could not start in Geelong until 11:30pm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22513"/>
              </p:ext>
            </p:extLst>
          </p:nvPr>
        </p:nvGraphicFramePr>
        <p:xfrm>
          <a:off x="1259632" y="3429000"/>
          <a:ext cx="6526213" cy="2192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7312"/>
                <a:gridCol w="1008963"/>
                <a:gridCol w="1119969"/>
                <a:gridCol w="1119969"/>
              </a:tblGrid>
              <a:tr h="359936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Item</a:t>
                      </a:r>
                      <a:endParaRPr lang="en-A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Geelong</a:t>
                      </a:r>
                      <a:endParaRPr lang="en-A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Newcastle</a:t>
                      </a:r>
                      <a:endParaRPr lang="en-A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Total</a:t>
                      </a:r>
                      <a:endParaRPr lang="en-A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  <a:tr h="1832401"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Money spent tonight ($):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AU" sz="1600" dirty="0">
                          <a:effectLst/>
                        </a:rPr>
                        <a:t>0–20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AU" sz="1600" dirty="0">
                          <a:effectLst/>
                        </a:rPr>
                        <a:t>21–50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AU" sz="1600" dirty="0">
                          <a:effectLst/>
                        </a:rPr>
                        <a:t>51–100</a:t>
                      </a:r>
                    </a:p>
                    <a:p>
                      <a:pPr marL="342900" lvl="0" indent="-34290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Symbol"/>
                        <a:buChar char=""/>
                      </a:pPr>
                      <a:r>
                        <a:rPr lang="en-AU" sz="1600" dirty="0">
                          <a:effectLst/>
                        </a:rPr>
                        <a:t>101–200</a:t>
                      </a:r>
                      <a:endParaRPr lang="en-A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44.8%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27.7%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16.7%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>
                          <a:effectLst/>
                        </a:rPr>
                        <a:t>7.5%</a:t>
                      </a:r>
                      <a:endParaRPr lang="en-AU" sz="1600" b="1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35.2%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</a:rPr>
                        <a:t>30.1%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</a:rPr>
                        <a:t>21.8%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b="1" dirty="0">
                          <a:solidFill>
                            <a:srgbClr val="FF0000"/>
                          </a:solidFill>
                          <a:effectLst/>
                        </a:rPr>
                        <a:t>8.4%</a:t>
                      </a:r>
                      <a:endParaRPr lang="en-AU" sz="1600" b="1" dirty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39.6%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29.0%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19.4%</a:t>
                      </a:r>
                    </a:p>
                    <a:p>
                      <a:pPr algn="ctr"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en-AU" sz="1600" dirty="0">
                          <a:effectLst/>
                        </a:rPr>
                        <a:t>8.0%</a:t>
                      </a:r>
                      <a:endParaRPr lang="en-AU" sz="16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73" marR="68573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5373687" cy="1143000"/>
          </a:xfrm>
        </p:spPr>
        <p:txBody>
          <a:bodyPr/>
          <a:lstStyle/>
          <a:p>
            <a:pPr algn="ctr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Venue closures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755650" y="1268412"/>
            <a:ext cx="8064500" cy="4968899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Newcastle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Reported that 2 venues closed due to implementation of S104 conditions.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Newcastle now has MORE licenses than before 2008 (small bars)</a:t>
            </a:r>
          </a:p>
          <a:p>
            <a:pPr>
              <a:buFont typeface="Arial" pitchFamily="34" charset="0"/>
              <a:buChar char="•"/>
            </a:pPr>
            <a:endParaRPr lang="en-AU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AU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Geelong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No trading hours or mandatory conditions in place</a:t>
            </a:r>
          </a:p>
          <a:p>
            <a:pPr>
              <a:buFont typeface="Arial" pitchFamily="34" charset="0"/>
              <a:buChar char="•"/>
            </a:pPr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12 venues closed since 2009, 1 by court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sz="6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What doesn’t work?</a:t>
            </a:r>
            <a:endParaRPr lang="en-GB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94565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520280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1349" y="34159"/>
            <a:ext cx="5840971" cy="1143000"/>
          </a:xfrm>
        </p:spPr>
        <p:txBody>
          <a:bodyPr/>
          <a:lstStyle/>
          <a:p>
            <a:r>
              <a:rPr lang="en-AU" dirty="0" smtClean="0"/>
              <a:t>Liquor Accords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754" y="1213944"/>
            <a:ext cx="7750725" cy="5311399"/>
          </a:xfrm>
        </p:spPr>
        <p:txBody>
          <a:bodyPr/>
          <a:lstStyle/>
          <a:p>
            <a:r>
              <a:rPr lang="en-AU" dirty="0" smtClean="0"/>
              <a:t>Geelong since 1990/1</a:t>
            </a:r>
          </a:p>
          <a:p>
            <a:r>
              <a:rPr lang="en-AU" dirty="0" smtClean="0"/>
              <a:t>Impact dependent on dynamics</a:t>
            </a:r>
          </a:p>
          <a:p>
            <a:r>
              <a:rPr lang="en-AU" dirty="0" smtClean="0"/>
              <a:t>Poor membership in past 5 years</a:t>
            </a:r>
          </a:p>
          <a:p>
            <a:r>
              <a:rPr lang="en-AU" dirty="0" smtClean="0"/>
              <a:t>No effective measures introduced</a:t>
            </a:r>
          </a:p>
          <a:p>
            <a:r>
              <a:rPr lang="en-AU" dirty="0" smtClean="0"/>
              <a:t>Voluntary participation means it is vulnerable to ‘capture’</a:t>
            </a:r>
          </a:p>
          <a:p>
            <a:r>
              <a:rPr lang="en-AU" dirty="0" smtClean="0"/>
              <a:t>Time for further research and debate</a:t>
            </a:r>
          </a:p>
          <a:p>
            <a:pPr lvl="1"/>
            <a:r>
              <a:rPr lang="en-AU" dirty="0" smtClean="0"/>
              <a:t>Cost effectiveness</a:t>
            </a:r>
          </a:p>
          <a:p>
            <a:pPr lvl="1"/>
            <a:r>
              <a:rPr lang="en-AU" dirty="0" smtClean="0"/>
              <a:t>Impact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839" y="4725144"/>
            <a:ext cx="2853415" cy="2132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7360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7820" y="12510"/>
            <a:ext cx="5854500" cy="1143000"/>
          </a:xfrm>
        </p:spPr>
        <p:txBody>
          <a:bodyPr/>
          <a:lstStyle/>
          <a:p>
            <a:pPr algn="ctr"/>
            <a:r>
              <a:rPr lang="en-AU" dirty="0" smtClean="0"/>
              <a:t>Lockouts</a:t>
            </a:r>
            <a:br>
              <a:rPr lang="en-AU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39" y="1001598"/>
            <a:ext cx="6544679" cy="585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7914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12510"/>
            <a:ext cx="5904656" cy="1143000"/>
          </a:xfrm>
        </p:spPr>
        <p:txBody>
          <a:bodyPr/>
          <a:lstStyle/>
          <a:p>
            <a:pPr algn="ctr"/>
            <a:r>
              <a:rPr lang="en-AU" dirty="0" smtClean="0"/>
              <a:t>Lockouts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673"/>
            <a:ext cx="8964487" cy="46533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98" y="32154"/>
            <a:ext cx="6938090" cy="2316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9155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829300" cy="1143000"/>
          </a:xfrm>
        </p:spPr>
        <p:txBody>
          <a:bodyPr/>
          <a:lstStyle/>
          <a:p>
            <a:pPr algn="ctr"/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DANTE Conclusions</a:t>
            </a:r>
          </a:p>
        </p:txBody>
      </p:sp>
      <p:sp>
        <p:nvSpPr>
          <p:cNvPr id="62467" name="Content Placeholder 2"/>
          <p:cNvSpPr>
            <a:spLocks noGrp="1"/>
          </p:cNvSpPr>
          <p:nvPr>
            <p:ph idx="1"/>
          </p:nvPr>
        </p:nvSpPr>
        <p:spPr>
          <a:xfrm>
            <a:off x="611559" y="1988839"/>
            <a:ext cx="8353053" cy="4440535"/>
          </a:xfrm>
        </p:spPr>
        <p:txBody>
          <a:bodyPr/>
          <a:lstStyle/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Newcastle intervention had </a:t>
            </a:r>
            <a:r>
              <a:rPr lang="en-AU" sz="2400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an immediate effect </a:t>
            </a: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which has continued to push trends downwards, 5 years later</a:t>
            </a:r>
          </a:p>
          <a:p>
            <a:pPr lvl="2">
              <a:spcBef>
                <a:spcPts val="1000"/>
              </a:spcBef>
            </a:pPr>
            <a:r>
              <a:rPr lang="en-AU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AT NO COST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The Geelong interventions studied had </a:t>
            </a:r>
            <a:r>
              <a:rPr lang="en-AU" sz="2400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no positive effect</a:t>
            </a: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, and even possibly a negative effect</a:t>
            </a:r>
          </a:p>
          <a:p>
            <a:pPr lvl="2">
              <a:spcBef>
                <a:spcPts val="1000"/>
              </a:spcBef>
            </a:pPr>
            <a:r>
              <a:rPr lang="en-AU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AT SUBSTANTIAL COST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Geelong rates finally show non-significant decline (Fines)</a:t>
            </a:r>
          </a:p>
          <a:p>
            <a:pPr>
              <a:spcBef>
                <a:spcPts val="1000"/>
              </a:spcBef>
              <a:buFont typeface="Arial" pitchFamily="34" charset="0"/>
              <a:buChar char="•"/>
            </a:pP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Ideally, </a:t>
            </a:r>
            <a:r>
              <a:rPr lang="en-AU" sz="2400" b="1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 mandatory combination of measures </a:t>
            </a:r>
            <a:r>
              <a:rPr lang="en-AU" sz="24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will prevent, detect and solve crime.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1800" cy="1988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274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>
          <a:xfrm>
            <a:off x="1600200" y="22225"/>
            <a:ext cx="5780088" cy="1143000"/>
          </a:xfrm>
        </p:spPr>
        <p:txBody>
          <a:bodyPr/>
          <a:lstStyle/>
          <a:p>
            <a:r>
              <a:rPr lang="en-AU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POINTED conclusions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>
          <a:xfrm>
            <a:off x="684213" y="1341438"/>
            <a:ext cx="8002587" cy="5110162"/>
          </a:xfrm>
        </p:spPr>
        <p:txBody>
          <a:bodyPr/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Pre-drinking is a major – and growing – problem with very few viable approaches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Illicit drug use predicts much greater harm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People who use energy drinks </a:t>
            </a:r>
            <a:r>
              <a:rPr lang="en-AU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are typically higher risk nightlife patrons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AU" sz="2400" dirty="0" smtClean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Responsible Service of Alcohol laws are failing demonstrably and need far greater enforcement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en-AU" sz="2400" dirty="0" smtClean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6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1547813" y="0"/>
            <a:ext cx="5903912" cy="666750"/>
          </a:xfrm>
        </p:spPr>
        <p:txBody>
          <a:bodyPr/>
          <a:lstStyle/>
          <a:p>
            <a:pPr algn="ctr"/>
            <a:r>
              <a:rPr lang="en-AU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Collaborators</a:t>
            </a:r>
          </a:p>
        </p:txBody>
      </p:sp>
      <p:sp>
        <p:nvSpPr>
          <p:cNvPr id="64515" name="Content Placeholder 2"/>
          <p:cNvSpPr>
            <a:spLocks noGrp="1"/>
          </p:cNvSpPr>
          <p:nvPr>
            <p:ph idx="1"/>
          </p:nvPr>
        </p:nvSpPr>
        <p:spPr>
          <a:xfrm>
            <a:off x="3995738" y="1001713"/>
            <a:ext cx="4464050" cy="5538787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POINTED: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Dr Amy Pennay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Inspector Bill Mathers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Nicolas Droste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Dr Rebecca Jenkinson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Prof Tanya Chikritzhs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Prof Stephen Tomsen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Phillip Wadds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Prof Sandra C. Jones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A/Prof Darren Palmer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Lance Barrie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Dr Tina Lam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William Gilmore</a:t>
            </a:r>
          </a:p>
          <a:p>
            <a:pPr lvl="1"/>
            <a:r>
              <a:rPr lang="en-AU" sz="2000" dirty="0" smtClean="0">
                <a:latin typeface="Myriad Pro" pitchFamily="34" charset="0"/>
                <a:ea typeface="ＭＳ Ｐゴシック" pitchFamily="34" charset="-128"/>
                <a:cs typeface="Myriad Pro" pitchFamily="34" charset="0"/>
              </a:rPr>
              <a:t>Prof Dan I. Lubman</a:t>
            </a:r>
          </a:p>
          <a:p>
            <a:pPr lvl="1"/>
            <a:endParaRPr lang="en-AU" sz="20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  <a:p>
            <a:pPr lvl="1"/>
            <a:endParaRPr lang="en-AU" sz="20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  <a:p>
            <a:pPr lvl="1"/>
            <a:endParaRPr lang="en-AU" sz="2000" dirty="0" smtClean="0">
              <a:latin typeface="Myriad Pro" pitchFamily="34" charset="0"/>
              <a:ea typeface="ＭＳ Ｐゴシック" pitchFamily="34" charset="-128"/>
              <a:cs typeface="Myriad Pro" pitchFamily="34" charset="0"/>
            </a:endParaRPr>
          </a:p>
        </p:txBody>
      </p:sp>
      <p:sp>
        <p:nvSpPr>
          <p:cNvPr id="64516" name="Content Placeholder 2"/>
          <p:cNvSpPr txBox="1">
            <a:spLocks/>
          </p:cNvSpPr>
          <p:nvPr/>
        </p:nvSpPr>
        <p:spPr bwMode="auto">
          <a:xfrm>
            <a:off x="395288" y="1000125"/>
            <a:ext cx="44196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>
              <a:spcBef>
                <a:spcPct val="20000"/>
              </a:spcBef>
              <a:buFont typeface="Arial" pitchFamily="34" charset="0"/>
              <a:buChar char="•"/>
            </a:pPr>
            <a:r>
              <a:rPr lang="en-AU" sz="2000">
                <a:latin typeface="Myriad Pro" pitchFamily="34" charset="0"/>
              </a:rPr>
              <a:t>DANTE: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Inspector Bill Mathers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A/Prof Darren Palmer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Jennifer Tindall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Anders Sønderlund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Daniel Groombridge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Christophe Lecathelinais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Karen Gillham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Emma McFarlane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Florentine de Groot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Nicolas Droste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Amy Sawyer 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Dr Ian Warren</a:t>
            </a:r>
          </a:p>
          <a:p>
            <a:pPr lvl="1">
              <a:spcBef>
                <a:spcPct val="20000"/>
              </a:spcBef>
              <a:buFont typeface="Arial" pitchFamily="34" charset="0"/>
              <a:buChar char="–"/>
            </a:pPr>
            <a:r>
              <a:rPr lang="en-AU" sz="2000">
                <a:latin typeface="Myriad Pro" pitchFamily="34" charset="0"/>
              </a:rPr>
              <a:t>Prof John Wiggers</a:t>
            </a:r>
          </a:p>
        </p:txBody>
      </p:sp>
      <p:pic>
        <p:nvPicPr>
          <p:cNvPr id="64517" name="Picture 5" descr="C:\Users\pmiller\AppData\Local\Microsoft\Windows\Temporary Internet Files\Content.Word\EH TP 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2701" y="6172693"/>
            <a:ext cx="2771800" cy="62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8" name="Picture 6" descr="C:\Users\pmiller\AppData\Local\Microsoft\Windows\Temporary Internet Files\Content.Word\NDRI 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38" y="1927225"/>
            <a:ext cx="1104900" cy="47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2238" y="2852738"/>
            <a:ext cx="1401762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4221163"/>
            <a:ext cx="1347787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5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763" y="6361113"/>
            <a:ext cx="1646237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4522" name="Group 4"/>
          <p:cNvGrpSpPr>
            <a:grpSpLocks/>
          </p:cNvGrpSpPr>
          <p:nvPr/>
        </p:nvGrpSpPr>
        <p:grpSpPr bwMode="auto">
          <a:xfrm>
            <a:off x="179388" y="6137275"/>
            <a:ext cx="2879725" cy="676275"/>
            <a:chOff x="179512" y="6142595"/>
            <a:chExt cx="2543175" cy="676275"/>
          </a:xfrm>
        </p:grpSpPr>
        <p:pic>
          <p:nvPicPr>
            <p:cNvPr id="64523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6142595"/>
              <a:ext cx="70485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4524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362" y="6165304"/>
              <a:ext cx="1838325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1538907" y="689459"/>
            <a:ext cx="732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Dr Lucy Zinkiewicz, Dr Beth Costa, Dr Shannon Hyder, Dr Lucy Busija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3631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1403648" y="0"/>
            <a:ext cx="6048077" cy="981075"/>
          </a:xfrm>
        </p:spPr>
        <p:txBody>
          <a:bodyPr/>
          <a:lstStyle/>
          <a:p>
            <a:pPr algn="ctr"/>
            <a:r>
              <a:rPr lang="en-GB" sz="2400" dirty="0" smtClean="0"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rPr>
              <a:t>Overall</a:t>
            </a:r>
            <a:endParaRPr lang="en-AU" sz="2400" dirty="0" smtClean="0">
              <a:latin typeface="Myriad Pro" pitchFamily="34" charset="0"/>
              <a:ea typeface="ＭＳ Ｐゴシック" panose="020B0600070205080204" pitchFamily="34" charset="-128"/>
              <a:cs typeface="Myriad Pro" pitchFamily="34" charset="0"/>
            </a:endParaRPr>
          </a:p>
        </p:txBody>
      </p:sp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719138" y="2132856"/>
            <a:ext cx="7309246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Myriad Pro" pitchFamily="34" charset="0"/>
                <a:ea typeface="ＭＳ Ｐゴシック" panose="020B0600070205080204" pitchFamily="34" charset="-128"/>
                <a:cs typeface="Myriad Pro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Plenty of individual risk factors</a:t>
            </a:r>
          </a:p>
          <a:p>
            <a:pPr>
              <a:spcBef>
                <a:spcPct val="0"/>
              </a:spcBef>
              <a:spcAft>
                <a:spcPts val="400"/>
              </a:spcAft>
            </a:pP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Situational interventions are by far the most effective</a:t>
            </a:r>
          </a:p>
          <a:p>
            <a:pPr eaLnBrk="1" hangingPunct="1">
              <a:spcBef>
                <a:spcPct val="0"/>
              </a:spcBef>
              <a:spcAft>
                <a:spcPts val="400"/>
              </a:spcAft>
              <a:buFont typeface="Calibri" panose="020F0502020204030204" pitchFamily="34" charset="0"/>
              <a:buAutoNum type="arabicPeriod"/>
            </a:pPr>
            <a:endParaRPr lang="en-A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integrated strategy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with a clearly-defined enforcement pyramid.</a:t>
            </a:r>
          </a:p>
          <a:p>
            <a:pPr marL="457200" indent="-457200" eaLnBrk="1" hangingPunct="1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Trading </a:t>
            </a: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hour restrictions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, applied consistently across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Consequence policing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strategies for intoxication and anti-social behaviour</a:t>
            </a:r>
            <a:endParaRPr lang="en-A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eaLnBrk="1" hangingPunct="1">
              <a:spcBef>
                <a:spcPct val="0"/>
              </a:spcBef>
              <a:spcAft>
                <a:spcPts val="400"/>
              </a:spcAft>
              <a:buFont typeface="+mj-lt"/>
              <a:buAutoNum type="arabicPeriod"/>
            </a:pPr>
            <a:r>
              <a:rPr lang="en-AU" sz="2000" b="1" dirty="0">
                <a:latin typeface="Arial" panose="020B0604020202020204" pitchFamily="34" charset="0"/>
                <a:cs typeface="Arial" panose="020B0604020202020204" pitchFamily="34" charset="0"/>
              </a:rPr>
              <a:t>Levies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 on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packaged </a:t>
            </a:r>
            <a:r>
              <a:rPr lang="en-AU" sz="2000" dirty="0">
                <a:latin typeface="Arial" panose="020B0604020202020204" pitchFamily="34" charset="0"/>
                <a:cs typeface="Arial" panose="020B0604020202020204" pitchFamily="34" charset="0"/>
              </a:rPr>
              <a:t>liquor outlets to recover costs </a:t>
            </a:r>
            <a:r>
              <a:rPr lang="en-A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(or raise taxes)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88" y="0"/>
            <a:ext cx="2487384" cy="1853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8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67544" y="1412946"/>
            <a:ext cx="8208912" cy="1080120"/>
          </a:xfrm>
        </p:spPr>
        <p:txBody>
          <a:bodyPr>
            <a:normAutofit/>
          </a:bodyPr>
          <a:lstStyle/>
          <a:p>
            <a:r>
              <a:rPr lang="en-AU" dirty="0" smtClean="0"/>
              <a:t>THANK YOU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508744" y="3703545"/>
            <a:ext cx="8208342" cy="540060"/>
          </a:xfrm>
        </p:spPr>
        <p:txBody>
          <a:bodyPr>
            <a:normAutofit/>
          </a:bodyPr>
          <a:lstStyle/>
          <a:p>
            <a:r>
              <a:rPr lang="en-AU" sz="2000" dirty="0">
                <a:solidFill>
                  <a:schemeClr val="accent1"/>
                </a:solidFill>
              </a:rPr>
              <a:t>Margaret </a:t>
            </a:r>
            <a:r>
              <a:rPr lang="en-GB" sz="2000" dirty="0">
                <a:solidFill>
                  <a:schemeClr val="accent1"/>
                </a:solidFill>
              </a:rPr>
              <a:t>Chan, Director of the WHO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67544" y="2493066"/>
            <a:ext cx="8208912" cy="122396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en-GB" i="1" dirty="0" smtClean="0">
                <a:solidFill>
                  <a:schemeClr val="accent1"/>
                </a:solidFill>
              </a:rPr>
              <a:t>“</a:t>
            </a:r>
            <a:r>
              <a:rPr lang="en-GB" i="1" dirty="0">
                <a:solidFill>
                  <a:schemeClr val="accent1"/>
                </a:solidFill>
              </a:rPr>
              <a:t>the alcohol industry has no role in the formulation of alcohol policies, which must be protected from distortion by commercial or vested interests” </a:t>
            </a:r>
            <a:r>
              <a:rPr lang="en-GB" i="1" dirty="0" smtClean="0">
                <a:solidFill>
                  <a:schemeClr val="accent1"/>
                </a:solidFill>
              </a:rPr>
              <a:t>(</a:t>
            </a:r>
            <a:r>
              <a:rPr lang="en-GB" i="1" dirty="0" smtClean="0">
                <a:solidFill>
                  <a:schemeClr val="accent1"/>
                </a:solidFill>
                <a:hlinkClick r:id="rId2" action="ppaction://hlinkfile" tooltip="Chan, 2013 #223"/>
              </a:rPr>
              <a:t>BMJ, </a:t>
            </a:r>
            <a:r>
              <a:rPr lang="en-GB" i="1" dirty="0">
                <a:solidFill>
                  <a:schemeClr val="accent1"/>
                </a:solidFill>
                <a:hlinkClick r:id="rId2" action="ppaction://hlinkfile" tooltip="Chan, 2013 #223"/>
              </a:rPr>
              <a:t>2013</a:t>
            </a:r>
            <a:r>
              <a:rPr lang="en-GB" i="1" dirty="0">
                <a:solidFill>
                  <a:schemeClr val="accent1"/>
                </a:solidFill>
              </a:rPr>
              <a:t>).</a:t>
            </a:r>
            <a:endParaRPr lang="en-GB" dirty="0">
              <a:solidFill>
                <a:schemeClr val="accent1"/>
              </a:solidFill>
            </a:endParaRPr>
          </a:p>
          <a:p>
            <a:pPr marL="180000" lvl="1" indent="0">
              <a:lnSpc>
                <a:spcPct val="120000"/>
              </a:lnSpc>
              <a:buNone/>
            </a:pPr>
            <a:endParaRPr lang="en-GB" dirty="0">
              <a:solidFill>
                <a:schemeClr val="accent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67544" y="4791679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600" dirty="0"/>
              <a:t>Our team:</a:t>
            </a:r>
          </a:p>
          <a:p>
            <a:r>
              <a:rPr lang="en-AU" sz="1600" dirty="0"/>
              <a:t>Nic Droste, Darren Palmer, Ashlee Curtis, Lucy Zinkiewicz, Florentine Martino, Arlene Walker, Elise Cox, Kerri Coomber, Beth Costa, Shannon Hyder, Steven Litherland, Anders Sonderlund, Molly Bickerton, Eric Koukounas, Emma </a:t>
            </a:r>
            <a:r>
              <a:rPr lang="en-AU" sz="1600" dirty="0" smtClean="0"/>
              <a:t>McFarlane, Andrew Day.</a:t>
            </a:r>
            <a:endParaRPr lang="en-AU" sz="1600" dirty="0"/>
          </a:p>
        </p:txBody>
      </p:sp>
    </p:spTree>
    <p:extLst>
      <p:ext uri="{BB962C8B-B14F-4D97-AF65-F5344CB8AC3E}">
        <p14:creationId xmlns:p14="http://schemas.microsoft.com/office/powerpoint/2010/main" val="2159206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600200" y="0"/>
            <a:ext cx="5851525" cy="1143000"/>
          </a:xfrm>
        </p:spPr>
        <p:txBody>
          <a:bodyPr/>
          <a:lstStyle/>
          <a:p>
            <a:pPr algn="ctr"/>
            <a:r>
              <a:rPr lang="en-AU" dirty="0" smtClean="0">
                <a:latin typeface="Myriad Pro" pitchFamily="34" charset="0"/>
                <a:cs typeface="Myriad Pro" pitchFamily="34" charset="0"/>
              </a:rPr>
              <a:t>4 studies</a:t>
            </a:r>
          </a:p>
        </p:txBody>
      </p:sp>
      <p:pic>
        <p:nvPicPr>
          <p:cNvPr id="19459" name="Picture 2" descr="\\staff-home-f.its.deakin.edu.au\pmiller\My Documents\---- - - - - - - - - - - - - - - - - - DANTE\Pictures\7904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0"/>
            <a:ext cx="1963737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343219"/>
              </p:ext>
            </p:extLst>
          </p:nvPr>
        </p:nvGraphicFramePr>
        <p:xfrm>
          <a:off x="179512" y="1628775"/>
          <a:ext cx="8784975" cy="5112593"/>
        </p:xfrm>
        <a:graphic>
          <a:graphicData uri="http://schemas.openxmlformats.org/drawingml/2006/table">
            <a:tbl>
              <a:tblPr firstRow="1" firstCol="1" bandRow="1"/>
              <a:tblGrid>
                <a:gridCol w="3725040"/>
                <a:gridCol w="1380691"/>
                <a:gridCol w="3679244"/>
              </a:tblGrid>
              <a:tr h="23878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AU" sz="1800" b="1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Dealing with Alcohol and the Night Time Economy  - (DANTE)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MS Mincho" panose="02020609040205080304" pitchFamily="49" charset="-128"/>
                        </a:rPr>
                        <a:t>2008-2011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 smtClean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4,000 </a:t>
                      </a: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patron interviews (90% response rate)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700 </a:t>
                      </a:r>
                      <a:r>
                        <a:rPr lang="en-AU" sz="1800" dirty="0" smtClean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telephone surveys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129 Venue Observations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123 Key </a:t>
                      </a:r>
                      <a:r>
                        <a:rPr lang="en-AU" sz="1800" dirty="0" smtClean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informants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6239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AU" sz="1800" b="1">
                          <a:effectLst/>
                          <a:latin typeface="+mj-lt"/>
                          <a:ea typeface="MS Mincho" panose="02020609040205080304" pitchFamily="49" charset="-128"/>
                        </a:rPr>
                        <a:t>Patron Offending and Intoxication in Night-Time Entertainment Districts - (POINTED)</a:t>
                      </a:r>
                      <a:endParaRPr lang="en-GB" sz="18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MS Mincho" panose="02020609040205080304" pitchFamily="49" charset="-128"/>
                        </a:rPr>
                        <a:t>2011-12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 smtClean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7,000 </a:t>
                      </a: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patron interviews (96% response rate)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129 Venue Observations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826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>
                          <a:effectLst/>
                          <a:latin typeface="+mj-lt"/>
                          <a:ea typeface="MS Mincho" panose="02020609040205080304" pitchFamily="49" charset="-128"/>
                        </a:rPr>
                        <a:t>NSW street intercept</a:t>
                      </a:r>
                      <a:endParaRPr lang="en-GB" sz="1800" b="1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>
                          <a:effectLst/>
                          <a:latin typeface="+mj-lt"/>
                          <a:ea typeface="MS Mincho" panose="02020609040205080304" pitchFamily="49" charset="-128"/>
                        </a:rPr>
                        <a:t>2012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>
                          <a:effectLst/>
                          <a:latin typeface="+mj-lt"/>
                          <a:ea typeface="MS Mincho" panose="02020609040205080304" pitchFamily="49" charset="-128"/>
                        </a:rPr>
                        <a:t>722 patron interviews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201295" algn="l"/>
                        </a:tabLst>
                      </a:pPr>
                      <a:r>
                        <a:rPr lang="en-US" sz="1800">
                          <a:effectLst/>
                          <a:latin typeface="+mj-lt"/>
                          <a:ea typeface="MS Mincho" panose="02020609040205080304" pitchFamily="49" charset="-128"/>
                        </a:rPr>
                        <a:t> </a:t>
                      </a:r>
                      <a:endParaRPr lang="en-GB" sz="180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413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b="1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POINTED Schoolies</a:t>
                      </a:r>
                      <a:endParaRPr lang="en-GB" sz="1800" b="1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600"/>
                        </a:spcAft>
                      </a:pPr>
                      <a:r>
                        <a:rPr lang="en-US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2012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742950" lvl="1" indent="-285750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"/>
                        <a:tabLst>
                          <a:tab pos="201295" algn="l"/>
                        </a:tabLst>
                      </a:pPr>
                      <a:r>
                        <a:rPr lang="en-AU" sz="1800" dirty="0">
                          <a:effectLst/>
                          <a:latin typeface="+mj-lt"/>
                          <a:ea typeface="MS Mincho" panose="02020609040205080304" pitchFamily="49" charset="-128"/>
                        </a:rPr>
                        <a:t>1265 patron interviews </a:t>
                      </a:r>
                      <a:endParaRPr lang="en-GB" sz="1800" dirty="0">
                        <a:effectLst/>
                        <a:latin typeface="+mj-lt"/>
                        <a:ea typeface="Calibri" panose="020F0502020204030204" pitchFamily="34" charset="0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142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87204"/>
            <a:ext cx="7488832" cy="5789796"/>
          </a:xfrm>
        </p:spPr>
      </p:pic>
    </p:spTree>
    <p:extLst>
      <p:ext uri="{BB962C8B-B14F-4D97-AF65-F5344CB8AC3E}">
        <p14:creationId xmlns:p14="http://schemas.microsoft.com/office/powerpoint/2010/main" val="2444631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7664" y="0"/>
            <a:ext cx="5904656" cy="1143000"/>
          </a:xfrm>
        </p:spPr>
        <p:txBody>
          <a:bodyPr/>
          <a:lstStyle/>
          <a:p>
            <a:pPr algn="ctr"/>
            <a:r>
              <a:rPr lang="en-AU" dirty="0" smtClean="0"/>
              <a:t>Patron interview methods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78414" y="1218734"/>
            <a:ext cx="3106688" cy="3768080"/>
          </a:xfrm>
        </p:spPr>
        <p:txBody>
          <a:bodyPr/>
          <a:lstStyle/>
          <a:p>
            <a:r>
              <a:rPr lang="en-AU" dirty="0" smtClean="0"/>
              <a:t>Systematic selection</a:t>
            </a:r>
          </a:p>
          <a:p>
            <a:r>
              <a:rPr lang="en-AU" dirty="0" smtClean="0"/>
              <a:t>iPhone/iPod data collection</a:t>
            </a:r>
          </a:p>
          <a:p>
            <a:r>
              <a:rPr lang="en-AU" dirty="0" smtClean="0"/>
              <a:t>‘Tap forms’ app</a:t>
            </a:r>
          </a:p>
          <a:p>
            <a:r>
              <a:rPr lang="en-AU" dirty="0" smtClean="0"/>
              <a:t>10pm-6am</a:t>
            </a:r>
          </a:p>
          <a:p>
            <a:r>
              <a:rPr lang="en-AU" dirty="0" smtClean="0"/>
              <a:t>Team 4-10 people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43000"/>
            <a:ext cx="5258800" cy="391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47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263" y="1038622"/>
            <a:ext cx="3538537" cy="5307805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80729"/>
            <a:ext cx="4791596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3923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819" y="2636912"/>
            <a:ext cx="7543800" cy="1143000"/>
          </a:xfrm>
        </p:spPr>
        <p:txBody>
          <a:bodyPr/>
          <a:lstStyle/>
          <a:p>
            <a:pPr algn="ctr"/>
            <a:r>
              <a:rPr lang="en-AU" sz="6600" dirty="0" smtClean="0"/>
              <a:t>Results</a:t>
            </a:r>
            <a:endParaRPr lang="en-GB" sz="6600" dirty="0"/>
          </a:p>
        </p:txBody>
      </p:sp>
    </p:spTree>
    <p:extLst>
      <p:ext uri="{BB962C8B-B14F-4D97-AF65-F5344CB8AC3E}">
        <p14:creationId xmlns:p14="http://schemas.microsoft.com/office/powerpoint/2010/main" val="295643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990054"/>
              </p:ext>
            </p:extLst>
          </p:nvPr>
        </p:nvGraphicFramePr>
        <p:xfrm>
          <a:off x="107506" y="1052738"/>
          <a:ext cx="8856982" cy="540059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45856"/>
                <a:gridCol w="2784326"/>
                <a:gridCol w="1456700"/>
                <a:gridCol w="1456700"/>
                <a:gridCol w="1456700"/>
                <a:gridCol w="1456700"/>
              </a:tblGrid>
              <a:tr h="45729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AU" sz="2400" u="none" strike="noStrike" dirty="0">
                          <a:effectLst/>
                        </a:rPr>
                        <a:t>Harm, </a:t>
                      </a:r>
                      <a:r>
                        <a:rPr lang="en-AU" sz="2400" u="none" strike="noStrike" dirty="0" smtClean="0">
                          <a:effectLst/>
                        </a:rPr>
                        <a:t>Risk </a:t>
                      </a:r>
                      <a:r>
                        <a:rPr lang="en-AU" sz="2400" u="none" strike="noStrike" dirty="0">
                          <a:effectLst/>
                        </a:rPr>
                        <a:t>and Aggression</a:t>
                      </a:r>
                      <a:endParaRPr lang="en-A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57290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i="1" u="none" strike="noStrike" dirty="0">
                          <a:effectLst/>
                        </a:rPr>
                        <a:t>DANTE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i="1" u="none" strike="noStrike">
                          <a:effectLst/>
                        </a:rPr>
                        <a:t>POINTED</a:t>
                      </a:r>
                      <a:endParaRPr lang="en-AU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i="1" u="none" strike="noStrike">
                          <a:effectLst/>
                        </a:rPr>
                        <a:t>SCHOOLIES</a:t>
                      </a:r>
                      <a:endParaRPr lang="en-AU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i="1" u="none" strike="noStrike">
                          <a:effectLst/>
                        </a:rPr>
                        <a:t>NSW Street</a:t>
                      </a:r>
                      <a:endParaRPr lang="en-AU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1458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AU" sz="2000" i="1" u="none" strike="noStrike" dirty="0">
                          <a:effectLst/>
                        </a:rPr>
                        <a:t>Retrospective period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i="1" u="none" strike="noStrike" dirty="0" smtClean="0">
                          <a:effectLst/>
                        </a:rPr>
                        <a:t>(3 </a:t>
                      </a:r>
                      <a:r>
                        <a:rPr lang="en-AU" sz="2000" i="1" u="none" strike="noStrike" dirty="0">
                          <a:effectLst/>
                        </a:rPr>
                        <a:t>months)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i="1" u="none" strike="noStrike" dirty="0">
                          <a:effectLst/>
                        </a:rPr>
                        <a:t>(3 months)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i="1" u="none" strike="noStrike" dirty="0">
                          <a:effectLst/>
                        </a:rPr>
                        <a:t>(1 month)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i="1" u="none" strike="noStrike" dirty="0" smtClean="0">
                          <a:effectLst/>
                        </a:rPr>
                        <a:t>(3 months)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Experience Aggression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90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Physical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15.5%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11.0%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4.8%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10.8%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90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Verbal</a:t>
                      </a:r>
                      <a:endParaRPr lang="en-AU" sz="2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9.0%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5.7%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11.5%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90">
                <a:tc>
                  <a:txBody>
                    <a:bodyPr/>
                    <a:lstStyle/>
                    <a:p>
                      <a:pPr algn="l" fontAlgn="b"/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>
                          <a:effectLst/>
                        </a:rPr>
                        <a:t>Sexual</a:t>
                      </a:r>
                      <a:endParaRPr lang="en-AU" sz="2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2.0%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0.5%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1.7%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2769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Alcohol Related Injury</a:t>
                      </a:r>
                      <a:r>
                        <a:rPr lang="en-AU" sz="2000" u="none" strike="noStrike" baseline="0" dirty="0" smtClean="0">
                          <a:effectLst/>
                        </a:rPr>
                        <a:t> or </a:t>
                      </a:r>
                      <a:r>
                        <a:rPr lang="en-AU" sz="2000" u="none" strike="noStrike" dirty="0" smtClean="0">
                          <a:effectLst/>
                        </a:rPr>
                        <a:t>Accident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14.0%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22.8%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DUI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14.0%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10.7%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5729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>
                          <a:effectLst/>
                        </a:rPr>
                        <a:t>Unprotected Sex</a:t>
                      </a:r>
                      <a:endParaRPr lang="en-A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u="none" strike="noStrike" dirty="0" smtClean="0">
                          <a:effectLst/>
                        </a:rPr>
                        <a:t>22.2%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541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AFDA3DBF-3BF0-4A52-9A22-01132B98A166}"/>
</file>

<file path=customXml/itemProps2.xml><?xml version="1.0" encoding="utf-8"?>
<ds:datastoreItem xmlns:ds="http://schemas.openxmlformats.org/officeDocument/2006/customXml" ds:itemID="{5C0B2DF0-31EB-4C53-9BA4-08E0ED02C39D}"/>
</file>

<file path=customXml/itemProps3.xml><?xml version="1.0" encoding="utf-8"?>
<ds:datastoreItem xmlns:ds="http://schemas.openxmlformats.org/officeDocument/2006/customXml" ds:itemID="{8C759ADC-05F0-4785-B2AF-2EB897690288}"/>
</file>

<file path=docProps/app.xml><?xml version="1.0" encoding="utf-8"?>
<Properties xmlns="http://schemas.openxmlformats.org/officeDocument/2006/extended-properties" xmlns:vt="http://schemas.openxmlformats.org/officeDocument/2006/docPropsVTypes">
  <TotalTime>10511</TotalTime>
  <Words>1294</Words>
  <Application>Microsoft Office PowerPoint</Application>
  <PresentationFormat>On-screen Show (4:3)</PresentationFormat>
  <Paragraphs>487</Paragraphs>
  <Slides>31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3" baseType="lpstr">
      <vt:lpstr>Office Theme</vt:lpstr>
      <vt:lpstr>Custom Design</vt:lpstr>
      <vt:lpstr>Individual and situational predictors of harm in the night-time economy</vt:lpstr>
      <vt:lpstr>PowerPoint Presentation</vt:lpstr>
      <vt:lpstr>Collaborators</vt:lpstr>
      <vt:lpstr>4 studies</vt:lpstr>
      <vt:lpstr>PowerPoint Presentation</vt:lpstr>
      <vt:lpstr>Patron interview methods</vt:lpstr>
      <vt:lpstr>PowerPoint Presentation</vt:lpstr>
      <vt:lpstr>Results</vt:lpstr>
      <vt:lpstr>PowerPoint Presentation</vt:lpstr>
      <vt:lpstr>BAC levels for all sites per hour</vt:lpstr>
      <vt:lpstr>Individual Risk factors</vt:lpstr>
      <vt:lpstr>DANTE Pre-drinking</vt:lpstr>
      <vt:lpstr>Illicit drugs</vt:lpstr>
      <vt:lpstr>Illicit drugs</vt:lpstr>
      <vt:lpstr>Energy drinks</vt:lpstr>
      <vt:lpstr>Energy drinks (cont)</vt:lpstr>
      <vt:lpstr>PowerPoint Presentation</vt:lpstr>
      <vt:lpstr>What works? </vt:lpstr>
      <vt:lpstr>Closing venues earlier</vt:lpstr>
      <vt:lpstr>Injury during high alcohol hours by year,  2005-2011</vt:lpstr>
      <vt:lpstr>Impact on drinking culture?</vt:lpstr>
      <vt:lpstr>Venue closures</vt:lpstr>
      <vt:lpstr>What doesn’t work?</vt:lpstr>
      <vt:lpstr>PowerPoint Presentation</vt:lpstr>
      <vt:lpstr>Liquor Accords</vt:lpstr>
      <vt:lpstr>Lockouts </vt:lpstr>
      <vt:lpstr>Lockouts</vt:lpstr>
      <vt:lpstr>DANTE Conclusions</vt:lpstr>
      <vt:lpstr>POINTED conclusions</vt:lpstr>
      <vt:lpstr>Overall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Individual and situational predictors of harm in the night-time economy</dc:title>
  <dc:creator>Deakin University</dc:creator>
  <cp:lastModifiedBy>Florence Sin</cp:lastModifiedBy>
  <cp:revision>277</cp:revision>
  <cp:lastPrinted>2014-06-17T00:04:52Z</cp:lastPrinted>
  <dcterms:created xsi:type="dcterms:W3CDTF">2008-11-28T01:50:49Z</dcterms:created>
  <dcterms:modified xsi:type="dcterms:W3CDTF">2015-03-17T02:44:30Z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4" name="DC_x002e_Type_x002e_DocType_x0020__x0028_JSMS">
    <vt:lpwstr/>
  </property>
  <property fmtid="{D5CDD505-2E9C-101B-9397-08002B2CF9AE}" pid="5" name="Content_x0020_tags">
    <vt:lpwstr/>
  </property>
  <property fmtid="{D5CDD505-2E9C-101B-9397-08002B2CF9AE}" pid="7" name="Content tags">
    <vt:lpwstr>105;#Conference proceedings / Presentations|c21264d4-9564-4e41-9805-0fcb8759ef5a</vt:lpwstr>
  </property>
  <property fmtid="{D5CDD505-2E9C-101B-9397-08002B2CF9AE}" pid="10" name="DC.Type.DocType (JSMS">
    <vt:lpwstr>126;#Presentation|96b9c332-40fe-4061-87fb-bc6c76567afe</vt:lpwstr>
  </property>
  <property fmtid="{D5CDD505-2E9C-101B-9397-08002B2CF9AE}" pid="14" name="bc56bdda6a6a44c48d8cfdd96ad4c1470">
    <vt:lpwstr>Presentation|96b9c332-40fe-4061-87fb-bc6c76567afe</vt:lpwstr>
  </property>
</Properties>
</file>