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3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5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91" r:id="rId3"/>
    <p:sldId id="413" r:id="rId4"/>
    <p:sldId id="408" r:id="rId5"/>
    <p:sldId id="409" r:id="rId6"/>
    <p:sldId id="395" r:id="rId7"/>
    <p:sldId id="371" r:id="rId8"/>
    <p:sldId id="443" r:id="rId9"/>
    <p:sldId id="436" r:id="rId10"/>
    <p:sldId id="372" r:id="rId11"/>
    <p:sldId id="438" r:id="rId12"/>
    <p:sldId id="437" r:id="rId13"/>
    <p:sldId id="416" r:id="rId14"/>
    <p:sldId id="415" r:id="rId15"/>
    <p:sldId id="414" r:id="rId16"/>
    <p:sldId id="403" r:id="rId17"/>
    <p:sldId id="418" r:id="rId18"/>
    <p:sldId id="444" r:id="rId19"/>
    <p:sldId id="435" r:id="rId20"/>
    <p:sldId id="417" r:id="rId21"/>
    <p:sldId id="421" r:id="rId22"/>
    <p:sldId id="422" r:id="rId23"/>
    <p:sldId id="423" r:id="rId24"/>
    <p:sldId id="425" r:id="rId25"/>
    <p:sldId id="426" r:id="rId26"/>
    <p:sldId id="445" r:id="rId27"/>
    <p:sldId id="427" r:id="rId28"/>
    <p:sldId id="428" r:id="rId29"/>
    <p:sldId id="429" r:id="rId30"/>
    <p:sldId id="431" r:id="rId31"/>
    <p:sldId id="432" r:id="rId32"/>
    <p:sldId id="433" r:id="rId33"/>
    <p:sldId id="397" r:id="rId34"/>
    <p:sldId id="430" r:id="rId35"/>
    <p:sldId id="434" r:id="rId36"/>
  </p:sldIdLst>
  <p:sldSz cx="9144000" cy="6858000" type="screen4x3"/>
  <p:notesSz cx="6794500" cy="9931400"/>
  <p:defaultTextStyle>
    <a:defPPr>
      <a:defRPr lang="en-AU"/>
    </a:defPPr>
    <a:lvl1pPr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CC0000"/>
    <a:srgbClr val="CC3300"/>
    <a:srgbClr val="FF33CC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083" autoAdjust="0"/>
  </p:normalViewPr>
  <p:slideViewPr>
    <p:cSldViewPr>
      <p:cViewPr>
        <p:scale>
          <a:sx n="84" d="100"/>
          <a:sy n="84" d="100"/>
        </p:scale>
        <p:origin x="-1794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Z:\APRIL_work\JMAG%20%23%20Data%20Sets\JMAG_8384Cohort\Link%20March%202011\Final%20Data%20Sets\All%20Offences\Trajectory%20Analysis\presentation\Trajectory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Z:\APRIL_work\JMAG%20%23%20Data%20Sets\JMAG_8384Cohort\Link%20March%202011\Final%20Data%20Sets\All%20Offences\Trajectory%20Analysis\presentation\Trajectory%20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Z:\APRIL_work\JMAG%20%23%20Data%20Sets\JMAG_8384Cohort\Link%20March%202011\Final%20Data%20Sets\All%20Offences\Trajectory%20Analysis\presentation\Trajectory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AU" baseline="0" dirty="0" smtClean="0">
                <a:latin typeface="Arial" pitchFamily="34" charset="0"/>
              </a:rPr>
              <a:t>Offender </a:t>
            </a:r>
            <a:r>
              <a:rPr lang="en-AU" baseline="0" dirty="0">
                <a:latin typeface="Arial" pitchFamily="34" charset="0"/>
              </a:rPr>
              <a:t>Trajectories</a:t>
            </a:r>
          </a:p>
        </c:rich>
      </c:tx>
      <c:layout>
        <c:manualLayout>
          <c:xMode val="edge"/>
          <c:yMode val="edge"/>
          <c:x val="0.34097661423975462"/>
          <c:y val="5.20325114427143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289875466006308"/>
          <c:y val="0.17084554196777124"/>
          <c:w val="0.80961941499438939"/>
          <c:h val="0.59812191313028895"/>
        </c:manualLayout>
      </c:layout>
      <c:lineChart>
        <c:grouping val="standard"/>
        <c:varyColors val="0"/>
        <c:ser>
          <c:idx val="0"/>
          <c:order val="0"/>
          <c:tx>
            <c:strRef>
              <c:f>'Trajectory Graphs'!$I$2</c:f>
              <c:strCache>
                <c:ptCount val="1"/>
                <c:pt idx="0">
                  <c:v>G1 Adolescent peaking – low (30.6%)</c:v>
                </c:pt>
              </c:strCache>
            </c:strRef>
          </c:tx>
          <c:spPr>
            <a:ln>
              <a:solidFill>
                <a:srgbClr val="D60093"/>
              </a:solidFill>
            </a:ln>
          </c:spPr>
          <c:marker>
            <c:symbol val="none"/>
          </c:marker>
          <c:cat>
            <c:numRef>
              <c:f>'Trajectory Graphs'!$H$3:$H$18</c:f>
              <c:numCache>
                <c:formatCode>General</c:formatCode>
                <c:ptCount val="1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</c:numCache>
            </c:numRef>
          </c:cat>
          <c:val>
            <c:numRef>
              <c:f>'Trajectory Graphs'!$I$3:$I$18</c:f>
              <c:numCache>
                <c:formatCode>General</c:formatCode>
                <c:ptCount val="16"/>
                <c:pt idx="0">
                  <c:v>1.0999999999999998E-2</c:v>
                </c:pt>
                <c:pt idx="1">
                  <c:v>3.9000000000000014E-2</c:v>
                </c:pt>
                <c:pt idx="2">
                  <c:v>9.8000000000000226E-2</c:v>
                </c:pt>
                <c:pt idx="3">
                  <c:v>0.18100000000000024</c:v>
                </c:pt>
                <c:pt idx="4">
                  <c:v>0.25900000000000001</c:v>
                </c:pt>
                <c:pt idx="5">
                  <c:v>0.29800000000000032</c:v>
                </c:pt>
                <c:pt idx="6">
                  <c:v>0.28700000000000031</c:v>
                </c:pt>
                <c:pt idx="7">
                  <c:v>0.24100000000000021</c:v>
                </c:pt>
                <c:pt idx="8">
                  <c:v>0.18400000000000025</c:v>
                </c:pt>
                <c:pt idx="9">
                  <c:v>0.13200000000000001</c:v>
                </c:pt>
                <c:pt idx="10">
                  <c:v>9.2000000000000026E-2</c:v>
                </c:pt>
                <c:pt idx="11">
                  <c:v>6.500000000000003E-2</c:v>
                </c:pt>
                <c:pt idx="12">
                  <c:v>4.8000000000000022E-2</c:v>
                </c:pt>
                <c:pt idx="13">
                  <c:v>3.8000000000000013E-2</c:v>
                </c:pt>
                <c:pt idx="14">
                  <c:v>3.4000000000000002E-2</c:v>
                </c:pt>
                <c:pt idx="15">
                  <c:v>3.4000000000000002E-2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'Trajectory Graphs'!$J$2</c:f>
              <c:strCache>
                <c:ptCount val="1"/>
                <c:pt idx="0">
                  <c:v>G2 Adult onset – low  (53.3%)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'Trajectory Graphs'!$H$3:$H$18</c:f>
              <c:numCache>
                <c:formatCode>General</c:formatCode>
                <c:ptCount val="1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</c:numCache>
            </c:numRef>
          </c:cat>
          <c:val>
            <c:numRef>
              <c:f>'Trajectory Graphs'!$J$3:$J$18</c:f>
              <c:numCache>
                <c:formatCode>General</c:formatCode>
                <c:ptCount val="16"/>
                <c:pt idx="0">
                  <c:v>1.0000000000000022E-3</c:v>
                </c:pt>
                <c:pt idx="1">
                  <c:v>3.0000000000000053E-3</c:v>
                </c:pt>
                <c:pt idx="2">
                  <c:v>6.0000000000000105E-3</c:v>
                </c:pt>
                <c:pt idx="3">
                  <c:v>1.2999999999999998E-2</c:v>
                </c:pt>
                <c:pt idx="4">
                  <c:v>2.300000000000001E-2</c:v>
                </c:pt>
                <c:pt idx="5">
                  <c:v>4.1000000000000002E-2</c:v>
                </c:pt>
                <c:pt idx="6">
                  <c:v>6.6000000000000003E-2</c:v>
                </c:pt>
                <c:pt idx="7">
                  <c:v>0.1</c:v>
                </c:pt>
                <c:pt idx="8">
                  <c:v>0.14200000000000004</c:v>
                </c:pt>
                <c:pt idx="9">
                  <c:v>0.18800000000000028</c:v>
                </c:pt>
                <c:pt idx="10">
                  <c:v>0.23200000000000001</c:v>
                </c:pt>
                <c:pt idx="11">
                  <c:v>0.26500000000000001</c:v>
                </c:pt>
                <c:pt idx="12">
                  <c:v>0.28000000000000008</c:v>
                </c:pt>
                <c:pt idx="13">
                  <c:v>0.26900000000000002</c:v>
                </c:pt>
                <c:pt idx="14">
                  <c:v>0.23400000000000001</c:v>
                </c:pt>
                <c:pt idx="15">
                  <c:v>0.18300000000000025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'Trajectory Graphs'!$K$2</c:f>
              <c:strCache>
                <c:ptCount val="1"/>
                <c:pt idx="0">
                  <c:v>G3 Adolescent onset - chronic (1.8%)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'Trajectory Graphs'!$H$3:$H$18</c:f>
              <c:numCache>
                <c:formatCode>General</c:formatCode>
                <c:ptCount val="1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</c:numCache>
            </c:numRef>
          </c:cat>
          <c:val>
            <c:numRef>
              <c:f>'Trajectory Graphs'!$K$3:$K$18</c:f>
              <c:numCache>
                <c:formatCode>General</c:formatCode>
                <c:ptCount val="16"/>
                <c:pt idx="0">
                  <c:v>2.0000000000000011E-2</c:v>
                </c:pt>
                <c:pt idx="1">
                  <c:v>6.0000000000000032E-2</c:v>
                </c:pt>
                <c:pt idx="2">
                  <c:v>0.13</c:v>
                </c:pt>
                <c:pt idx="3">
                  <c:v>0.26</c:v>
                </c:pt>
                <c:pt idx="4">
                  <c:v>0.49000000000000032</c:v>
                </c:pt>
                <c:pt idx="5">
                  <c:v>0.84000000000000064</c:v>
                </c:pt>
                <c:pt idx="6">
                  <c:v>1.31</c:v>
                </c:pt>
                <c:pt idx="7">
                  <c:v>1.8900000000000001</c:v>
                </c:pt>
                <c:pt idx="8">
                  <c:v>2.48</c:v>
                </c:pt>
                <c:pt idx="9">
                  <c:v>3.01</c:v>
                </c:pt>
                <c:pt idx="10">
                  <c:v>3.34</c:v>
                </c:pt>
                <c:pt idx="11">
                  <c:v>3.4</c:v>
                </c:pt>
                <c:pt idx="12">
                  <c:v>3.14</c:v>
                </c:pt>
                <c:pt idx="13">
                  <c:v>2.64</c:v>
                </c:pt>
                <c:pt idx="14">
                  <c:v>1.9900000000000015</c:v>
                </c:pt>
                <c:pt idx="15">
                  <c:v>1.34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'Trajectory Graphs'!$L$2</c:f>
              <c:strCache>
                <c:ptCount val="1"/>
                <c:pt idx="0">
                  <c:v>G4 Adolescent onset - moderate (11.3%)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'Trajectory Graphs'!$H$3:$H$18</c:f>
              <c:numCache>
                <c:formatCode>General</c:formatCode>
                <c:ptCount val="1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</c:numCache>
            </c:numRef>
          </c:cat>
          <c:val>
            <c:numRef>
              <c:f>'Trajectory Graphs'!$L$3:$L$18</c:f>
              <c:numCache>
                <c:formatCode>General</c:formatCode>
                <c:ptCount val="16"/>
                <c:pt idx="0">
                  <c:v>5.0000000000000024E-2</c:v>
                </c:pt>
                <c:pt idx="1">
                  <c:v>0.11000000000000003</c:v>
                </c:pt>
                <c:pt idx="2">
                  <c:v>0.23</c:v>
                </c:pt>
                <c:pt idx="3">
                  <c:v>0.4</c:v>
                </c:pt>
                <c:pt idx="4">
                  <c:v>0.59000000000000019</c:v>
                </c:pt>
                <c:pt idx="5">
                  <c:v>0.79</c:v>
                </c:pt>
                <c:pt idx="6">
                  <c:v>0.95000000000000062</c:v>
                </c:pt>
                <c:pt idx="7">
                  <c:v>1.04</c:v>
                </c:pt>
                <c:pt idx="8">
                  <c:v>1.06</c:v>
                </c:pt>
                <c:pt idx="9">
                  <c:v>1.03</c:v>
                </c:pt>
                <c:pt idx="10">
                  <c:v>0.96000000000000063</c:v>
                </c:pt>
                <c:pt idx="11">
                  <c:v>0.88000000000000023</c:v>
                </c:pt>
                <c:pt idx="12">
                  <c:v>0.79</c:v>
                </c:pt>
                <c:pt idx="13">
                  <c:v>0.71000000000000063</c:v>
                </c:pt>
                <c:pt idx="14">
                  <c:v>0.64000000000000112</c:v>
                </c:pt>
                <c:pt idx="15">
                  <c:v>0.58000000000000018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'Trajectory Graphs'!$M$2</c:f>
              <c:strCache>
                <c:ptCount val="1"/>
                <c:pt idx="0">
                  <c:v>G5 Early onset - chronic (3.0%)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picture"/>
            <c:spPr>
              <a:solidFill>
                <a:sysClr val="windowText" lastClr="000000"/>
              </a:solidFill>
            </c:spPr>
          </c:marker>
          <c:cat>
            <c:numRef>
              <c:f>'Trajectory Graphs'!$H$3:$H$18</c:f>
              <c:numCache>
                <c:formatCode>General</c:formatCode>
                <c:ptCount val="1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</c:numCache>
            </c:numRef>
          </c:cat>
          <c:val>
            <c:numRef>
              <c:f>'Trajectory Graphs'!$M$3:$M$18</c:f>
              <c:numCache>
                <c:formatCode>General</c:formatCode>
                <c:ptCount val="16"/>
                <c:pt idx="0">
                  <c:v>0.14000000000000001</c:v>
                </c:pt>
                <c:pt idx="1">
                  <c:v>0.42000000000000032</c:v>
                </c:pt>
                <c:pt idx="2">
                  <c:v>0.98</c:v>
                </c:pt>
                <c:pt idx="3">
                  <c:v>1.7900000000000005</c:v>
                </c:pt>
                <c:pt idx="4">
                  <c:v>2.66</c:v>
                </c:pt>
                <c:pt idx="5">
                  <c:v>3.3</c:v>
                </c:pt>
                <c:pt idx="6">
                  <c:v>3.54</c:v>
                </c:pt>
                <c:pt idx="7">
                  <c:v>3.3699999999999997</c:v>
                </c:pt>
                <c:pt idx="8">
                  <c:v>2.9299999999999997</c:v>
                </c:pt>
                <c:pt idx="9">
                  <c:v>2.4099999999999997</c:v>
                </c:pt>
                <c:pt idx="10">
                  <c:v>1.9100000000000001</c:v>
                </c:pt>
                <c:pt idx="11">
                  <c:v>1.51</c:v>
                </c:pt>
                <c:pt idx="12">
                  <c:v>1.21</c:v>
                </c:pt>
                <c:pt idx="13">
                  <c:v>1.01</c:v>
                </c:pt>
                <c:pt idx="14">
                  <c:v>0.89000000000000024</c:v>
                </c:pt>
                <c:pt idx="15">
                  <c:v>0.85000000000000064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491648"/>
        <c:axId val="80493952"/>
      </c:lineChart>
      <c:catAx>
        <c:axId val="804916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80493952"/>
        <c:crosses val="autoZero"/>
        <c:auto val="0"/>
        <c:lblAlgn val="ctr"/>
        <c:lblOffset val="100"/>
        <c:noMultiLvlLbl val="0"/>
      </c:catAx>
      <c:valAx>
        <c:axId val="804939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Offences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0491648"/>
        <c:crosses val="autoZero"/>
        <c:crossBetween val="between"/>
      </c:valAx>
      <c:spPr>
        <a:gradFill>
          <a:gsLst>
            <a:gs pos="0">
              <a:srgbClr val="5E9EFF"/>
            </a:gs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</c:spPr>
    </c:plotArea>
    <c:legend>
      <c:legendPos val="b"/>
      <c:layout>
        <c:manualLayout>
          <c:xMode val="edge"/>
          <c:yMode val="edge"/>
          <c:x val="8.6078805478281048E-2"/>
          <c:y val="0.88639109824594053"/>
          <c:w val="0.8451169224461027"/>
          <c:h val="9.3985564304462574E-2"/>
        </c:manualLayout>
      </c:layout>
      <c:overlay val="0"/>
    </c:legend>
    <c:plotVisOnly val="1"/>
    <c:dispBlanksAs val="gap"/>
    <c:showDLblsOverMax val="0"/>
  </c:chart>
  <c:spPr>
    <a:ln w="19050">
      <a:solidFill>
        <a:schemeClr val="bg1">
          <a:lumMod val="65000"/>
        </a:schemeClr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AU" baseline="0" dirty="0" smtClean="0">
                <a:latin typeface="Arial" pitchFamily="34" charset="0"/>
              </a:rPr>
              <a:t>Offender </a:t>
            </a:r>
            <a:r>
              <a:rPr lang="en-AU" baseline="0" dirty="0">
                <a:latin typeface="Arial" pitchFamily="34" charset="0"/>
              </a:rPr>
              <a:t>Trajectories</a:t>
            </a:r>
          </a:p>
        </c:rich>
      </c:tx>
      <c:layout>
        <c:manualLayout>
          <c:xMode val="edge"/>
          <c:yMode val="edge"/>
          <c:x val="0.34097661423975462"/>
          <c:y val="5.20325114427143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289875466006308"/>
          <c:y val="0.17084554196777124"/>
          <c:w val="0.80961941499438939"/>
          <c:h val="0.59812191313028895"/>
        </c:manualLayout>
      </c:layout>
      <c:lineChart>
        <c:grouping val="standard"/>
        <c:varyColors val="0"/>
        <c:ser>
          <c:idx val="0"/>
          <c:order val="0"/>
          <c:tx>
            <c:strRef>
              <c:f>'Trajectory Graphs'!$I$2</c:f>
              <c:strCache>
                <c:ptCount val="1"/>
                <c:pt idx="0">
                  <c:v>G1 Adolescent peaking – low (30.6%)</c:v>
                </c:pt>
              </c:strCache>
            </c:strRef>
          </c:tx>
          <c:spPr>
            <a:ln>
              <a:solidFill>
                <a:srgbClr val="D60093"/>
              </a:solidFill>
            </a:ln>
          </c:spPr>
          <c:marker>
            <c:symbol val="none"/>
          </c:marker>
          <c:cat>
            <c:numRef>
              <c:f>'Trajectory Graphs'!$H$3:$H$18</c:f>
              <c:numCache>
                <c:formatCode>General</c:formatCode>
                <c:ptCount val="1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</c:numCache>
            </c:numRef>
          </c:cat>
          <c:val>
            <c:numRef>
              <c:f>'Trajectory Graphs'!$I$3:$I$18</c:f>
              <c:numCache>
                <c:formatCode>General</c:formatCode>
                <c:ptCount val="16"/>
                <c:pt idx="0">
                  <c:v>1.0999999999999998E-2</c:v>
                </c:pt>
                <c:pt idx="1">
                  <c:v>3.9000000000000014E-2</c:v>
                </c:pt>
                <c:pt idx="2">
                  <c:v>9.8000000000000226E-2</c:v>
                </c:pt>
                <c:pt idx="3">
                  <c:v>0.18100000000000024</c:v>
                </c:pt>
                <c:pt idx="4">
                  <c:v>0.25900000000000001</c:v>
                </c:pt>
                <c:pt idx="5">
                  <c:v>0.29800000000000032</c:v>
                </c:pt>
                <c:pt idx="6">
                  <c:v>0.28700000000000031</c:v>
                </c:pt>
                <c:pt idx="7">
                  <c:v>0.24100000000000021</c:v>
                </c:pt>
                <c:pt idx="8">
                  <c:v>0.18400000000000025</c:v>
                </c:pt>
                <c:pt idx="9">
                  <c:v>0.13200000000000001</c:v>
                </c:pt>
                <c:pt idx="10">
                  <c:v>9.2000000000000026E-2</c:v>
                </c:pt>
                <c:pt idx="11">
                  <c:v>6.500000000000003E-2</c:v>
                </c:pt>
                <c:pt idx="12">
                  <c:v>4.8000000000000022E-2</c:v>
                </c:pt>
                <c:pt idx="13">
                  <c:v>3.8000000000000013E-2</c:v>
                </c:pt>
                <c:pt idx="14">
                  <c:v>3.4000000000000002E-2</c:v>
                </c:pt>
                <c:pt idx="15">
                  <c:v>3.4000000000000002E-2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'Trajectory Graphs'!$J$2</c:f>
              <c:strCache>
                <c:ptCount val="1"/>
                <c:pt idx="0">
                  <c:v>G2 Adult onset – low  (53.3%)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'Trajectory Graphs'!$H$3:$H$18</c:f>
              <c:numCache>
                <c:formatCode>General</c:formatCode>
                <c:ptCount val="1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</c:numCache>
            </c:numRef>
          </c:cat>
          <c:val>
            <c:numRef>
              <c:f>'Trajectory Graphs'!$J$3:$J$18</c:f>
              <c:numCache>
                <c:formatCode>General</c:formatCode>
                <c:ptCount val="16"/>
                <c:pt idx="0">
                  <c:v>1.0000000000000022E-3</c:v>
                </c:pt>
                <c:pt idx="1">
                  <c:v>3.0000000000000053E-3</c:v>
                </c:pt>
                <c:pt idx="2">
                  <c:v>6.0000000000000105E-3</c:v>
                </c:pt>
                <c:pt idx="3">
                  <c:v>1.2999999999999998E-2</c:v>
                </c:pt>
                <c:pt idx="4">
                  <c:v>2.300000000000001E-2</c:v>
                </c:pt>
                <c:pt idx="5">
                  <c:v>4.1000000000000002E-2</c:v>
                </c:pt>
                <c:pt idx="6">
                  <c:v>6.6000000000000003E-2</c:v>
                </c:pt>
                <c:pt idx="7">
                  <c:v>0.1</c:v>
                </c:pt>
                <c:pt idx="8">
                  <c:v>0.14200000000000004</c:v>
                </c:pt>
                <c:pt idx="9">
                  <c:v>0.18800000000000028</c:v>
                </c:pt>
                <c:pt idx="10">
                  <c:v>0.23200000000000001</c:v>
                </c:pt>
                <c:pt idx="11">
                  <c:v>0.26500000000000001</c:v>
                </c:pt>
                <c:pt idx="12">
                  <c:v>0.28000000000000008</c:v>
                </c:pt>
                <c:pt idx="13">
                  <c:v>0.26900000000000002</c:v>
                </c:pt>
                <c:pt idx="14">
                  <c:v>0.23400000000000001</c:v>
                </c:pt>
                <c:pt idx="15">
                  <c:v>0.18300000000000025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462784"/>
        <c:axId val="81464704"/>
      </c:lineChart>
      <c:catAx>
        <c:axId val="81462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81464704"/>
        <c:crosses val="autoZero"/>
        <c:auto val="0"/>
        <c:lblAlgn val="ctr"/>
        <c:lblOffset val="100"/>
        <c:noMultiLvlLbl val="0"/>
      </c:catAx>
      <c:valAx>
        <c:axId val="81464704"/>
        <c:scaling>
          <c:orientation val="minMax"/>
          <c:max val="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Offences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1462784"/>
        <c:crosses val="autoZero"/>
        <c:crossBetween val="between"/>
      </c:valAx>
      <c:spPr>
        <a:gradFill>
          <a:gsLst>
            <a:gs pos="0">
              <a:srgbClr val="5E9EFF"/>
            </a:gs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</c:spPr>
    </c:plotArea>
    <c:legend>
      <c:legendPos val="b"/>
      <c:layout>
        <c:manualLayout>
          <c:xMode val="edge"/>
          <c:yMode val="edge"/>
          <c:x val="8.6078805478281048E-2"/>
          <c:y val="0.88639109824594053"/>
          <c:w val="0.8451169224461027"/>
          <c:h val="9.3985564304462574E-2"/>
        </c:manualLayout>
      </c:layout>
      <c:overlay val="0"/>
    </c:legend>
    <c:plotVisOnly val="1"/>
    <c:dispBlanksAs val="gap"/>
    <c:showDLblsOverMax val="0"/>
  </c:chart>
  <c:spPr>
    <a:ln w="19050">
      <a:solidFill>
        <a:schemeClr val="bg1">
          <a:lumMod val="65000"/>
        </a:schemeClr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AU" baseline="0" dirty="0" smtClean="0">
                <a:latin typeface="Arial" pitchFamily="34" charset="0"/>
              </a:rPr>
              <a:t>Offender </a:t>
            </a:r>
            <a:r>
              <a:rPr lang="en-AU" baseline="0" dirty="0">
                <a:latin typeface="Arial" pitchFamily="34" charset="0"/>
              </a:rPr>
              <a:t>Trajectories</a:t>
            </a:r>
          </a:p>
        </c:rich>
      </c:tx>
      <c:layout>
        <c:manualLayout>
          <c:xMode val="edge"/>
          <c:yMode val="edge"/>
          <c:x val="0.34097661423975462"/>
          <c:y val="5.20325114427143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289875466006308"/>
          <c:y val="0.17084554196777124"/>
          <c:w val="0.80961941499438939"/>
          <c:h val="0.59812191313028895"/>
        </c:manualLayout>
      </c:layout>
      <c:lineChart>
        <c:grouping val="standard"/>
        <c:varyColors val="0"/>
        <c:ser>
          <c:idx val="2"/>
          <c:order val="0"/>
          <c:tx>
            <c:strRef>
              <c:f>'Trajectory Graphs'!$K$2</c:f>
              <c:strCache>
                <c:ptCount val="1"/>
                <c:pt idx="0">
                  <c:v>G3 Adolescent onset - chronic (1.8%)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'Trajectory Graphs'!$H$3:$H$18</c:f>
              <c:numCache>
                <c:formatCode>General</c:formatCode>
                <c:ptCount val="1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</c:numCache>
            </c:numRef>
          </c:cat>
          <c:val>
            <c:numRef>
              <c:f>'Trajectory Graphs'!$K$3:$K$18</c:f>
              <c:numCache>
                <c:formatCode>General</c:formatCode>
                <c:ptCount val="16"/>
                <c:pt idx="0">
                  <c:v>2.0000000000000011E-2</c:v>
                </c:pt>
                <c:pt idx="1">
                  <c:v>6.0000000000000032E-2</c:v>
                </c:pt>
                <c:pt idx="2">
                  <c:v>0.13</c:v>
                </c:pt>
                <c:pt idx="3">
                  <c:v>0.26</c:v>
                </c:pt>
                <c:pt idx="4">
                  <c:v>0.49000000000000032</c:v>
                </c:pt>
                <c:pt idx="5">
                  <c:v>0.84000000000000064</c:v>
                </c:pt>
                <c:pt idx="6">
                  <c:v>1.31</c:v>
                </c:pt>
                <c:pt idx="7">
                  <c:v>1.8900000000000001</c:v>
                </c:pt>
                <c:pt idx="8">
                  <c:v>2.48</c:v>
                </c:pt>
                <c:pt idx="9">
                  <c:v>3.01</c:v>
                </c:pt>
                <c:pt idx="10">
                  <c:v>3.34</c:v>
                </c:pt>
                <c:pt idx="11">
                  <c:v>3.4</c:v>
                </c:pt>
                <c:pt idx="12">
                  <c:v>3.14</c:v>
                </c:pt>
                <c:pt idx="13">
                  <c:v>2.64</c:v>
                </c:pt>
                <c:pt idx="14">
                  <c:v>1.9900000000000015</c:v>
                </c:pt>
                <c:pt idx="15">
                  <c:v>1.34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'Trajectory Graphs'!$L$2</c:f>
              <c:strCache>
                <c:ptCount val="1"/>
                <c:pt idx="0">
                  <c:v>G4 Adolescent onset - moderate (11.3%)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'Trajectory Graphs'!$H$3:$H$18</c:f>
              <c:numCache>
                <c:formatCode>General</c:formatCode>
                <c:ptCount val="1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</c:numCache>
            </c:numRef>
          </c:cat>
          <c:val>
            <c:numRef>
              <c:f>'Trajectory Graphs'!$L$3:$L$18</c:f>
              <c:numCache>
                <c:formatCode>General</c:formatCode>
                <c:ptCount val="16"/>
                <c:pt idx="0">
                  <c:v>5.0000000000000024E-2</c:v>
                </c:pt>
                <c:pt idx="1">
                  <c:v>0.11000000000000003</c:v>
                </c:pt>
                <c:pt idx="2">
                  <c:v>0.23</c:v>
                </c:pt>
                <c:pt idx="3">
                  <c:v>0.4</c:v>
                </c:pt>
                <c:pt idx="4">
                  <c:v>0.59000000000000019</c:v>
                </c:pt>
                <c:pt idx="5">
                  <c:v>0.79</c:v>
                </c:pt>
                <c:pt idx="6">
                  <c:v>0.95000000000000062</c:v>
                </c:pt>
                <c:pt idx="7">
                  <c:v>1.04</c:v>
                </c:pt>
                <c:pt idx="8">
                  <c:v>1.06</c:v>
                </c:pt>
                <c:pt idx="9">
                  <c:v>1.03</c:v>
                </c:pt>
                <c:pt idx="10">
                  <c:v>0.96000000000000063</c:v>
                </c:pt>
                <c:pt idx="11">
                  <c:v>0.88000000000000023</c:v>
                </c:pt>
                <c:pt idx="12">
                  <c:v>0.79</c:v>
                </c:pt>
                <c:pt idx="13">
                  <c:v>0.71000000000000063</c:v>
                </c:pt>
                <c:pt idx="14">
                  <c:v>0.64000000000000112</c:v>
                </c:pt>
                <c:pt idx="15">
                  <c:v>0.58000000000000018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'Trajectory Graphs'!$M$2</c:f>
              <c:strCache>
                <c:ptCount val="1"/>
                <c:pt idx="0">
                  <c:v>G5 Early onset - chronic (3.0%)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picture"/>
            <c:spPr>
              <a:solidFill>
                <a:sysClr val="windowText" lastClr="000000"/>
              </a:solidFill>
            </c:spPr>
          </c:marker>
          <c:cat>
            <c:numRef>
              <c:f>'Trajectory Graphs'!$H$3:$H$18</c:f>
              <c:numCache>
                <c:formatCode>General</c:formatCode>
                <c:ptCount val="1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</c:numCache>
            </c:numRef>
          </c:cat>
          <c:val>
            <c:numRef>
              <c:f>'Trajectory Graphs'!$M$3:$M$18</c:f>
              <c:numCache>
                <c:formatCode>General</c:formatCode>
                <c:ptCount val="16"/>
                <c:pt idx="0">
                  <c:v>0.14000000000000001</c:v>
                </c:pt>
                <c:pt idx="1">
                  <c:v>0.42000000000000032</c:v>
                </c:pt>
                <c:pt idx="2">
                  <c:v>0.98</c:v>
                </c:pt>
                <c:pt idx="3">
                  <c:v>1.7900000000000005</c:v>
                </c:pt>
                <c:pt idx="4">
                  <c:v>2.66</c:v>
                </c:pt>
                <c:pt idx="5">
                  <c:v>3.3</c:v>
                </c:pt>
                <c:pt idx="6">
                  <c:v>3.54</c:v>
                </c:pt>
                <c:pt idx="7">
                  <c:v>3.3699999999999997</c:v>
                </c:pt>
                <c:pt idx="8">
                  <c:v>2.9299999999999997</c:v>
                </c:pt>
                <c:pt idx="9">
                  <c:v>2.4099999999999997</c:v>
                </c:pt>
                <c:pt idx="10">
                  <c:v>1.9100000000000001</c:v>
                </c:pt>
                <c:pt idx="11">
                  <c:v>1.51</c:v>
                </c:pt>
                <c:pt idx="12">
                  <c:v>1.21</c:v>
                </c:pt>
                <c:pt idx="13">
                  <c:v>1.01</c:v>
                </c:pt>
                <c:pt idx="14">
                  <c:v>0.89000000000000024</c:v>
                </c:pt>
                <c:pt idx="15">
                  <c:v>0.85000000000000064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073472"/>
        <c:axId val="84076032"/>
      </c:lineChart>
      <c:catAx>
        <c:axId val="84073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84076032"/>
        <c:crosses val="autoZero"/>
        <c:auto val="0"/>
        <c:lblAlgn val="ctr"/>
        <c:lblOffset val="100"/>
        <c:noMultiLvlLbl val="0"/>
      </c:catAx>
      <c:valAx>
        <c:axId val="840760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Offences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4073472"/>
        <c:crosses val="autoZero"/>
        <c:crossBetween val="between"/>
      </c:valAx>
      <c:spPr>
        <a:gradFill>
          <a:gsLst>
            <a:gs pos="0">
              <a:srgbClr val="5E9EFF"/>
            </a:gs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</c:spPr>
    </c:plotArea>
    <c:legend>
      <c:legendPos val="b"/>
      <c:layout>
        <c:manualLayout>
          <c:xMode val="edge"/>
          <c:yMode val="edge"/>
          <c:x val="8.6078805478281048E-2"/>
          <c:y val="0.88639109824594053"/>
          <c:w val="0.8451169224461027"/>
          <c:h val="9.3985564304462574E-2"/>
        </c:manualLayout>
      </c:layout>
      <c:overlay val="0"/>
    </c:legend>
    <c:plotVisOnly val="1"/>
    <c:dispBlanksAs val="gap"/>
    <c:showDLblsOverMax val="0"/>
  </c:chart>
  <c:spPr>
    <a:ln w="19050">
      <a:solidFill>
        <a:schemeClr val="bg1">
          <a:lumMod val="65000"/>
        </a:schemeClr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B53D6-D16F-481E-82F8-CEB85C3C3126}" type="datetimeFigureOut">
              <a:rPr lang="en-AU" smtClean="0"/>
              <a:pPr/>
              <a:t>25/02/2015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EDAB6-F2D4-4EE7-82DD-AA7A84DD224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0819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7415"/>
            <a:ext cx="5435600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97C47834-9674-4F22-A0E0-2161AC2C1F6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42126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F01F7-1E5F-4402-979F-0ADE50BF6F07}" type="slidenum">
              <a:rPr lang="en-AU" smtClean="0"/>
              <a:pPr/>
              <a:t>1</a:t>
            </a:fld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10</a:t>
            </a:fld>
            <a:endParaRPr lang="en-A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15</a:t>
            </a:fld>
            <a:endParaRPr lang="en-A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16</a:t>
            </a:fld>
            <a:endParaRPr lang="en-A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47834-9674-4F22-A0E0-2161AC2C1F6A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47834-9674-4F22-A0E0-2161AC2C1F6A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47834-9674-4F22-A0E0-2161AC2C1F6A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35</a:t>
            </a:fld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2</a:t>
            </a:fld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3</a:t>
            </a:fld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4</a:t>
            </a:fld>
            <a:endParaRPr lang="en-A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5</a:t>
            </a:fld>
            <a:endParaRPr lang="en-A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6</a:t>
            </a:fld>
            <a:endParaRPr lang="en-A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7</a:t>
            </a:fld>
            <a:endParaRPr lang="en-A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8</a:t>
            </a:fld>
            <a:endParaRPr lang="en-A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E217-90A0-4021-819E-728E9634FCA9}" type="slidenum">
              <a:rPr lang="en-AU" smtClean="0"/>
              <a:pPr/>
              <a:t>9</a:t>
            </a:fld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pt-hea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133600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373938" cy="82073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08213"/>
            <a:ext cx="7924800" cy="4224337"/>
          </a:xfrm>
        </p:spPr>
        <p:txBody>
          <a:bodyPr tIns="45720" bIns="45720"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AU" smtClean="0"/>
              <a:t>DoC June 2011</a:t>
            </a:r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DoC June 2011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125538"/>
            <a:ext cx="20002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1125538"/>
            <a:ext cx="5848350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DoC June 2011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AU" dirty="0" smtClean="0"/>
              <a:t>DoC 15 June 2011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DoC June 2011</a:t>
            </a:r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33550"/>
            <a:ext cx="3886200" cy="4657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733550"/>
            <a:ext cx="3886200" cy="4657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DoC June 2011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DoC June 2011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DoC June 2011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DoC June 2011</a:t>
            </a:r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DoC June 2011</a:t>
            </a:r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DoC June 2011</a:t>
            </a:r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-head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125538"/>
            <a:ext cx="7373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33550"/>
            <a:ext cx="79248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7088" y="6481763"/>
            <a:ext cx="792162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AU" smtClean="0"/>
              <a:t>DoC June 2011</a:t>
            </a: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427" y="2204864"/>
            <a:ext cx="7730997" cy="2880320"/>
          </a:xfrm>
        </p:spPr>
        <p:txBody>
          <a:bodyPr/>
          <a:lstStyle/>
          <a:p>
            <a:pPr algn="ctr"/>
            <a:r>
              <a:rPr lang="en-AU" sz="3600" b="1" i="1" dirty="0"/>
              <a:t>Examining Adult-Onset Offending: </a:t>
            </a:r>
            <a:r>
              <a:rPr lang="en-AU" sz="3600" b="1" i="1" dirty="0" smtClean="0"/>
              <a:t/>
            </a:r>
            <a:br>
              <a:rPr lang="en-AU" sz="3600" b="1" i="1" dirty="0" smtClean="0"/>
            </a:br>
            <a:r>
              <a:rPr lang="en-AU" sz="3600" b="1" i="1" dirty="0" smtClean="0"/>
              <a:t>A </a:t>
            </a:r>
            <a:r>
              <a:rPr lang="en-AU" sz="3600" b="1" i="1" dirty="0"/>
              <a:t>case for </a:t>
            </a:r>
            <a:r>
              <a:rPr lang="en-AU" sz="3600" b="1" i="1" dirty="0" smtClean="0"/>
              <a:t>Adult Cautioning</a:t>
            </a:r>
            <a:endParaRPr lang="en-AU" sz="3600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4509119"/>
            <a:ext cx="7781925" cy="359743"/>
          </a:xfrm>
        </p:spPr>
        <p:txBody>
          <a:bodyPr/>
          <a:lstStyle/>
          <a:p>
            <a:endParaRPr lang="en-AU" sz="1200" dirty="0" smtClean="0"/>
          </a:p>
          <a:p>
            <a:endParaRPr lang="en-AU" sz="1200" dirty="0" smtClean="0"/>
          </a:p>
          <a:p>
            <a:endParaRPr lang="en-AU" sz="1200" dirty="0" smtClean="0"/>
          </a:p>
          <a:p>
            <a:endParaRPr lang="en-AU" sz="1200" dirty="0" smtClean="0"/>
          </a:p>
          <a:p>
            <a:endParaRPr lang="en-AU" sz="1200" dirty="0" smtClean="0"/>
          </a:p>
          <a:p>
            <a:endParaRPr lang="en-AU" sz="1200" dirty="0" smtClean="0"/>
          </a:p>
          <a:p>
            <a:pPr eaLnBrk="1" hangingPunct="1"/>
            <a:endParaRPr lang="en-AU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57427" y="5301208"/>
            <a:ext cx="316835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AU" dirty="0" smtClean="0"/>
              <a:t>Carleen Thompson</a:t>
            </a:r>
          </a:p>
          <a:p>
            <a:pPr>
              <a:buNone/>
            </a:pPr>
            <a:r>
              <a:rPr lang="en-AU" dirty="0" smtClean="0"/>
              <a:t>Anna Stewart</a:t>
            </a:r>
          </a:p>
          <a:p>
            <a:pPr>
              <a:buNone/>
            </a:pPr>
            <a:r>
              <a:rPr lang="en-AU" dirty="0" smtClean="0"/>
              <a:t>Troy Allard</a:t>
            </a:r>
          </a:p>
          <a:p>
            <a:pPr>
              <a:buNone/>
            </a:pPr>
            <a:r>
              <a:rPr lang="en-AU" dirty="0" smtClean="0"/>
              <a:t>April </a:t>
            </a:r>
            <a:r>
              <a:rPr lang="en-AU" dirty="0" err="1" smtClean="0"/>
              <a:t>Chrzanowksi</a:t>
            </a:r>
            <a:endParaRPr lang="en-AU" dirty="0"/>
          </a:p>
        </p:txBody>
      </p:sp>
      <p:sp>
        <p:nvSpPr>
          <p:cNvPr id="2" name="TextBox 1"/>
          <p:cNvSpPr txBox="1"/>
          <p:nvPr/>
        </p:nvSpPr>
        <p:spPr>
          <a:xfrm>
            <a:off x="4139952" y="6386286"/>
            <a:ext cx="540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AU" dirty="0" smtClean="0"/>
              <a:t>Funded by a Criminology Research Council Grant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373938" cy="457200"/>
          </a:xfrm>
        </p:spPr>
        <p:txBody>
          <a:bodyPr/>
          <a:lstStyle/>
          <a:p>
            <a:r>
              <a:rPr lang="en-US" sz="3200" b="1" i="1" dirty="0"/>
              <a:t>What is the extent and nature of adult-onset offending?</a:t>
            </a:r>
            <a:r>
              <a:rPr lang="en-AU" sz="3200" dirty="0"/>
              <a:t/>
            </a:r>
            <a:br>
              <a:rPr lang="en-AU" sz="3200" dirty="0"/>
            </a:br>
            <a:endParaRPr lang="en-AU" sz="32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76872"/>
            <a:ext cx="7924800" cy="4186411"/>
          </a:xfrm>
        </p:spPr>
        <p:txBody>
          <a:bodyPr/>
          <a:lstStyle/>
          <a:p>
            <a:r>
              <a:rPr lang="en-US" sz="3200" dirty="0"/>
              <a:t>52.3% of offenders </a:t>
            </a:r>
            <a:r>
              <a:rPr lang="en-US" sz="3200" dirty="0" smtClean="0"/>
              <a:t>first contact 18years+ </a:t>
            </a:r>
            <a:r>
              <a:rPr lang="en-US" sz="3200" dirty="0"/>
              <a:t>(</a:t>
            </a:r>
            <a:r>
              <a:rPr lang="en-US" sz="3200" i="1" dirty="0"/>
              <a:t>n </a:t>
            </a:r>
            <a:r>
              <a:rPr lang="en-US" sz="3200" dirty="0"/>
              <a:t>= 21,213)</a:t>
            </a:r>
          </a:p>
          <a:p>
            <a:r>
              <a:rPr lang="en-US" sz="3200" dirty="0" smtClean="0"/>
              <a:t>Heterogeneity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Offences ranged 1 – </a:t>
            </a:r>
            <a:r>
              <a:rPr lang="en-US" sz="3200" dirty="0" smtClean="0"/>
              <a:t>118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marL="0" indent="0">
              <a:buNone/>
            </a:pPr>
            <a:endParaRPr lang="en-A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114040"/>
              </p:ext>
            </p:extLst>
          </p:nvPr>
        </p:nvGraphicFramePr>
        <p:xfrm>
          <a:off x="395536" y="908720"/>
          <a:ext cx="8223448" cy="5626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1560" y="18864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AU" sz="2000" dirty="0" smtClean="0"/>
              <a:t>Allard et al., 2014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1284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901029"/>
              </p:ext>
            </p:extLst>
          </p:nvPr>
        </p:nvGraphicFramePr>
        <p:xfrm>
          <a:off x="395536" y="908720"/>
          <a:ext cx="8223448" cy="5626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lowchart: Connector 1"/>
          <p:cNvSpPr/>
          <p:nvPr/>
        </p:nvSpPr>
        <p:spPr bwMode="auto">
          <a:xfrm>
            <a:off x="6012160" y="4149080"/>
            <a:ext cx="1008112" cy="864096"/>
          </a:xfrm>
          <a:prstGeom prst="flowChartConnector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AU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88640"/>
            <a:ext cx="29466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AU" sz="2200" dirty="0" smtClean="0"/>
              <a:t>Low rate classification</a:t>
            </a: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25183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983293"/>
              </p:ext>
            </p:extLst>
          </p:nvPr>
        </p:nvGraphicFramePr>
        <p:xfrm>
          <a:off x="395536" y="908720"/>
          <a:ext cx="8223448" cy="5626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188640"/>
            <a:ext cx="30091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AU" sz="2200" dirty="0" smtClean="0"/>
              <a:t>High rate classification</a:t>
            </a: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235802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236830" y="908720"/>
            <a:ext cx="878497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AU" sz="3200" b="1" kern="0" dirty="0" smtClean="0"/>
              <a:t>Low rate v. high rate ‘adult-onset’ offenders</a:t>
            </a:r>
            <a:endParaRPr lang="en-AU" sz="3200" b="1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354911" y="2044843"/>
            <a:ext cx="4608512" cy="4402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800" b="1" kern="0" dirty="0" smtClean="0">
                <a:latin typeface="Aharoni" panose="02010803020104030203" pitchFamily="2" charset="-79"/>
                <a:cs typeface="Aharoni" panose="02010803020104030203" pitchFamily="2" charset="-79"/>
              </a:rPr>
              <a:t>High rate </a:t>
            </a:r>
            <a:r>
              <a:rPr lang="en-US" sz="2800" b="1" kern="0" dirty="0" smtClean="0">
                <a:solidFill>
                  <a:srgbClr val="FF0000"/>
                </a:solidFill>
                <a:latin typeface="+mj-lt"/>
                <a:cs typeface="Aharoni" panose="02010803020104030203" pitchFamily="2" charset="-79"/>
              </a:rPr>
              <a:t>(</a:t>
            </a:r>
            <a:r>
              <a:rPr lang="en-US" sz="2800" b="1" kern="0" dirty="0" smtClean="0">
                <a:solidFill>
                  <a:srgbClr val="FF0000"/>
                </a:solidFill>
                <a:latin typeface="+mj-lt"/>
              </a:rPr>
              <a:t>6.6%) </a:t>
            </a:r>
          </a:p>
          <a:p>
            <a:pPr lvl="1"/>
            <a:r>
              <a:rPr lang="en-US" sz="2200" kern="0" dirty="0" smtClean="0">
                <a:solidFill>
                  <a:srgbClr val="FF0000"/>
                </a:solidFill>
                <a:sym typeface="Wingdings"/>
              </a:rPr>
              <a:t> </a:t>
            </a:r>
            <a:r>
              <a:rPr lang="en-US" sz="2200" kern="0" dirty="0" smtClean="0"/>
              <a:t>offences (</a:t>
            </a:r>
            <a:r>
              <a:rPr lang="en-US" sz="2200" i="1" kern="0" dirty="0" smtClean="0"/>
              <a:t>M = 12.1</a:t>
            </a:r>
            <a:r>
              <a:rPr lang="en-US" sz="2200" kern="0" dirty="0" smtClean="0"/>
              <a:t>)</a:t>
            </a:r>
          </a:p>
          <a:p>
            <a:pPr lvl="1"/>
            <a:r>
              <a:rPr lang="en-US" sz="2200" kern="0" dirty="0" smtClean="0">
                <a:solidFill>
                  <a:srgbClr val="FF0000"/>
                </a:solidFill>
                <a:sym typeface="Wingdings"/>
              </a:rPr>
              <a:t> </a:t>
            </a:r>
            <a:r>
              <a:rPr lang="en-US" sz="2200" kern="0" dirty="0" smtClean="0"/>
              <a:t>events (</a:t>
            </a:r>
            <a:r>
              <a:rPr lang="en-US" sz="2200" i="1" kern="0" dirty="0" smtClean="0"/>
              <a:t>M = </a:t>
            </a:r>
            <a:r>
              <a:rPr lang="en-US" sz="2200" kern="0" dirty="0" smtClean="0"/>
              <a:t>4.6)</a:t>
            </a:r>
          </a:p>
          <a:p>
            <a:pPr lvl="1"/>
            <a:r>
              <a:rPr lang="en-US" sz="2200" kern="0" dirty="0" smtClean="0">
                <a:solidFill>
                  <a:srgbClr val="FF0000"/>
                </a:solidFill>
                <a:sym typeface="Wingdings"/>
              </a:rPr>
              <a:t> </a:t>
            </a:r>
            <a:r>
              <a:rPr lang="en-US" sz="2200" kern="0" dirty="0" smtClean="0"/>
              <a:t>serious (39% serious)</a:t>
            </a:r>
          </a:p>
          <a:p>
            <a:pPr lvl="1"/>
            <a:r>
              <a:rPr lang="en-US" sz="2200" kern="0" dirty="0" smtClean="0">
                <a:solidFill>
                  <a:srgbClr val="FF0000"/>
                </a:solidFill>
                <a:sym typeface="Wingdings"/>
              </a:rPr>
              <a:t> </a:t>
            </a:r>
            <a:r>
              <a:rPr lang="en-US" sz="2200" kern="0" dirty="0" smtClean="0"/>
              <a:t>supervised orders (49%)</a:t>
            </a:r>
          </a:p>
          <a:p>
            <a:pPr lvl="1"/>
            <a:r>
              <a:rPr lang="en-US" sz="2200" kern="0" dirty="0" smtClean="0">
                <a:solidFill>
                  <a:srgbClr val="FF0000"/>
                </a:solidFill>
                <a:sym typeface="Wingdings"/>
              </a:rPr>
              <a:t></a:t>
            </a:r>
            <a:r>
              <a:rPr lang="en-US" sz="2200" kern="0" dirty="0" smtClean="0"/>
              <a:t> prison (20%)</a:t>
            </a:r>
          </a:p>
          <a:p>
            <a:pPr lvl="1"/>
            <a:r>
              <a:rPr lang="en-US" sz="2200" kern="0" dirty="0" smtClean="0">
                <a:solidFill>
                  <a:srgbClr val="FF0000"/>
                </a:solidFill>
                <a:sym typeface="Wingdings"/>
              </a:rPr>
              <a:t> </a:t>
            </a:r>
            <a:r>
              <a:rPr lang="en-US" sz="2200" kern="0" dirty="0" smtClean="0"/>
              <a:t>versatility</a:t>
            </a:r>
          </a:p>
          <a:p>
            <a:pPr lvl="1"/>
            <a:r>
              <a:rPr lang="en-US" sz="2200" kern="0" dirty="0" smtClean="0">
                <a:solidFill>
                  <a:srgbClr val="FF0000"/>
                </a:solidFill>
                <a:sym typeface="Wingdings"/>
              </a:rPr>
              <a:t> </a:t>
            </a:r>
            <a:r>
              <a:rPr lang="en-US" sz="2200" kern="0" dirty="0" smtClean="0"/>
              <a:t>violence</a:t>
            </a:r>
          </a:p>
          <a:p>
            <a:pPr lvl="1"/>
            <a:endParaRPr lang="en-US" sz="2000" kern="0" dirty="0" smtClean="0"/>
          </a:p>
          <a:p>
            <a:pPr lvl="1"/>
            <a:endParaRPr lang="en-US" sz="2000" kern="0" dirty="0" smtClean="0"/>
          </a:p>
          <a:p>
            <a:endParaRPr lang="en-US" sz="2000" kern="0" dirty="0" smtClean="0"/>
          </a:p>
          <a:p>
            <a:endParaRPr lang="en-US" sz="2000" kern="0" dirty="0" smtClean="0"/>
          </a:p>
          <a:p>
            <a:endParaRPr lang="en-US" sz="2000" kern="0" dirty="0" smtClean="0"/>
          </a:p>
          <a:p>
            <a:endParaRPr lang="en-AU" sz="2000" b="1" i="1" kern="0" dirty="0"/>
          </a:p>
        </p:txBody>
      </p:sp>
      <p:sp>
        <p:nvSpPr>
          <p:cNvPr id="7" name="TextBox 6"/>
          <p:cNvSpPr txBox="1"/>
          <p:nvPr/>
        </p:nvSpPr>
        <p:spPr>
          <a:xfrm>
            <a:off x="249300" y="2060848"/>
            <a:ext cx="4357283" cy="44196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ow 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rate </a:t>
            </a:r>
            <a:r>
              <a:rPr lang="en-US" sz="2800" b="1" dirty="0" smtClean="0">
                <a:solidFill>
                  <a:srgbClr val="00B050"/>
                </a:solidFill>
                <a:latin typeface="+mj-lt"/>
                <a:cs typeface="Aharoni" panose="02010803020104030203" pitchFamily="2" charset="-79"/>
              </a:rPr>
              <a:t>(</a:t>
            </a:r>
            <a:r>
              <a:rPr lang="en-US" sz="2800" b="1" dirty="0" smtClean="0">
                <a:solidFill>
                  <a:srgbClr val="00B050"/>
                </a:solidFill>
                <a:latin typeface="+mj-lt"/>
              </a:rPr>
              <a:t>93.4%) </a:t>
            </a:r>
          </a:p>
          <a:p>
            <a:pPr lvl="1"/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339933"/>
                </a:solidFill>
                <a:sym typeface="Wingdings"/>
              </a:rPr>
              <a:t> </a:t>
            </a:r>
            <a:r>
              <a:rPr lang="en-US" sz="2200" dirty="0" smtClean="0"/>
              <a:t>offences (</a:t>
            </a:r>
            <a:r>
              <a:rPr lang="en-US" sz="2200" i="1" dirty="0" smtClean="0"/>
              <a:t>M </a:t>
            </a:r>
            <a:r>
              <a:rPr lang="en-US" sz="2200" i="1" dirty="0"/>
              <a:t>= </a:t>
            </a:r>
            <a:r>
              <a:rPr lang="en-US" sz="2200" i="1" dirty="0" smtClean="0"/>
              <a:t>1.8)</a:t>
            </a:r>
          </a:p>
          <a:p>
            <a:pPr lvl="1"/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339933"/>
                </a:solidFill>
                <a:sym typeface="Wingdings"/>
              </a:rPr>
              <a:t> </a:t>
            </a:r>
            <a:r>
              <a:rPr lang="en-US" sz="2200" dirty="0" smtClean="0"/>
              <a:t>events (</a:t>
            </a:r>
            <a:r>
              <a:rPr lang="en-US" sz="2200" i="1" dirty="0" smtClean="0"/>
              <a:t>M </a:t>
            </a:r>
            <a:r>
              <a:rPr lang="en-US" sz="2200" i="1" dirty="0"/>
              <a:t>= </a:t>
            </a:r>
            <a:r>
              <a:rPr lang="en-US" sz="2200" dirty="0" smtClean="0"/>
              <a:t>1.4)</a:t>
            </a:r>
            <a:endParaRPr lang="en-US" sz="2200" dirty="0"/>
          </a:p>
          <a:p>
            <a:pPr lvl="1"/>
            <a:r>
              <a:rPr lang="en-US" sz="2200" dirty="0" smtClean="0"/>
              <a:t> </a:t>
            </a:r>
            <a:r>
              <a:rPr lang="en-US" sz="2200" dirty="0">
                <a:solidFill>
                  <a:srgbClr val="339933"/>
                </a:solidFill>
                <a:sym typeface="Wingdings"/>
              </a:rPr>
              <a:t> </a:t>
            </a:r>
            <a:r>
              <a:rPr lang="en-US" sz="2200" dirty="0"/>
              <a:t>serious </a:t>
            </a:r>
            <a:r>
              <a:rPr lang="en-US" sz="2200" dirty="0" smtClean="0"/>
              <a:t>(8</a:t>
            </a:r>
            <a:r>
              <a:rPr lang="en-US" sz="2200" dirty="0"/>
              <a:t>% ever </a:t>
            </a:r>
            <a:r>
              <a:rPr lang="en-US" sz="2200" dirty="0" smtClean="0"/>
              <a:t>serious)</a:t>
            </a:r>
            <a:endParaRPr lang="en-US" sz="2200" dirty="0"/>
          </a:p>
          <a:p>
            <a:pPr lvl="1"/>
            <a:r>
              <a:rPr lang="en-US" sz="2200" dirty="0" smtClean="0"/>
              <a:t> </a:t>
            </a:r>
            <a:r>
              <a:rPr lang="en-US" sz="2200" dirty="0">
                <a:solidFill>
                  <a:srgbClr val="339933"/>
                </a:solidFill>
                <a:sym typeface="Wingdings"/>
              </a:rPr>
              <a:t> </a:t>
            </a:r>
            <a:r>
              <a:rPr lang="en-US" sz="2200" dirty="0"/>
              <a:t>supervised order (6</a:t>
            </a:r>
            <a:r>
              <a:rPr lang="en-US" sz="2200" dirty="0" smtClean="0"/>
              <a:t>%)</a:t>
            </a:r>
          </a:p>
          <a:p>
            <a:pPr lvl="1"/>
            <a:r>
              <a:rPr lang="en-US" sz="2200" dirty="0" smtClean="0"/>
              <a:t> </a:t>
            </a:r>
            <a:r>
              <a:rPr lang="en-US" sz="2200" dirty="0">
                <a:solidFill>
                  <a:srgbClr val="339933"/>
                </a:solidFill>
                <a:sym typeface="Wingdings"/>
              </a:rPr>
              <a:t> </a:t>
            </a:r>
            <a:r>
              <a:rPr lang="en-US" sz="2200" dirty="0"/>
              <a:t>prison </a:t>
            </a:r>
            <a:r>
              <a:rPr lang="en-US" sz="2200" dirty="0" smtClean="0"/>
              <a:t>(1.5%)</a:t>
            </a:r>
          </a:p>
          <a:p>
            <a:pPr lvl="1"/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339933"/>
                </a:solidFill>
                <a:sym typeface="Wingdings"/>
              </a:rPr>
              <a:t> </a:t>
            </a:r>
            <a:r>
              <a:rPr lang="en-US" sz="2200" dirty="0" smtClean="0"/>
              <a:t>versatility</a:t>
            </a:r>
          </a:p>
          <a:p>
            <a:pPr lvl="1"/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339933"/>
                </a:solidFill>
                <a:sym typeface="Wingdings"/>
              </a:rPr>
              <a:t> </a:t>
            </a:r>
            <a:r>
              <a:rPr lang="en-US" sz="2200" dirty="0" smtClean="0"/>
              <a:t>violence</a:t>
            </a:r>
          </a:p>
          <a:p>
            <a:pPr lvl="1"/>
            <a:endParaRPr lang="en-US" sz="2200" dirty="0"/>
          </a:p>
          <a:p>
            <a:pPr lvl="1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980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784976" cy="792088"/>
          </a:xfrm>
        </p:spPr>
        <p:txBody>
          <a:bodyPr/>
          <a:lstStyle/>
          <a:p>
            <a:r>
              <a:rPr lang="en-US" sz="3200" b="1" i="1" dirty="0" smtClean="0"/>
              <a:t>So nearly 95% of ‘Adult-Onset’ Offenders…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988840"/>
            <a:ext cx="7924800" cy="440243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Just one or two offences, minor or moderate in nature, resulted in non-supervised orders</a:t>
            </a:r>
          </a:p>
          <a:p>
            <a:endParaRPr lang="en-US" sz="28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AU" sz="2000" b="1" i="1" dirty="0"/>
          </a:p>
        </p:txBody>
      </p:sp>
    </p:spTree>
    <p:extLst>
      <p:ext uri="{BB962C8B-B14F-4D97-AF65-F5344CB8AC3E}">
        <p14:creationId xmlns:p14="http://schemas.microsoft.com/office/powerpoint/2010/main" val="203622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In fact….</a:t>
            </a:r>
            <a:r>
              <a:rPr lang="en-AU" sz="3200" dirty="0"/>
              <a:t/>
            </a:r>
            <a:br>
              <a:rPr lang="en-AU" sz="3200" dirty="0"/>
            </a:br>
            <a:endParaRPr lang="en-AU" sz="32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83568" y="2924944"/>
            <a:ext cx="7776864" cy="332398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1">
              <a:buNone/>
            </a:pPr>
            <a:r>
              <a:rPr lang="en-US" sz="2400" b="1" i="1" dirty="0" smtClean="0"/>
              <a:t>Adult-onset - low</a:t>
            </a:r>
          </a:p>
          <a:p>
            <a:pPr lvl="1">
              <a:buNone/>
            </a:pPr>
            <a:r>
              <a:rPr lang="en-US" sz="2400" i="1" dirty="0" smtClean="0"/>
              <a:t>M = 1.8</a:t>
            </a:r>
            <a:r>
              <a:rPr lang="en-US" sz="2400" dirty="0" smtClean="0"/>
              <a:t> </a:t>
            </a:r>
            <a:r>
              <a:rPr lang="en-US" sz="2400" b="1" dirty="0" smtClean="0"/>
              <a:t>offences</a:t>
            </a:r>
            <a:r>
              <a:rPr lang="en-US" sz="2400" dirty="0" smtClean="0"/>
              <a:t>         </a:t>
            </a:r>
            <a:r>
              <a:rPr lang="en-US" sz="2400" dirty="0" smtClean="0">
                <a:solidFill>
                  <a:srgbClr val="FF0000"/>
                </a:solidFill>
              </a:rPr>
              <a:t>≈</a:t>
            </a:r>
          </a:p>
          <a:p>
            <a:pPr lvl="1">
              <a:buNone/>
            </a:pPr>
            <a:r>
              <a:rPr lang="en-US" sz="2400" i="1" dirty="0" smtClean="0"/>
              <a:t>M = </a:t>
            </a:r>
            <a:r>
              <a:rPr lang="en-US" sz="2400" dirty="0" smtClean="0"/>
              <a:t>1.4 </a:t>
            </a:r>
            <a:r>
              <a:rPr lang="en-US" sz="2400" b="1" dirty="0" smtClean="0"/>
              <a:t>event</a:t>
            </a:r>
            <a:r>
              <a:rPr lang="en-US" sz="2400" dirty="0" smtClean="0"/>
              <a:t>               </a:t>
            </a:r>
            <a:r>
              <a:rPr lang="en-US" sz="2400" dirty="0" smtClean="0">
                <a:solidFill>
                  <a:srgbClr val="FF0000"/>
                </a:solidFill>
              </a:rPr>
              <a:t>≈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8% ever </a:t>
            </a:r>
            <a:r>
              <a:rPr lang="en-US" sz="2400" b="1" dirty="0" smtClean="0"/>
              <a:t>serious </a:t>
            </a:r>
            <a:r>
              <a:rPr lang="en-US" sz="2400" dirty="0" smtClean="0"/>
              <a:t>         </a:t>
            </a:r>
            <a:r>
              <a:rPr lang="en-US" sz="2400" dirty="0" smtClean="0">
                <a:solidFill>
                  <a:srgbClr val="FF0000"/>
                </a:solidFill>
              </a:rPr>
              <a:t>≈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6% </a:t>
            </a:r>
            <a:r>
              <a:rPr lang="en-US" sz="2400" b="1" dirty="0" smtClean="0"/>
              <a:t>supervised order  </a:t>
            </a:r>
            <a:r>
              <a:rPr lang="en-US" sz="2400" dirty="0" smtClean="0">
                <a:solidFill>
                  <a:srgbClr val="FF0000"/>
                </a:solidFill>
              </a:rPr>
              <a:t>≈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1.5% </a:t>
            </a:r>
            <a:r>
              <a:rPr lang="en-US" sz="2400" b="1" dirty="0" smtClean="0"/>
              <a:t>prison</a:t>
            </a:r>
            <a:r>
              <a:rPr lang="en-US" sz="2400" dirty="0" smtClean="0"/>
              <a:t>                 </a:t>
            </a:r>
            <a:r>
              <a:rPr lang="en-US" sz="2400" dirty="0" smtClean="0">
                <a:solidFill>
                  <a:srgbClr val="FF0000"/>
                </a:solidFill>
              </a:rPr>
              <a:t>≈</a:t>
            </a:r>
            <a:endParaRPr lang="en-US" sz="2400" dirty="0" smtClean="0"/>
          </a:p>
          <a:p>
            <a:pPr lvl="1">
              <a:buNone/>
            </a:pPr>
            <a:endParaRPr lang="en-US" sz="2400" i="1" dirty="0" smtClean="0"/>
          </a:p>
          <a:p>
            <a:pPr lvl="1">
              <a:buNone/>
            </a:pPr>
            <a:r>
              <a:rPr lang="en-US" sz="2400" b="1" i="1" dirty="0" smtClean="0"/>
              <a:t>Early-onset - low</a:t>
            </a:r>
          </a:p>
          <a:p>
            <a:pPr lvl="1">
              <a:buNone/>
            </a:pPr>
            <a:r>
              <a:rPr lang="en-US" sz="2400" i="1" dirty="0" smtClean="0"/>
              <a:t>M = 2.4</a:t>
            </a:r>
            <a:r>
              <a:rPr lang="en-US" sz="2400" dirty="0" smtClean="0"/>
              <a:t> </a:t>
            </a:r>
            <a:r>
              <a:rPr lang="en-US" sz="2400" b="1" dirty="0" smtClean="0"/>
              <a:t>offences</a:t>
            </a:r>
          </a:p>
          <a:p>
            <a:pPr lvl="1">
              <a:buNone/>
            </a:pPr>
            <a:r>
              <a:rPr lang="en-US" sz="2400" i="1" dirty="0" smtClean="0"/>
              <a:t>M = </a:t>
            </a:r>
            <a:r>
              <a:rPr lang="en-US" sz="2400" dirty="0" smtClean="0"/>
              <a:t>1.8 </a:t>
            </a:r>
            <a:r>
              <a:rPr lang="en-US" sz="2400" b="1" dirty="0" smtClean="0"/>
              <a:t>event</a:t>
            </a:r>
          </a:p>
          <a:p>
            <a:pPr lvl="1">
              <a:buNone/>
            </a:pPr>
            <a:r>
              <a:rPr lang="en-US" sz="2400" dirty="0" smtClean="0"/>
              <a:t>14% ever </a:t>
            </a:r>
            <a:r>
              <a:rPr lang="en-US" sz="2400" b="1" dirty="0" smtClean="0"/>
              <a:t>serious</a:t>
            </a:r>
          </a:p>
          <a:p>
            <a:pPr lvl="1">
              <a:buNone/>
            </a:pPr>
            <a:r>
              <a:rPr lang="en-US" sz="2400" dirty="0" smtClean="0"/>
              <a:t>7%</a:t>
            </a:r>
            <a:r>
              <a:rPr lang="en-US" sz="2400" b="1" dirty="0" smtClean="0"/>
              <a:t> supervised order</a:t>
            </a:r>
          </a:p>
          <a:p>
            <a:pPr lvl="1">
              <a:buNone/>
            </a:pPr>
            <a:r>
              <a:rPr lang="en-US" sz="2400" dirty="0" smtClean="0"/>
              <a:t>0.7% </a:t>
            </a:r>
            <a:r>
              <a:rPr lang="en-US" sz="2400" b="1" dirty="0" smtClean="0"/>
              <a:t>prison</a:t>
            </a:r>
          </a:p>
          <a:p>
            <a:pPr lvl="1">
              <a:buNone/>
            </a:pPr>
            <a:endParaRPr lang="en-US" sz="2000" dirty="0" smtClean="0"/>
          </a:p>
          <a:p>
            <a:endParaRPr lang="en-AU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7924800" cy="72008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dirty="0" smtClean="0">
                <a:solidFill>
                  <a:srgbClr val="FF0000"/>
                </a:solidFill>
              </a:rPr>
              <a:t>Similar offending patterns to low-rate early-onset offenders</a:t>
            </a:r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AU" sz="2000" b="1" i="1" dirty="0"/>
          </a:p>
        </p:txBody>
      </p:sp>
    </p:spTree>
    <p:extLst>
      <p:ext uri="{BB962C8B-B14F-4D97-AF65-F5344CB8AC3E}">
        <p14:creationId xmlns:p14="http://schemas.microsoft.com/office/powerpoint/2010/main" val="158155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784976" cy="792088"/>
          </a:xfrm>
        </p:spPr>
        <p:txBody>
          <a:bodyPr/>
          <a:lstStyle/>
          <a:p>
            <a:r>
              <a:rPr lang="en-US" sz="3200" b="1" i="1" dirty="0" smtClean="0"/>
              <a:t>Low Rate Adult- v. Early-Onset Offenders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838200" y="1988841"/>
            <a:ext cx="7924800" cy="72008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Differences in types of offences </a:t>
            </a:r>
            <a:r>
              <a:rPr lang="en-US" sz="2300" dirty="0" smtClean="0"/>
              <a:t>(ever v. never)</a:t>
            </a:r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AU" sz="2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2492896"/>
            <a:ext cx="9036496" cy="352711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1">
              <a:buNone/>
            </a:pPr>
            <a:r>
              <a:rPr lang="en-US" sz="2400" b="1" i="1" dirty="0" smtClean="0"/>
              <a:t>Adult-onset - low</a:t>
            </a:r>
          </a:p>
          <a:p>
            <a:pPr lvl="1">
              <a:buNone/>
            </a:pPr>
            <a:r>
              <a:rPr lang="en-US" sz="2400" dirty="0"/>
              <a:t>25% property</a:t>
            </a:r>
          </a:p>
          <a:p>
            <a:pPr lvl="1">
              <a:buNone/>
            </a:pPr>
            <a:r>
              <a:rPr lang="en-US" sz="2400" dirty="0" smtClean="0"/>
              <a:t>40% public order</a:t>
            </a:r>
          </a:p>
          <a:p>
            <a:pPr lvl="1">
              <a:buNone/>
            </a:pPr>
            <a:r>
              <a:rPr lang="en-US" sz="2400" dirty="0" smtClean="0"/>
              <a:t>24% dangerous or negligent acts endangering persons </a:t>
            </a:r>
            <a:r>
              <a:rPr lang="en-US" sz="1800" dirty="0" smtClean="0"/>
              <a:t>(principally driving under the influence of alcohol or other substances and dangerous or negligent operation of a vehicle)</a:t>
            </a:r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r>
              <a:rPr lang="en-US" sz="2400" b="1" i="1" dirty="0" smtClean="0"/>
              <a:t>Early-onset - low</a:t>
            </a:r>
          </a:p>
          <a:p>
            <a:pPr lvl="1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70% property</a:t>
            </a:r>
          </a:p>
          <a:p>
            <a:pPr lvl="1">
              <a:buNone/>
            </a:pPr>
            <a:r>
              <a:rPr lang="en-US" sz="2400" b="1" dirty="0" smtClean="0">
                <a:solidFill>
                  <a:srgbClr val="339933"/>
                </a:solidFill>
              </a:rPr>
              <a:t>24.5% public order</a:t>
            </a:r>
          </a:p>
          <a:p>
            <a:pPr lvl="1">
              <a:buNone/>
            </a:pPr>
            <a:r>
              <a:rPr lang="en-US" sz="2400" b="1" dirty="0" smtClean="0">
                <a:solidFill>
                  <a:srgbClr val="339933"/>
                </a:solidFill>
              </a:rPr>
              <a:t>12% dangerous or negligent acts endangering persons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793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784976" cy="792088"/>
          </a:xfrm>
        </p:spPr>
        <p:txBody>
          <a:bodyPr/>
          <a:lstStyle/>
          <a:p>
            <a:r>
              <a:rPr lang="en-US" sz="3200" b="1" i="1" dirty="0" smtClean="0"/>
              <a:t>Low Rate Adult- v. Early-Onset Offenders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838200" y="1988841"/>
            <a:ext cx="7924800" cy="72008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Differences in types of offences </a:t>
            </a:r>
            <a:r>
              <a:rPr lang="en-US" sz="2300" dirty="0" smtClean="0"/>
              <a:t>(ever v. never)</a:t>
            </a:r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AU" sz="2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2492896"/>
            <a:ext cx="9036496" cy="33609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1">
              <a:buNone/>
            </a:pPr>
            <a:r>
              <a:rPr lang="en-US" sz="2400" b="1" i="1" dirty="0" smtClean="0"/>
              <a:t>Adult-onset - low</a:t>
            </a:r>
          </a:p>
          <a:p>
            <a:pPr lvl="1">
              <a:buNone/>
            </a:pPr>
            <a:r>
              <a:rPr lang="en-US" sz="2400" b="1" dirty="0">
                <a:solidFill>
                  <a:srgbClr val="339933"/>
                </a:solidFill>
              </a:rPr>
              <a:t>25% property</a:t>
            </a:r>
          </a:p>
          <a:p>
            <a:pPr lvl="1">
              <a:buNone/>
            </a:pPr>
            <a:r>
              <a:rPr lang="en-US" sz="2400" b="1" dirty="0">
                <a:solidFill>
                  <a:srgbClr val="FF0000"/>
                </a:solidFill>
              </a:rPr>
              <a:t>40% public order</a:t>
            </a:r>
          </a:p>
          <a:p>
            <a:pPr lvl="1">
              <a:buNone/>
            </a:pPr>
            <a:r>
              <a:rPr lang="en-US" sz="2400" b="1" dirty="0">
                <a:solidFill>
                  <a:srgbClr val="FF0000"/>
                </a:solidFill>
              </a:rPr>
              <a:t>24% dangerous or negligent acts endangering persons </a:t>
            </a:r>
            <a:r>
              <a:rPr lang="en-US" sz="1800" dirty="0" smtClean="0"/>
              <a:t>(principally driving under the influence of alcohol or other substances and dangerous or negligent operation of a vehicle)</a:t>
            </a:r>
          </a:p>
          <a:p>
            <a:pPr lvl="1">
              <a:buNone/>
            </a:pPr>
            <a:r>
              <a:rPr lang="en-US" sz="2400" b="1" i="1" dirty="0" smtClean="0"/>
              <a:t>Early-onset - low</a:t>
            </a:r>
          </a:p>
          <a:p>
            <a:pPr lvl="1">
              <a:buNone/>
            </a:pPr>
            <a:r>
              <a:rPr lang="en-US" sz="2400" dirty="0" smtClean="0"/>
              <a:t>70% property</a:t>
            </a:r>
          </a:p>
          <a:p>
            <a:pPr lvl="1">
              <a:buNone/>
            </a:pPr>
            <a:r>
              <a:rPr lang="en-US" sz="2400" dirty="0" smtClean="0"/>
              <a:t>24.5% public order</a:t>
            </a:r>
          </a:p>
          <a:p>
            <a:pPr lvl="1">
              <a:buNone/>
            </a:pPr>
            <a:r>
              <a:rPr lang="en-US" sz="2400" dirty="0" smtClean="0"/>
              <a:t>12% dangerous or negligent acts endangering persons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4652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924800" cy="4657725"/>
          </a:xfrm>
        </p:spPr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lvl="1" indent="0">
              <a:buNone/>
            </a:pPr>
            <a:r>
              <a:rPr lang="en-US" sz="2800" dirty="0" smtClean="0"/>
              <a:t>Offences reflect </a:t>
            </a:r>
            <a:r>
              <a:rPr lang="en-US" sz="2800" dirty="0"/>
              <a:t>period of development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61652" y="152636"/>
            <a:ext cx="676875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AU" sz="3200" b="1" dirty="0"/>
              <a:t>But for both groups….</a:t>
            </a:r>
            <a:endParaRPr lang="en-US" sz="3200" b="1" kern="0" dirty="0"/>
          </a:p>
        </p:txBody>
      </p:sp>
      <p:sp>
        <p:nvSpPr>
          <p:cNvPr id="7" name="Rectangle 6"/>
          <p:cNvSpPr/>
          <p:nvPr/>
        </p:nvSpPr>
        <p:spPr>
          <a:xfrm>
            <a:off x="179512" y="2276872"/>
            <a:ext cx="85588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3200" b="1" i="1" dirty="0"/>
              <a:t>Adult-onset – </a:t>
            </a:r>
            <a:r>
              <a:rPr lang="en-US" sz="3200" b="1" i="1" dirty="0" smtClean="0"/>
              <a:t>low</a:t>
            </a:r>
            <a:r>
              <a:rPr lang="en-US" sz="3200" dirty="0" smtClean="0"/>
              <a:t>  </a:t>
            </a:r>
            <a:r>
              <a:rPr lang="en-US" sz="3000" dirty="0" smtClean="0"/>
              <a:t>v.</a:t>
            </a:r>
            <a:r>
              <a:rPr lang="en-US" sz="2000" dirty="0" smtClean="0"/>
              <a:t>        </a:t>
            </a:r>
            <a:r>
              <a:rPr lang="en-US" sz="3200" b="1" i="1" dirty="0" smtClean="0"/>
              <a:t>Early-onset </a:t>
            </a:r>
            <a:r>
              <a:rPr lang="en-US" sz="3200" b="1" i="1" dirty="0"/>
              <a:t>– </a:t>
            </a:r>
            <a:r>
              <a:rPr lang="en-US" sz="3200" b="1" i="1" dirty="0" smtClean="0"/>
              <a:t>low</a:t>
            </a:r>
            <a:endParaRPr lang="en-US" sz="32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714506" y="3212976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  <a:p>
            <a:r>
              <a:rPr lang="en-US" dirty="0" smtClean="0"/>
              <a:t> culture young adults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  <a:p>
            <a:r>
              <a:rPr lang="en-US" dirty="0" smtClean="0"/>
              <a:t> </a:t>
            </a:r>
            <a:r>
              <a:rPr lang="en-US" dirty="0"/>
              <a:t>binge </a:t>
            </a:r>
            <a:r>
              <a:rPr lang="en-US" dirty="0" smtClean="0"/>
              <a:t>drinking</a:t>
            </a:r>
          </a:p>
          <a:p>
            <a:r>
              <a:rPr lang="en-US" dirty="0" smtClean="0"/>
              <a:t> </a:t>
            </a:r>
            <a:r>
              <a:rPr lang="en-US" dirty="0"/>
              <a:t>nightclubbing </a:t>
            </a:r>
            <a:endParaRPr lang="en-US" dirty="0" smtClean="0"/>
          </a:p>
          <a:p>
            <a:r>
              <a:rPr lang="en-US" dirty="0" smtClean="0"/>
              <a:t> ‘</a:t>
            </a:r>
            <a:r>
              <a:rPr lang="en-US" dirty="0"/>
              <a:t>partying’ (</a:t>
            </a:r>
            <a:r>
              <a:rPr lang="en-US" dirty="0" err="1"/>
              <a:t>Druginfo</a:t>
            </a:r>
            <a:r>
              <a:rPr lang="en-US" dirty="0"/>
              <a:t> 2009</a:t>
            </a:r>
            <a:r>
              <a:rPr lang="en-US" dirty="0" smtClean="0"/>
              <a:t>)</a:t>
            </a:r>
          </a:p>
          <a:p>
            <a:r>
              <a:rPr lang="en-US" dirty="0" smtClean="0"/>
              <a:t> other </a:t>
            </a:r>
            <a:r>
              <a:rPr lang="en-US" dirty="0"/>
              <a:t>forms of risk-taking </a:t>
            </a:r>
            <a:r>
              <a:rPr lang="en-US" dirty="0" err="1"/>
              <a:t>behaviours</a:t>
            </a:r>
            <a:r>
              <a:rPr lang="en-US" dirty="0"/>
              <a:t> (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smtClean="0"/>
              <a:t>associated with </a:t>
            </a:r>
            <a:r>
              <a:rPr lang="en-US" dirty="0"/>
              <a:t>driving; Arnett 2000</a:t>
            </a:r>
            <a:r>
              <a:rPr lang="en-US" dirty="0" smtClean="0"/>
              <a:t>) 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4984921" y="3232007"/>
            <a:ext cx="374441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  <a:p>
            <a:r>
              <a:rPr lang="en-US" dirty="0" smtClean="0"/>
              <a:t> adolescent-limited offending patterns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 shoplifting</a:t>
            </a:r>
          </a:p>
          <a:p>
            <a:r>
              <a:rPr lang="en-AU" dirty="0" smtClean="0"/>
              <a:t> </a:t>
            </a:r>
            <a:r>
              <a:rPr lang="en-AU" dirty="0"/>
              <a:t>other property offences </a:t>
            </a:r>
          </a:p>
          <a:p>
            <a:r>
              <a:rPr lang="en-AU" dirty="0" smtClean="0"/>
              <a:t> status offences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164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b="1" dirty="0"/>
              <a:t>Why Adult-Onset Offending?</a:t>
            </a:r>
            <a:endParaRPr lang="en-AU" sz="32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924800" cy="3898379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§"/>
            </a:pPr>
            <a:r>
              <a:rPr lang="en-AU" sz="3200" b="1" dirty="0" smtClean="0">
                <a:solidFill>
                  <a:srgbClr val="FF0000"/>
                </a:solidFill>
              </a:rPr>
              <a:t>30-40% </a:t>
            </a:r>
            <a:r>
              <a:rPr lang="en-AU" sz="3200" dirty="0" smtClean="0"/>
              <a:t>of offenders (!!)</a:t>
            </a:r>
          </a:p>
          <a:p>
            <a:pPr marL="742950" lvl="2" indent="-342900"/>
            <a:r>
              <a:rPr lang="en-AU" sz="2200" dirty="0" smtClean="0"/>
              <a:t>First contact CJS at 18 years or older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3200" dirty="0" smtClean="0"/>
              <a:t>Predominantly </a:t>
            </a:r>
            <a:r>
              <a:rPr lang="en-US" sz="3200" dirty="0"/>
              <a:t>low rate, less serious </a:t>
            </a:r>
            <a:r>
              <a:rPr lang="en-US" sz="3200" dirty="0" smtClean="0"/>
              <a:t>offenders</a:t>
            </a:r>
            <a:endParaRPr lang="en-AU" sz="3200" dirty="0" smtClean="0"/>
          </a:p>
        </p:txBody>
      </p:sp>
    </p:spTree>
    <p:extLst>
      <p:ext uri="{BB962C8B-B14F-4D97-AF65-F5344CB8AC3E}">
        <p14:creationId xmlns:p14="http://schemas.microsoft.com/office/powerpoint/2010/main" val="270031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324544" y="2200682"/>
            <a:ext cx="9922836" cy="204979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1">
              <a:buNone/>
            </a:pPr>
            <a:r>
              <a:rPr lang="en-US" sz="3600" b="1" i="1" dirty="0" smtClean="0"/>
              <a:t>Adult-onset – low</a:t>
            </a:r>
          </a:p>
          <a:p>
            <a:pPr lvl="1">
              <a:buNone/>
            </a:pPr>
            <a:r>
              <a:rPr lang="en-US" sz="3000" dirty="0" smtClean="0"/>
              <a:t>         </a:t>
            </a:r>
            <a:r>
              <a:rPr lang="en-US" sz="3600" dirty="0" smtClean="0">
                <a:solidFill>
                  <a:srgbClr val="339933"/>
                </a:solidFill>
              </a:rPr>
              <a:t>49% </a:t>
            </a:r>
            <a:r>
              <a:rPr lang="en-US" sz="3000" dirty="0" smtClean="0"/>
              <a:t>cohort          v.</a:t>
            </a:r>
            <a:endParaRPr lang="en-US" sz="2000" dirty="0" smtClean="0"/>
          </a:p>
          <a:p>
            <a:pPr lvl="1">
              <a:buNone/>
            </a:pPr>
            <a:endParaRPr lang="en-US" sz="2000" i="1" dirty="0" smtClean="0"/>
          </a:p>
          <a:p>
            <a:pPr lvl="1">
              <a:buNone/>
            </a:pPr>
            <a:endParaRPr lang="en-US" sz="2000" b="1" i="1" dirty="0" smtClean="0"/>
          </a:p>
          <a:p>
            <a:pPr lvl="1">
              <a:buNone/>
            </a:pPr>
            <a:r>
              <a:rPr lang="en-US" sz="3600" b="1" i="1" dirty="0" smtClean="0"/>
              <a:t>Early-onset – low</a:t>
            </a:r>
          </a:p>
          <a:p>
            <a:pPr marL="0" lvl="1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            </a:t>
            </a:r>
            <a:r>
              <a:rPr lang="en-US" sz="3600" dirty="0" smtClean="0">
                <a:solidFill>
                  <a:srgbClr val="FF0000"/>
                </a:solidFill>
              </a:rPr>
              <a:t>35%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/>
              <a:t>cohort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4064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251" y="2708920"/>
            <a:ext cx="8784976" cy="792088"/>
          </a:xfrm>
        </p:spPr>
        <p:txBody>
          <a:bodyPr/>
          <a:lstStyle/>
          <a:p>
            <a:pPr algn="ctr"/>
            <a:r>
              <a:rPr lang="en-AU" sz="4000" dirty="0" smtClean="0">
                <a:solidFill>
                  <a:schemeClr val="tx1"/>
                </a:solidFill>
              </a:rPr>
              <a:t>So…</a:t>
            </a:r>
            <a:br>
              <a:rPr lang="en-AU" sz="4000" dirty="0" smtClean="0">
                <a:solidFill>
                  <a:schemeClr val="tx1"/>
                </a:solidFill>
              </a:rPr>
            </a:br>
            <a:r>
              <a:rPr lang="en-AU" sz="4000" dirty="0" smtClean="0">
                <a:solidFill>
                  <a:schemeClr val="tx1"/>
                </a:solidFill>
              </a:rPr>
              <a:t>Adult-onset </a:t>
            </a:r>
            <a:r>
              <a:rPr lang="en-AU" sz="4000" dirty="0">
                <a:solidFill>
                  <a:schemeClr val="tx1"/>
                </a:solidFill>
              </a:rPr>
              <a:t>low offenders </a:t>
            </a:r>
            <a:r>
              <a:rPr lang="en-AU" sz="4000" b="1" dirty="0">
                <a:solidFill>
                  <a:schemeClr val="tx1"/>
                </a:solidFill>
              </a:rPr>
              <a:t>more normative </a:t>
            </a:r>
            <a:r>
              <a:rPr lang="en-AU" sz="4000" dirty="0">
                <a:solidFill>
                  <a:schemeClr val="tx1"/>
                </a:solidFill>
              </a:rPr>
              <a:t>in </a:t>
            </a:r>
            <a:r>
              <a:rPr lang="en-AU" sz="4000" dirty="0" smtClean="0">
                <a:solidFill>
                  <a:schemeClr val="tx1"/>
                </a:solidFill>
              </a:rPr>
              <a:t>cohort </a:t>
            </a:r>
            <a:r>
              <a:rPr lang="en-AU" sz="4000" dirty="0">
                <a:solidFill>
                  <a:schemeClr val="tx1"/>
                </a:solidFill>
              </a:rPr>
              <a:t>than </a:t>
            </a:r>
            <a:r>
              <a:rPr lang="en-AU" sz="4000" dirty="0" smtClean="0">
                <a:solidFill>
                  <a:schemeClr val="tx1"/>
                </a:solidFill>
              </a:rPr>
              <a:t/>
            </a:r>
            <a:br>
              <a:rPr lang="en-AU" sz="4000" dirty="0" smtClean="0">
                <a:solidFill>
                  <a:schemeClr val="tx1"/>
                </a:solidFill>
              </a:rPr>
            </a:br>
            <a:r>
              <a:rPr lang="en-AU" sz="4000" dirty="0" smtClean="0">
                <a:solidFill>
                  <a:schemeClr val="tx1"/>
                </a:solidFill>
              </a:rPr>
              <a:t>early-onset </a:t>
            </a:r>
            <a:r>
              <a:rPr lang="en-AU" sz="4000" dirty="0">
                <a:solidFill>
                  <a:schemeClr val="tx1"/>
                </a:solidFill>
              </a:rPr>
              <a:t>low!</a:t>
            </a:r>
          </a:p>
        </p:txBody>
      </p:sp>
    </p:spTree>
    <p:extLst>
      <p:ext uri="{BB962C8B-B14F-4D97-AF65-F5344CB8AC3E}">
        <p14:creationId xmlns:p14="http://schemas.microsoft.com/office/powerpoint/2010/main" val="450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96752"/>
            <a:ext cx="8784976" cy="792088"/>
          </a:xfrm>
        </p:spPr>
        <p:txBody>
          <a:bodyPr/>
          <a:lstStyle/>
          <a:p>
            <a:pPr algn="ctr"/>
            <a:r>
              <a:rPr lang="en-US" sz="4000" b="1" i="1" dirty="0" smtClean="0"/>
              <a:t>But….treated very differently by CJS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96552" y="2492896"/>
            <a:ext cx="9540552" cy="267765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1">
              <a:buNone/>
            </a:pPr>
            <a:r>
              <a:rPr lang="en-US" sz="3600" b="1" i="1" dirty="0" smtClean="0"/>
              <a:t>Adult-onset – low</a:t>
            </a:r>
          </a:p>
          <a:p>
            <a:pPr lvl="1">
              <a:buNone/>
            </a:pPr>
            <a:r>
              <a:rPr lang="en-US" sz="3000" dirty="0" smtClean="0">
                <a:solidFill>
                  <a:srgbClr val="339933"/>
                </a:solidFill>
              </a:rPr>
              <a:t>Not cautioned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i="1" dirty="0" smtClean="0"/>
          </a:p>
          <a:p>
            <a:pPr lvl="1">
              <a:buNone/>
            </a:pPr>
            <a:endParaRPr lang="en-US" sz="2000" b="1" i="1" dirty="0" smtClean="0"/>
          </a:p>
          <a:p>
            <a:pPr lvl="1">
              <a:buNone/>
            </a:pPr>
            <a:endParaRPr lang="en-US" sz="2000" b="1" i="1" dirty="0" smtClean="0"/>
          </a:p>
          <a:p>
            <a:pPr lvl="1">
              <a:buNone/>
            </a:pPr>
            <a:r>
              <a:rPr lang="en-US" sz="3600" b="1" i="1" dirty="0" smtClean="0"/>
              <a:t>Early-onset – low</a:t>
            </a:r>
          </a:p>
          <a:p>
            <a:pPr marL="0" lvl="1">
              <a:buNone/>
            </a:pPr>
            <a:r>
              <a:rPr lang="en-US" sz="3000" dirty="0" smtClean="0"/>
              <a:t>    </a:t>
            </a:r>
            <a:r>
              <a:rPr lang="en-US" sz="3000" dirty="0" smtClean="0">
                <a:solidFill>
                  <a:srgbClr val="FF0000"/>
                </a:solidFill>
              </a:rPr>
              <a:t>75% cautioned</a:t>
            </a:r>
          </a:p>
          <a:p>
            <a:pPr marL="0" lvl="3">
              <a:buNone/>
            </a:pPr>
            <a:r>
              <a:rPr lang="en-US" sz="2000" dirty="0" smtClean="0"/>
              <a:t>      Number </a:t>
            </a:r>
            <a:r>
              <a:rPr lang="en-US" sz="2000" dirty="0"/>
              <a:t>would be even higher but </a:t>
            </a:r>
            <a:r>
              <a:rPr lang="en-US" sz="2000" dirty="0" smtClean="0"/>
              <a:t>  </a:t>
            </a:r>
          </a:p>
          <a:p>
            <a:pPr marL="0" lvl="3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17yo offenders due to QLD legislation</a:t>
            </a:r>
            <a:endParaRPr lang="en-US" sz="20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04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924944"/>
            <a:ext cx="5400600" cy="457200"/>
          </a:xfrm>
        </p:spPr>
        <p:txBody>
          <a:bodyPr/>
          <a:lstStyle/>
          <a:p>
            <a:pPr algn="ctr"/>
            <a:r>
              <a:rPr lang="en-AU" sz="3600" b="1" dirty="0" smtClean="0"/>
              <a:t>Cost &amp; resource implications?</a:t>
            </a:r>
            <a:endParaRPr lang="en-AU" sz="3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39552" y="1124744"/>
            <a:ext cx="83529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sz="4000" b="1" i="1" kern="0" dirty="0" smtClean="0"/>
              <a:t>Could we caution less serious, first time adult-onset offenders?</a:t>
            </a:r>
            <a:endParaRPr lang="en-AU" sz="4000" kern="0" dirty="0"/>
          </a:p>
        </p:txBody>
      </p:sp>
    </p:spTree>
    <p:extLst>
      <p:ext uri="{BB962C8B-B14F-4D97-AF65-F5344CB8AC3E}">
        <p14:creationId xmlns:p14="http://schemas.microsoft.com/office/powerpoint/2010/main" val="416446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352928" cy="936104"/>
          </a:xfrm>
        </p:spPr>
        <p:txBody>
          <a:bodyPr/>
          <a:lstStyle/>
          <a:p>
            <a:r>
              <a:rPr lang="en-US" sz="3200" b="1" i="1" dirty="0" smtClean="0"/>
              <a:t>If we cautioned low rate Adult-Onset Offenders for…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708920"/>
            <a:ext cx="7924800" cy="4657725"/>
          </a:xfrm>
        </p:spPr>
        <p:txBody>
          <a:bodyPr/>
          <a:lstStyle/>
          <a:p>
            <a:r>
              <a:rPr lang="en-AU" sz="2400" dirty="0" smtClean="0"/>
              <a:t>First events only (i.e. First-time offenders)</a:t>
            </a:r>
          </a:p>
          <a:p>
            <a:r>
              <a:rPr lang="en-AU" sz="2400" dirty="0" smtClean="0"/>
              <a:t>Magistrates Court events only</a:t>
            </a:r>
          </a:p>
          <a:p>
            <a:r>
              <a:rPr lang="en-AU" sz="2400" dirty="0" smtClean="0"/>
              <a:t>Received non-supervised orders only</a:t>
            </a:r>
          </a:p>
          <a:p>
            <a:endParaRPr lang="en-AU" sz="2400" dirty="0" smtClean="0"/>
          </a:p>
          <a:p>
            <a:pPr>
              <a:buNone/>
            </a:pPr>
            <a:r>
              <a:rPr lang="en-AU" sz="2400" dirty="0" smtClean="0"/>
              <a:t>I.e. First time, less serious, low-rate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Just a rough approximation of what cautioning may look like</a:t>
            </a:r>
          </a:p>
        </p:txBody>
      </p:sp>
    </p:spTree>
    <p:extLst>
      <p:ext uri="{BB962C8B-B14F-4D97-AF65-F5344CB8AC3E}">
        <p14:creationId xmlns:p14="http://schemas.microsoft.com/office/powerpoint/2010/main" val="263792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352928" cy="936104"/>
          </a:xfrm>
        </p:spPr>
        <p:txBody>
          <a:bodyPr/>
          <a:lstStyle/>
          <a:p>
            <a:r>
              <a:rPr lang="en-US" sz="3200" b="1" i="1" dirty="0" smtClean="0"/>
              <a:t>If we cautioned low rate, first-time, less serious ‘Adult-Onset’ Offenders…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924800" cy="4657725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18,646 could have been cautioned (</a:t>
            </a:r>
            <a:r>
              <a:rPr lang="en-US" sz="2400" b="1" dirty="0" smtClean="0">
                <a:solidFill>
                  <a:srgbClr val="339933"/>
                </a:solidFill>
              </a:rPr>
              <a:t>94.1%</a:t>
            </a:r>
            <a:r>
              <a:rPr lang="en-US" sz="2400" dirty="0" smtClean="0"/>
              <a:t>) </a:t>
            </a:r>
          </a:p>
          <a:p>
            <a:pPr marL="45720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743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352928" cy="936104"/>
          </a:xfrm>
        </p:spPr>
        <p:txBody>
          <a:bodyPr/>
          <a:lstStyle/>
          <a:p>
            <a:r>
              <a:rPr lang="en-US" sz="3200" b="1" i="1" dirty="0"/>
              <a:t>If we cautioned low rate, first-time, less serious </a:t>
            </a:r>
            <a:r>
              <a:rPr lang="en-US" sz="3200" b="1" i="1" dirty="0" smtClean="0"/>
              <a:t>‘Adult-Onset’ </a:t>
            </a:r>
            <a:r>
              <a:rPr lang="en-US" sz="3200" b="1" i="1" dirty="0"/>
              <a:t>Offenders…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924800" cy="4657725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Magistrates </a:t>
            </a:r>
            <a:r>
              <a:rPr lang="en-US" sz="2400" dirty="0"/>
              <a:t>Court</a:t>
            </a:r>
          </a:p>
          <a:p>
            <a:pPr lvl="1"/>
            <a:r>
              <a:rPr lang="en-US" sz="2400" dirty="0"/>
              <a:t>18,646 fewer </a:t>
            </a:r>
            <a:r>
              <a:rPr lang="en-US" sz="2400" dirty="0" err="1"/>
              <a:t>finalisations</a:t>
            </a:r>
            <a:endParaRPr lang="en-US" sz="2400" dirty="0"/>
          </a:p>
          <a:p>
            <a:pPr lvl="1"/>
            <a:r>
              <a:rPr lang="en-US" sz="2400" dirty="0"/>
              <a:t>Savings = reduction of </a:t>
            </a:r>
            <a:r>
              <a:rPr lang="en-US" sz="2400" b="1" dirty="0"/>
              <a:t>1.2% of annual workload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Police time saved </a:t>
            </a:r>
          </a:p>
          <a:p>
            <a:pPr lvl="1"/>
            <a:r>
              <a:rPr lang="en-US" sz="2400" dirty="0" smtClean="0"/>
              <a:t>Caution = 4.5 hours v. Court prep = 11 hours</a:t>
            </a:r>
          </a:p>
          <a:p>
            <a:pPr lvl="1"/>
            <a:r>
              <a:rPr lang="en-US" sz="2400" dirty="0" smtClean="0"/>
              <a:t>Savings = approx </a:t>
            </a:r>
            <a:r>
              <a:rPr lang="en-US" sz="2400" b="1" dirty="0" smtClean="0"/>
              <a:t>8 fulltime policing positions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4797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352928" cy="936104"/>
          </a:xfrm>
        </p:spPr>
        <p:txBody>
          <a:bodyPr/>
          <a:lstStyle/>
          <a:p>
            <a:r>
              <a:rPr lang="en-US" sz="3200" b="1" i="1" dirty="0"/>
              <a:t>If we cautioned low rate, first-time, less serious </a:t>
            </a:r>
            <a:r>
              <a:rPr lang="en-US" sz="3200" b="1" i="1" dirty="0" smtClean="0"/>
              <a:t>‘Adult-Onset’ </a:t>
            </a:r>
            <a:r>
              <a:rPr lang="en-US" sz="3200" b="1" i="1" dirty="0"/>
              <a:t>Offenders…</a:t>
            </a:r>
            <a:endParaRPr lang="en-AU" sz="32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55576" y="2852936"/>
            <a:ext cx="7924800" cy="4657725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Using Allard et </a:t>
            </a:r>
            <a:r>
              <a:rPr lang="en-US" sz="2400" dirty="0" err="1" smtClean="0"/>
              <a:t>al’s</a:t>
            </a:r>
            <a:r>
              <a:rPr lang="en-US" sz="2400" dirty="0" smtClean="0"/>
              <a:t> (2014) costings methodology</a:t>
            </a:r>
          </a:p>
          <a:p>
            <a:r>
              <a:rPr lang="en-US" sz="2400" dirty="0" smtClean="0"/>
              <a:t>Caution = </a:t>
            </a:r>
            <a:r>
              <a:rPr lang="en-US" sz="2400" dirty="0" smtClean="0">
                <a:solidFill>
                  <a:srgbClr val="FF0000"/>
                </a:solidFill>
              </a:rPr>
              <a:t>$1103 </a:t>
            </a:r>
            <a:r>
              <a:rPr lang="en-US" sz="2400" dirty="0" smtClean="0"/>
              <a:t>v. Court = </a:t>
            </a:r>
            <a:r>
              <a:rPr lang="en-US" sz="2400" dirty="0" smtClean="0">
                <a:solidFill>
                  <a:srgbClr val="FF0000"/>
                </a:solidFill>
              </a:rPr>
              <a:t>$3090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79121" y="2132856"/>
            <a:ext cx="83529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sz="2800" kern="0" dirty="0" smtClean="0"/>
              <a:t>Cost savings?</a:t>
            </a:r>
            <a:endParaRPr lang="en-AU" sz="2800" kern="0" dirty="0"/>
          </a:p>
        </p:txBody>
      </p:sp>
    </p:spTree>
    <p:extLst>
      <p:ext uri="{BB962C8B-B14F-4D97-AF65-F5344CB8AC3E}">
        <p14:creationId xmlns:p14="http://schemas.microsoft.com/office/powerpoint/2010/main" val="174378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352928" cy="936104"/>
          </a:xfrm>
        </p:spPr>
        <p:txBody>
          <a:bodyPr/>
          <a:lstStyle/>
          <a:p>
            <a:r>
              <a:rPr lang="en-US" sz="3200" b="1" i="1" dirty="0" smtClean="0"/>
              <a:t>If we cautioned first-time, </a:t>
            </a:r>
            <a:r>
              <a:rPr lang="en-US" sz="3200" b="1" i="1" dirty="0"/>
              <a:t>less </a:t>
            </a:r>
            <a:r>
              <a:rPr lang="en-US" sz="3200" b="1" i="1" dirty="0" smtClean="0"/>
              <a:t>serious, low rate ‘Adult-Onset’ Offenders…</a:t>
            </a:r>
            <a:endParaRPr lang="en-AU" sz="32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924800" cy="4657725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Using Allard et </a:t>
            </a:r>
            <a:r>
              <a:rPr lang="en-US" sz="2400" dirty="0" err="1" smtClean="0"/>
              <a:t>al’s</a:t>
            </a:r>
            <a:r>
              <a:rPr lang="en-US" sz="2400" dirty="0" smtClean="0"/>
              <a:t> (2014) costings methodology</a:t>
            </a:r>
          </a:p>
          <a:p>
            <a:r>
              <a:rPr lang="en-US" sz="2400" dirty="0" smtClean="0"/>
              <a:t>Caution = $1103 v. Court = $3090</a:t>
            </a:r>
          </a:p>
          <a:p>
            <a:r>
              <a:rPr lang="en-US" sz="2400" dirty="0" smtClean="0"/>
              <a:t>After adjusting for lost revenue from fines </a:t>
            </a:r>
          </a:p>
          <a:p>
            <a:pPr marL="0" indent="0">
              <a:buNone/>
            </a:pPr>
            <a:r>
              <a:rPr lang="en-US" sz="2400" dirty="0" smtClean="0"/>
              <a:t>= </a:t>
            </a:r>
            <a:r>
              <a:rPr lang="en-US" sz="4000" b="1" dirty="0" smtClean="0">
                <a:solidFill>
                  <a:srgbClr val="339933"/>
                </a:solidFill>
              </a:rPr>
              <a:t>$32.5 million</a:t>
            </a:r>
          </a:p>
          <a:p>
            <a:pPr lvl="2"/>
            <a:r>
              <a:rPr lang="en-US" sz="2400" dirty="0" smtClean="0">
                <a:ea typeface="+mn-ea"/>
                <a:cs typeface="+mn-cs"/>
              </a:rPr>
              <a:t>Instead target </a:t>
            </a:r>
            <a:r>
              <a:rPr lang="en-US" sz="2400" dirty="0">
                <a:ea typeface="+mn-ea"/>
                <a:cs typeface="+mn-cs"/>
              </a:rPr>
              <a:t>to high risk offenders, </a:t>
            </a:r>
            <a:r>
              <a:rPr lang="en-US" sz="2400" dirty="0" smtClean="0">
                <a:ea typeface="+mn-ea"/>
                <a:cs typeface="+mn-cs"/>
              </a:rPr>
              <a:t>who pose </a:t>
            </a:r>
            <a:r>
              <a:rPr lang="en-US" sz="2400" dirty="0">
                <a:ea typeface="+mn-ea"/>
                <a:cs typeface="+mn-cs"/>
              </a:rPr>
              <a:t>ongoing risk, cause greatest harm</a:t>
            </a:r>
          </a:p>
        </p:txBody>
      </p:sp>
    </p:spTree>
    <p:extLst>
      <p:ext uri="{BB962C8B-B14F-4D97-AF65-F5344CB8AC3E}">
        <p14:creationId xmlns:p14="http://schemas.microsoft.com/office/powerpoint/2010/main" val="244571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36912"/>
            <a:ext cx="7373938" cy="457200"/>
          </a:xfrm>
        </p:spPr>
        <p:txBody>
          <a:bodyPr/>
          <a:lstStyle/>
          <a:p>
            <a:pPr algn="ctr"/>
            <a:r>
              <a:rPr lang="en-AU" sz="3600" b="1" dirty="0" smtClean="0"/>
              <a:t>But we cannot tell who is going to be a low rate offender?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47833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115616" y="2420888"/>
            <a:ext cx="6768752" cy="1368152"/>
          </a:xfrm>
        </p:spPr>
        <p:txBody>
          <a:bodyPr/>
          <a:lstStyle/>
          <a:p>
            <a:r>
              <a:rPr lang="en-US" sz="3200" b="1" dirty="0"/>
              <a:t>What does </a:t>
            </a:r>
            <a:r>
              <a:rPr lang="en-US" sz="3200" b="1" dirty="0" smtClean="0"/>
              <a:t>this </a:t>
            </a:r>
            <a:r>
              <a:rPr lang="en-US" sz="3200" b="1" dirty="0"/>
              <a:t>mean for the CJS?</a:t>
            </a:r>
          </a:p>
        </p:txBody>
      </p:sp>
    </p:spTree>
    <p:extLst>
      <p:ext uri="{BB962C8B-B14F-4D97-AF65-F5344CB8AC3E}">
        <p14:creationId xmlns:p14="http://schemas.microsoft.com/office/powerpoint/2010/main" val="52125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352928" cy="936104"/>
          </a:xfrm>
        </p:spPr>
        <p:txBody>
          <a:bodyPr/>
          <a:lstStyle/>
          <a:p>
            <a:r>
              <a:rPr lang="en-US" sz="3200" b="1" i="1" dirty="0" smtClean="0"/>
              <a:t>Conclusions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924800" cy="4657725"/>
          </a:xfrm>
        </p:spPr>
        <p:txBody>
          <a:bodyPr/>
          <a:lstStyle/>
          <a:p>
            <a:r>
              <a:rPr lang="en-US" sz="2400" dirty="0" smtClean="0"/>
              <a:t>Large proportion of offenders no contact CJS until 18 years+</a:t>
            </a:r>
          </a:p>
          <a:p>
            <a:r>
              <a:rPr lang="en-US" sz="2400" dirty="0" smtClean="0"/>
              <a:t>95% adult-onset offending: career brief, less serious</a:t>
            </a:r>
          </a:p>
          <a:p>
            <a:r>
              <a:rPr lang="en-US" sz="2400" dirty="0" smtClean="0"/>
              <a:t>More appropriate respond using diversionary schemes like adult cautioning</a:t>
            </a:r>
          </a:p>
          <a:p>
            <a:r>
              <a:rPr lang="en-US" sz="2400" dirty="0" smtClean="0"/>
              <a:t>Doing so saves considerable CJS resources that </a:t>
            </a:r>
            <a:r>
              <a:rPr lang="en-AU" sz="2400" dirty="0" smtClean="0"/>
              <a:t>could be targeted towards higher risk offenders who pose an ongoing risk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7196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352928" cy="936104"/>
          </a:xfrm>
        </p:spPr>
        <p:txBody>
          <a:bodyPr/>
          <a:lstStyle/>
          <a:p>
            <a:r>
              <a:rPr lang="en-US" sz="3200" b="1" i="1" dirty="0" smtClean="0"/>
              <a:t>Limitations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3068960"/>
            <a:ext cx="7924800" cy="4657725"/>
          </a:xfrm>
        </p:spPr>
        <p:txBody>
          <a:bodyPr/>
          <a:lstStyle/>
          <a:p>
            <a:r>
              <a:rPr lang="en-US" sz="2400" dirty="0" smtClean="0"/>
              <a:t>Data only to 25 years of age</a:t>
            </a:r>
          </a:p>
          <a:p>
            <a:r>
              <a:rPr lang="en-US" sz="2400" dirty="0" smtClean="0"/>
              <a:t>Unique developmental period- ‘emerging adulthood’</a:t>
            </a:r>
          </a:p>
          <a:p>
            <a:r>
              <a:rPr lang="en-US" sz="2400" dirty="0" smtClean="0"/>
              <a:t>Low rate adult-onset offending seemed to reflect social factors associated with emerging adulthood</a:t>
            </a:r>
          </a:p>
          <a:p>
            <a:r>
              <a:rPr lang="en-US" sz="2400" dirty="0" smtClean="0"/>
              <a:t>Therefore older adult-onset offenders may produce different results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7544" y="1990035"/>
            <a:ext cx="83529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sz="3200" b="1" i="1" kern="0" dirty="0" smtClean="0"/>
              <a:t>Emerging Adulthood</a:t>
            </a:r>
            <a:endParaRPr lang="en-AU" sz="3200" kern="0" dirty="0"/>
          </a:p>
        </p:txBody>
      </p:sp>
    </p:spTree>
    <p:extLst>
      <p:ext uri="{BB962C8B-B14F-4D97-AF65-F5344CB8AC3E}">
        <p14:creationId xmlns:p14="http://schemas.microsoft.com/office/powerpoint/2010/main" val="296074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352928" cy="936104"/>
          </a:xfrm>
        </p:spPr>
        <p:txBody>
          <a:bodyPr/>
          <a:lstStyle/>
          <a:p>
            <a:r>
              <a:rPr lang="en-US" sz="3200" b="1" i="1" dirty="0" smtClean="0"/>
              <a:t>Other limitations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7924800" cy="4657725"/>
          </a:xfrm>
        </p:spPr>
        <p:txBody>
          <a:bodyPr/>
          <a:lstStyle/>
          <a:p>
            <a:r>
              <a:rPr lang="en-US" sz="2400" dirty="0" smtClean="0"/>
              <a:t>Official data</a:t>
            </a:r>
          </a:p>
          <a:p>
            <a:r>
              <a:rPr lang="en-US" sz="2400" dirty="0" smtClean="0"/>
              <a:t>Migration</a:t>
            </a:r>
          </a:p>
          <a:p>
            <a:r>
              <a:rPr lang="en-US" sz="2400" dirty="0" smtClean="0"/>
              <a:t>Variation between jurisdictions in the costs of criminal justice practices</a:t>
            </a:r>
          </a:p>
          <a:p>
            <a:r>
              <a:rPr lang="en-US" sz="2400" dirty="0" smtClean="0"/>
              <a:t>Variation between jurisdictions in responses to adult offending </a:t>
            </a:r>
            <a:r>
              <a:rPr lang="en-US" sz="2000" dirty="0" smtClean="0"/>
              <a:t>(</a:t>
            </a:r>
            <a:r>
              <a:rPr lang="en-US" sz="2000" dirty="0" err="1" smtClean="0"/>
              <a:t>eg</a:t>
            </a:r>
            <a:r>
              <a:rPr lang="en-US" sz="2000" dirty="0" smtClean="0"/>
              <a:t> differences in the use of infringement notices, cautions, forum sentencing, diversion programs)</a:t>
            </a:r>
          </a:p>
          <a:p>
            <a:r>
              <a:rPr lang="en-US" sz="2400" dirty="0" smtClean="0"/>
              <a:t>Variation over time in responding to adult-onset offenders will impact</a:t>
            </a:r>
          </a:p>
          <a:p>
            <a:r>
              <a:rPr lang="en-US" sz="2400" dirty="0"/>
              <a:t>C</a:t>
            </a:r>
            <a:r>
              <a:rPr lang="en-US" sz="2400" dirty="0" smtClean="0"/>
              <a:t>osts based </a:t>
            </a:r>
            <a:r>
              <a:rPr lang="en-US" sz="2400" dirty="0"/>
              <a:t>on a bottom-up costing approach </a:t>
            </a:r>
            <a:endParaRPr lang="en-US" sz="2400" dirty="0" smtClean="0"/>
          </a:p>
          <a:p>
            <a:r>
              <a:rPr lang="en-US" sz="2400" dirty="0" smtClean="0"/>
              <a:t>CJS </a:t>
            </a:r>
            <a:r>
              <a:rPr lang="en-US" sz="2400" dirty="0"/>
              <a:t>costs were average opportunity costs </a:t>
            </a:r>
            <a:r>
              <a:rPr lang="en-US" sz="2400" dirty="0" smtClean="0"/>
              <a:t>(versus marginal costs)</a:t>
            </a:r>
          </a:p>
        </p:txBody>
      </p:sp>
    </p:spTree>
    <p:extLst>
      <p:ext uri="{BB962C8B-B14F-4D97-AF65-F5344CB8AC3E}">
        <p14:creationId xmlns:p14="http://schemas.microsoft.com/office/powerpoint/2010/main" val="38085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924800" cy="4657725"/>
          </a:xfrm>
        </p:spPr>
        <p:txBody>
          <a:bodyPr/>
          <a:lstStyle/>
          <a:p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>
              <a:defRPr/>
            </a:pPr>
            <a:r>
              <a:rPr lang="en-AU" dirty="0" err="1" smtClean="0"/>
              <a:t>DoC</a:t>
            </a:r>
            <a:r>
              <a:rPr lang="en-AU" dirty="0" smtClean="0"/>
              <a:t> 15 June 2011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-13836"/>
            <a:ext cx="8208912" cy="682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41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484784"/>
            <a:ext cx="7373938" cy="457200"/>
          </a:xfrm>
        </p:spPr>
        <p:txBody>
          <a:bodyPr/>
          <a:lstStyle/>
          <a:p>
            <a:pPr algn="ctr"/>
            <a:r>
              <a:rPr lang="en-AU" sz="4800" dirty="0" smtClean="0"/>
              <a:t>Thank you!</a:t>
            </a:r>
            <a:endParaRPr lang="en-AU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3356992"/>
            <a:ext cx="7924800" cy="4657725"/>
          </a:xfrm>
        </p:spPr>
        <p:txBody>
          <a:bodyPr/>
          <a:lstStyle/>
          <a:p>
            <a:pPr marL="0" indent="0" algn="ctr">
              <a:buNone/>
            </a:pPr>
            <a:r>
              <a:rPr lang="en-AU" sz="3600" dirty="0" smtClean="0"/>
              <a:t>Carleen Thompson</a:t>
            </a:r>
            <a:endParaRPr lang="en-AU" sz="3600" dirty="0"/>
          </a:p>
          <a:p>
            <a:pPr marL="0" indent="0" algn="ctr">
              <a:buNone/>
            </a:pPr>
            <a:r>
              <a:rPr lang="en-AU" sz="3600" dirty="0" smtClean="0"/>
              <a:t>C.Thompson@griffith.edu.au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5632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373938" cy="457200"/>
          </a:xfrm>
        </p:spPr>
        <p:txBody>
          <a:bodyPr/>
          <a:lstStyle/>
          <a:p>
            <a:r>
              <a:rPr lang="en-AU" sz="3200" b="1" dirty="0" smtClean="0"/>
              <a:t>Key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7924800" cy="4186411"/>
          </a:xfrm>
        </p:spPr>
        <p:txBody>
          <a:bodyPr/>
          <a:lstStyle/>
          <a:p>
            <a:r>
              <a:rPr lang="en-US" sz="1400" dirty="0" smtClean="0"/>
              <a:t>Allard T, Stewart A, Smith C, Dennison S, </a:t>
            </a:r>
            <a:r>
              <a:rPr lang="en-US" sz="1400" dirty="0" err="1" smtClean="0"/>
              <a:t>Chrzanowski</a:t>
            </a:r>
            <a:r>
              <a:rPr lang="en-US" sz="1400" dirty="0" smtClean="0"/>
              <a:t> C &amp; Thompson C 2014. The monetary cost of offender trajectories: Findings from Queensland (Australia). </a:t>
            </a:r>
            <a:r>
              <a:rPr lang="en-US" sz="1400" i="1" dirty="0" smtClean="0"/>
              <a:t>Australian and New Zealand Journal of Criminology, 47:</a:t>
            </a:r>
            <a:r>
              <a:rPr lang="en-US" sz="1400" dirty="0" smtClean="0"/>
              <a:t> 81-101</a:t>
            </a:r>
            <a:endParaRPr lang="en-AU" sz="1400" dirty="0" smtClean="0"/>
          </a:p>
          <a:p>
            <a:r>
              <a:rPr lang="en-US" sz="1400" dirty="0" smtClean="0"/>
              <a:t>Allard T, Stewart A, </a:t>
            </a:r>
            <a:r>
              <a:rPr lang="en-US" sz="1400" dirty="0" err="1" smtClean="0"/>
              <a:t>Chrzanowski</a:t>
            </a:r>
            <a:r>
              <a:rPr lang="en-US" sz="1400" dirty="0" smtClean="0"/>
              <a:t> A, Ogilvie J, Birks D &amp; Little S 2009.  </a:t>
            </a:r>
            <a:r>
              <a:rPr lang="en-US" sz="1400" i="1" dirty="0" smtClean="0"/>
              <a:t>The Use and Impact of Police Diversion for Reducing Indigenous Over-Representation. </a:t>
            </a:r>
            <a:r>
              <a:rPr lang="en-US" sz="1400" dirty="0" smtClean="0"/>
              <a:t>Report for Criminological Research Council.</a:t>
            </a:r>
            <a:endParaRPr lang="en-AU" sz="1400" dirty="0" smtClean="0"/>
          </a:p>
          <a:p>
            <a:r>
              <a:rPr lang="en-US" sz="1400" dirty="0" smtClean="0"/>
              <a:t>Farrington DP, </a:t>
            </a:r>
            <a:r>
              <a:rPr lang="en-US" sz="1400" dirty="0" err="1" smtClean="0"/>
              <a:t>Loeber</a:t>
            </a:r>
            <a:r>
              <a:rPr lang="en-US" sz="1400" dirty="0" smtClean="0"/>
              <a:t> R &amp; Howell JC 2012. Young adult offenders: The need for more effective legislative options and justice processing. </a:t>
            </a:r>
            <a:r>
              <a:rPr lang="en-US" sz="1400" i="1" dirty="0" smtClean="0"/>
              <a:t>Criminology and Public Policy, 11</a:t>
            </a:r>
            <a:r>
              <a:rPr lang="en-US" sz="1400" dirty="0" smtClean="0"/>
              <a:t>: 729 – 750</a:t>
            </a:r>
          </a:p>
          <a:p>
            <a:r>
              <a:rPr lang="en-AU" sz="1400" dirty="0" smtClean="0"/>
              <a:t>McGee TR &amp; Farrington DP 2010. Are there any true adult-onset offenders? </a:t>
            </a:r>
            <a:r>
              <a:rPr lang="en-AU" sz="1400" i="1" dirty="0" smtClean="0"/>
              <a:t>British Journal of Criminology, 50</a:t>
            </a:r>
            <a:r>
              <a:rPr lang="en-AU" sz="1400" dirty="0" smtClean="0"/>
              <a:t>: 530 – 549</a:t>
            </a:r>
          </a:p>
          <a:p>
            <a:r>
              <a:rPr lang="en-AU" sz="1400" dirty="0" smtClean="0"/>
              <a:t>Thompson CM, Stewart A, Allard T, </a:t>
            </a:r>
            <a:r>
              <a:rPr lang="en-AU" sz="1400" dirty="0" err="1" smtClean="0"/>
              <a:t>Chrzanowski</a:t>
            </a:r>
            <a:r>
              <a:rPr lang="en-AU" sz="1400" dirty="0" smtClean="0"/>
              <a:t> A, </a:t>
            </a:r>
            <a:r>
              <a:rPr lang="en-AU" sz="1400" dirty="0" err="1" smtClean="0"/>
              <a:t>Luker</a:t>
            </a:r>
            <a:r>
              <a:rPr lang="en-AU" sz="1400" dirty="0" smtClean="0"/>
              <a:t> </a:t>
            </a:r>
            <a:r>
              <a:rPr lang="en-AU" sz="1400" dirty="0"/>
              <a:t>C. &amp; </a:t>
            </a:r>
            <a:r>
              <a:rPr lang="en-AU" sz="1400" dirty="0" err="1" smtClean="0"/>
              <a:t>Sveticic</a:t>
            </a:r>
            <a:r>
              <a:rPr lang="en-AU" sz="1400" dirty="0" smtClean="0"/>
              <a:t> J 2014. </a:t>
            </a:r>
            <a:r>
              <a:rPr lang="en-AU" sz="1400" dirty="0"/>
              <a:t>Examining Adult-Onset Offending: A Case for Adult Cautioning. </a:t>
            </a:r>
            <a:r>
              <a:rPr lang="en-AU" sz="1400" i="1" dirty="0"/>
              <a:t>Trends &amp; Issues in Crime and Criminal Justice, no. 488</a:t>
            </a:r>
            <a:r>
              <a:rPr lang="en-AU" sz="1400" dirty="0"/>
              <a:t>, </a:t>
            </a:r>
            <a:r>
              <a:rPr lang="en-AU" sz="1400" dirty="0" smtClean="0"/>
              <a:t>1-8</a:t>
            </a:r>
          </a:p>
          <a:p>
            <a:r>
              <a:rPr lang="en-US" sz="1400" dirty="0" smtClean="0"/>
              <a:t>Zara G &amp; Farrington DP 2010. A longitudinal analysis of early risk factors for adult onset offending: What predicts a delayed criminal career? </a:t>
            </a:r>
            <a:r>
              <a:rPr lang="en-US" sz="1400" i="1" dirty="0" smtClean="0"/>
              <a:t>Criminal </a:t>
            </a:r>
            <a:r>
              <a:rPr lang="en-US" sz="1400" i="1" dirty="0" err="1" smtClean="0"/>
              <a:t>Behaviour</a:t>
            </a:r>
            <a:r>
              <a:rPr lang="en-US" sz="1400" i="1" dirty="0" smtClean="0"/>
              <a:t> and Mental Health, 20</a:t>
            </a:r>
            <a:r>
              <a:rPr lang="en-US" sz="1400" dirty="0" smtClean="0"/>
              <a:t>: 257-273</a:t>
            </a:r>
            <a:endParaRPr lang="en-AU" sz="1400" dirty="0" smtClean="0"/>
          </a:p>
          <a:p>
            <a:r>
              <a:rPr lang="en-AU" sz="1400" dirty="0" smtClean="0"/>
              <a:t>Zara G &amp; Farrington DP 2013. Assessment of risk for juvenile compared with adult criminal onset: Implications for policy, prevention, and intervention. </a:t>
            </a:r>
            <a:r>
              <a:rPr lang="en-AU" sz="1400" i="1" dirty="0" smtClean="0"/>
              <a:t>Psychology, Public Policy, and Law</a:t>
            </a:r>
            <a:r>
              <a:rPr lang="en-AU" sz="1400" dirty="0" smtClean="0"/>
              <a:t>,</a:t>
            </a:r>
            <a:r>
              <a:rPr lang="en-AU" sz="1400" i="1" dirty="0" smtClean="0"/>
              <a:t> 19</a:t>
            </a:r>
            <a:r>
              <a:rPr lang="en-AU" sz="1400" dirty="0" smtClean="0"/>
              <a:t>(2): 235-24</a:t>
            </a:r>
          </a:p>
          <a:p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10710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064896" cy="457200"/>
          </a:xfrm>
        </p:spPr>
        <p:txBody>
          <a:bodyPr/>
          <a:lstStyle/>
          <a:p>
            <a:pPr marL="342900" lvl="1" indent="-342900" algn="ctr"/>
            <a:r>
              <a:rPr lang="en-AU" sz="3200" b="1" dirty="0" smtClean="0"/>
              <a:t>CJS Intervention &amp; Low Risk Offenders</a:t>
            </a:r>
            <a:endParaRPr lang="en-AU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32856"/>
            <a:ext cx="7560840" cy="3898379"/>
          </a:xfrm>
        </p:spPr>
        <p:txBody>
          <a:bodyPr/>
          <a:lstStyle/>
          <a:p>
            <a:pPr lvl="0"/>
            <a:r>
              <a:rPr lang="en-US" sz="2400" b="1" dirty="0">
                <a:solidFill>
                  <a:srgbClr val="000000"/>
                </a:solidFill>
              </a:rPr>
              <a:t>CJS contact </a:t>
            </a:r>
            <a:r>
              <a:rPr lang="en-US" sz="2400" dirty="0">
                <a:solidFill>
                  <a:srgbClr val="000000"/>
                </a:solidFill>
              </a:rPr>
              <a:t>may actually</a:t>
            </a:r>
            <a:r>
              <a:rPr lang="en-US" sz="2400" b="1" dirty="0">
                <a:solidFill>
                  <a:srgbClr val="000000"/>
                </a:solidFill>
              </a:rPr>
              <a:t> increase </a:t>
            </a:r>
            <a:r>
              <a:rPr lang="en-US" sz="2400" dirty="0">
                <a:solidFill>
                  <a:srgbClr val="000000"/>
                </a:solidFill>
              </a:rPr>
              <a:t>likelihood </a:t>
            </a:r>
            <a:r>
              <a:rPr lang="en-US" sz="2400" b="1" dirty="0">
                <a:solidFill>
                  <a:srgbClr val="000000"/>
                </a:solidFill>
              </a:rPr>
              <a:t>reoffending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esp. for </a:t>
            </a:r>
            <a:r>
              <a:rPr lang="en-US" sz="2400" dirty="0">
                <a:solidFill>
                  <a:srgbClr val="000000"/>
                </a:solidFill>
              </a:rPr>
              <a:t>low risk </a:t>
            </a:r>
            <a:r>
              <a:rPr lang="en-US" sz="2400" dirty="0" smtClean="0">
                <a:solidFill>
                  <a:srgbClr val="000000"/>
                </a:solidFill>
              </a:rPr>
              <a:t>offenders</a:t>
            </a:r>
            <a:endParaRPr lang="en-US" sz="2400" dirty="0">
              <a:solidFill>
                <a:srgbClr val="000000"/>
              </a:solidFill>
            </a:endParaRPr>
          </a:p>
          <a:p>
            <a:pPr lvl="1"/>
            <a:r>
              <a:rPr lang="en-AU" sz="2400" dirty="0">
                <a:solidFill>
                  <a:srgbClr val="000000"/>
                </a:solidFill>
              </a:rPr>
              <a:t>Labelling, stigmatisation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</a:rPr>
              <a:t>Costly</a:t>
            </a:r>
          </a:p>
          <a:p>
            <a:pPr marL="457200" lvl="1" indent="0">
              <a:buNone/>
            </a:pPr>
            <a:endParaRPr lang="en-AU" sz="2400" dirty="0" smtClean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56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827584" y="1700808"/>
            <a:ext cx="7373938" cy="457200"/>
          </a:xfrm>
        </p:spPr>
        <p:txBody>
          <a:bodyPr/>
          <a:lstStyle/>
          <a:p>
            <a:pPr marL="342900" lvl="1" indent="-342900" algn="ctr"/>
            <a:r>
              <a:rPr lang="en-AU" sz="3200" b="1" dirty="0" smtClean="0"/>
              <a:t>Could </a:t>
            </a:r>
            <a:r>
              <a:rPr lang="en-AU" sz="3200" b="1" dirty="0"/>
              <a:t>we </a:t>
            </a:r>
            <a:r>
              <a:rPr lang="en-AU" sz="3200" b="1" dirty="0" smtClean="0"/>
              <a:t>caution first-time</a:t>
            </a:r>
            <a:r>
              <a:rPr lang="en-AU" sz="3200" b="1" dirty="0"/>
              <a:t>, less </a:t>
            </a:r>
            <a:r>
              <a:rPr lang="en-AU" sz="3200" b="1" dirty="0" smtClean="0"/>
              <a:t>serious adult-onset </a:t>
            </a:r>
            <a:r>
              <a:rPr lang="en-AU" sz="3200" b="1" dirty="0"/>
              <a:t>offenders</a:t>
            </a:r>
            <a:r>
              <a:rPr lang="en-AU" sz="3200" b="1" dirty="0" smtClean="0"/>
              <a:t>?</a:t>
            </a:r>
            <a:endParaRPr lang="en-AU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780928"/>
            <a:ext cx="8604448" cy="3898379"/>
          </a:xfrm>
        </p:spPr>
        <p:txBody>
          <a:bodyPr/>
          <a:lstStyle/>
          <a:p>
            <a:pPr lvl="0"/>
            <a:r>
              <a:rPr lang="en-US" sz="2400" dirty="0" smtClean="0">
                <a:solidFill>
                  <a:srgbClr val="000000"/>
                </a:solidFill>
              </a:rPr>
              <a:t>Less intervention consistent with risk-needs-responsivity</a:t>
            </a:r>
          </a:p>
          <a:p>
            <a:pPr lvl="0"/>
            <a:r>
              <a:rPr lang="en-US" sz="2400" dirty="0" smtClean="0">
                <a:solidFill>
                  <a:srgbClr val="000000"/>
                </a:solidFill>
              </a:rPr>
              <a:t>Evidence </a:t>
            </a:r>
            <a:r>
              <a:rPr lang="en-US" sz="2400" dirty="0">
                <a:solidFill>
                  <a:srgbClr val="000000"/>
                </a:solidFill>
              </a:rPr>
              <a:t>cautioning = </a:t>
            </a:r>
            <a:r>
              <a:rPr lang="en-US" sz="2400" b="1" dirty="0">
                <a:solidFill>
                  <a:srgbClr val="000000"/>
                </a:solidFill>
              </a:rPr>
              <a:t>less </a:t>
            </a:r>
            <a:r>
              <a:rPr lang="en-US" sz="2400" b="1" dirty="0" smtClean="0">
                <a:solidFill>
                  <a:srgbClr val="000000"/>
                </a:solidFill>
              </a:rPr>
              <a:t>reoffending</a:t>
            </a:r>
          </a:p>
          <a:p>
            <a:r>
              <a:rPr lang="en-US" sz="2400" b="1" dirty="0"/>
              <a:t>Swift</a:t>
            </a:r>
            <a:endParaRPr lang="en-US" sz="2400" dirty="0"/>
          </a:p>
          <a:p>
            <a:r>
              <a:rPr lang="en-US" sz="2400" dirty="0"/>
              <a:t>Less </a:t>
            </a:r>
            <a:r>
              <a:rPr lang="en-US" sz="2400" b="1" dirty="0"/>
              <a:t>stigma </a:t>
            </a:r>
            <a:r>
              <a:rPr lang="en-US" sz="2400" dirty="0"/>
              <a:t>&amp; </a:t>
            </a:r>
            <a:r>
              <a:rPr lang="en-US" sz="2400" b="1" dirty="0"/>
              <a:t>labelling</a:t>
            </a:r>
          </a:p>
          <a:p>
            <a:r>
              <a:rPr lang="en-AU" sz="2400" dirty="0"/>
              <a:t>Opportunity ‘mature out of’ crimes commonly perpetrated in </a:t>
            </a:r>
            <a:r>
              <a:rPr lang="en-AU" sz="2400" dirty="0" smtClean="0"/>
              <a:t>tumultuous </a:t>
            </a:r>
            <a:r>
              <a:rPr lang="en-AU" sz="2400" dirty="0"/>
              <a:t>period of emerging adulthood</a:t>
            </a:r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000000"/>
                </a:solidFill>
              </a:rPr>
              <a:t>For many of these reasons- adult cautioning </a:t>
            </a:r>
            <a:r>
              <a:rPr lang="en-AU" sz="2400" b="1" dirty="0" smtClean="0">
                <a:solidFill>
                  <a:srgbClr val="000000"/>
                </a:solidFill>
              </a:rPr>
              <a:t>has been introduced in some jurisdictions </a:t>
            </a:r>
            <a:r>
              <a:rPr lang="en-AU" sz="2000" dirty="0" smtClean="0">
                <a:solidFill>
                  <a:srgbClr val="000000"/>
                </a:solidFill>
              </a:rPr>
              <a:t>(varying levels of inclusiveness)</a:t>
            </a:r>
            <a:endParaRPr lang="en-AU" sz="2000" b="1" dirty="0">
              <a:solidFill>
                <a:srgbClr val="000000"/>
              </a:solidFill>
            </a:endParaRPr>
          </a:p>
          <a:p>
            <a:pPr marL="0" lvl="1" indent="0">
              <a:buNone/>
            </a:pPr>
            <a:endParaRPr lang="en-AU" sz="3200" dirty="0" smtClean="0"/>
          </a:p>
        </p:txBody>
      </p:sp>
    </p:spTree>
    <p:extLst>
      <p:ext uri="{BB962C8B-B14F-4D97-AF65-F5344CB8AC3E}">
        <p14:creationId xmlns:p14="http://schemas.microsoft.com/office/powerpoint/2010/main" val="275263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b="1" dirty="0" smtClean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7924800" cy="4186411"/>
          </a:xfrm>
        </p:spPr>
        <p:txBody>
          <a:bodyPr/>
          <a:lstStyle/>
          <a:p>
            <a:r>
              <a:rPr lang="en-AU" sz="3200" dirty="0" smtClean="0"/>
              <a:t>What do adult-onset offenders </a:t>
            </a:r>
            <a:r>
              <a:rPr lang="en-AU" sz="3200" dirty="0"/>
              <a:t>look like in our </a:t>
            </a:r>
            <a:r>
              <a:rPr lang="en-AU" sz="3200" dirty="0" smtClean="0"/>
              <a:t>cohort?</a:t>
            </a:r>
          </a:p>
          <a:p>
            <a:r>
              <a:rPr lang="en-US" sz="3200" dirty="0" smtClean="0"/>
              <a:t>Could we caution </a:t>
            </a:r>
            <a:r>
              <a:rPr lang="en-US" sz="3200" dirty="0"/>
              <a:t>less serious, first time adult-onset offenders</a:t>
            </a:r>
            <a:r>
              <a:rPr lang="en-US" sz="3200" dirty="0" smtClean="0"/>
              <a:t>?</a:t>
            </a:r>
          </a:p>
          <a:p>
            <a:pPr lvl="1"/>
            <a:r>
              <a:rPr lang="en-US" sz="2800" dirty="0" smtClean="0"/>
              <a:t>Appropriate?</a:t>
            </a:r>
          </a:p>
          <a:p>
            <a:pPr lvl="1"/>
            <a:r>
              <a:rPr lang="en-US" sz="2800" dirty="0" smtClean="0"/>
              <a:t>Cost and resource implications?</a:t>
            </a:r>
            <a:endParaRPr lang="en-AU" sz="2800" dirty="0"/>
          </a:p>
        </p:txBody>
      </p:sp>
      <p:sp>
        <p:nvSpPr>
          <p:cNvPr id="2" name="Oval 1"/>
          <p:cNvSpPr/>
          <p:nvPr/>
        </p:nvSpPr>
        <p:spPr bwMode="auto">
          <a:xfrm>
            <a:off x="827584" y="836712"/>
            <a:ext cx="2016224" cy="100811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AU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971600" y="1124744"/>
            <a:ext cx="1584176" cy="432048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AU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83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6785" y="1124744"/>
            <a:ext cx="8784976" cy="792088"/>
          </a:xfrm>
        </p:spPr>
        <p:txBody>
          <a:bodyPr/>
          <a:lstStyle/>
          <a:p>
            <a:r>
              <a:rPr lang="en-US" sz="3200" b="1" i="1" dirty="0" smtClean="0"/>
              <a:t>Data Source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988840"/>
            <a:ext cx="7924800" cy="44024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1983/1984 Queensland Longitudinal Dataset </a:t>
            </a:r>
            <a:r>
              <a:rPr lang="en-US" sz="3200" i="1" dirty="0">
                <a:solidFill>
                  <a:srgbClr val="339933"/>
                </a:solidFill>
              </a:rPr>
              <a:t>N</a:t>
            </a:r>
            <a:r>
              <a:rPr lang="en-US" sz="3200" dirty="0">
                <a:solidFill>
                  <a:srgbClr val="339933"/>
                </a:solidFill>
              </a:rPr>
              <a:t> = 40,523</a:t>
            </a:r>
          </a:p>
          <a:p>
            <a:pPr lvl="1"/>
            <a:r>
              <a:rPr lang="en-US" sz="2800" dirty="0" smtClean="0"/>
              <a:t>25.9% female; 8.9% Indigenous Australian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Official offence </a:t>
            </a:r>
            <a:r>
              <a:rPr lang="en-US" sz="2800" b="1" dirty="0">
                <a:solidFill>
                  <a:srgbClr val="FF0000"/>
                </a:solidFill>
              </a:rPr>
              <a:t>histories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>
                <a:solidFill>
                  <a:srgbClr val="FF0000"/>
                </a:solidFill>
              </a:rPr>
              <a:t>to age </a:t>
            </a:r>
            <a:r>
              <a:rPr lang="en-US" sz="2800" b="1" i="1" dirty="0" smtClean="0">
                <a:solidFill>
                  <a:srgbClr val="FF0000"/>
                </a:solidFill>
              </a:rPr>
              <a:t>25 </a:t>
            </a:r>
            <a:r>
              <a:rPr lang="en-US" sz="2800" b="1" dirty="0" smtClean="0">
                <a:solidFill>
                  <a:srgbClr val="FF0000"/>
                </a:solidFill>
              </a:rPr>
              <a:t>for all offenders born in 1983 or 1984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6785" y="1124744"/>
            <a:ext cx="8784976" cy="792088"/>
          </a:xfrm>
        </p:spPr>
        <p:txBody>
          <a:bodyPr/>
          <a:lstStyle/>
          <a:p>
            <a:r>
              <a:rPr lang="en-US" sz="3200" b="1" i="1" dirty="0" smtClean="0"/>
              <a:t>Data Source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988840"/>
            <a:ext cx="7924800" cy="44024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1983/1984 Queensland Longitudinal Dataset </a:t>
            </a:r>
            <a:r>
              <a:rPr lang="en-US" sz="3200" i="1" dirty="0">
                <a:solidFill>
                  <a:srgbClr val="339933"/>
                </a:solidFill>
              </a:rPr>
              <a:t>N</a:t>
            </a:r>
            <a:r>
              <a:rPr lang="en-US" sz="3200" dirty="0">
                <a:solidFill>
                  <a:srgbClr val="339933"/>
                </a:solidFill>
              </a:rPr>
              <a:t> = 40,523</a:t>
            </a:r>
          </a:p>
          <a:p>
            <a:pPr lvl="1"/>
            <a:r>
              <a:rPr lang="en-US" sz="2800" dirty="0" smtClean="0"/>
              <a:t>25.9% female; 8.9% Indigenous Australian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Official offence </a:t>
            </a:r>
            <a:r>
              <a:rPr lang="en-US" sz="2800" b="1" dirty="0">
                <a:solidFill>
                  <a:srgbClr val="FF0000"/>
                </a:solidFill>
              </a:rPr>
              <a:t>histories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>
                <a:solidFill>
                  <a:srgbClr val="FF0000"/>
                </a:solidFill>
              </a:rPr>
              <a:t>to age </a:t>
            </a:r>
            <a:r>
              <a:rPr lang="en-US" sz="2800" b="1" i="1" dirty="0" smtClean="0">
                <a:solidFill>
                  <a:srgbClr val="FF0000"/>
                </a:solidFill>
              </a:rPr>
              <a:t>25 </a:t>
            </a:r>
            <a:r>
              <a:rPr lang="en-US" sz="2800" b="1" dirty="0" smtClean="0">
                <a:solidFill>
                  <a:srgbClr val="FF0000"/>
                </a:solidFill>
              </a:rPr>
              <a:t>for all offenders born in 1983 or 1984</a:t>
            </a:r>
            <a:endParaRPr lang="en-US" sz="2800" b="1" i="1" dirty="0">
              <a:solidFill>
                <a:srgbClr val="FF0000"/>
              </a:solidFill>
            </a:endParaRPr>
          </a:p>
          <a:p>
            <a:pPr lvl="2"/>
            <a:r>
              <a:rPr lang="en-US" sz="2600" dirty="0" smtClean="0"/>
              <a:t>Court </a:t>
            </a:r>
            <a:r>
              <a:rPr lang="en-US" sz="2600" dirty="0" err="1" smtClean="0"/>
              <a:t>finalisations</a:t>
            </a:r>
            <a:endParaRPr lang="en-US" sz="2600" dirty="0" smtClean="0"/>
          </a:p>
          <a:p>
            <a:pPr lvl="2"/>
            <a:r>
              <a:rPr lang="en-US" sz="2600" dirty="0" smtClean="0"/>
              <a:t>Youth </a:t>
            </a:r>
            <a:r>
              <a:rPr lang="en-US" sz="2600" dirty="0"/>
              <a:t>cautioning and conferencing</a:t>
            </a:r>
            <a:endParaRPr lang="en-US" sz="2600" dirty="0" smtClean="0"/>
          </a:p>
          <a:p>
            <a:pPr lvl="2"/>
            <a:r>
              <a:rPr lang="en-US" sz="2600" dirty="0" smtClean="0"/>
              <a:t>Excludes minor </a:t>
            </a:r>
            <a:r>
              <a:rPr lang="en-US" sz="2600" dirty="0"/>
              <a:t>traffic </a:t>
            </a:r>
            <a:r>
              <a:rPr lang="en-US" sz="2600" dirty="0" smtClean="0"/>
              <a:t>and breach offences</a:t>
            </a:r>
            <a:endParaRPr lang="en-US" sz="2000" dirty="0"/>
          </a:p>
          <a:p>
            <a:pPr algn="ctr">
              <a:buNone/>
            </a:pPr>
            <a:endParaRPr lang="en-US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31002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6785" y="1124744"/>
            <a:ext cx="8784976" cy="792088"/>
          </a:xfrm>
        </p:spPr>
        <p:txBody>
          <a:bodyPr/>
          <a:lstStyle/>
          <a:p>
            <a:r>
              <a:rPr lang="en-US" sz="3200" b="1" i="1" dirty="0" smtClean="0"/>
              <a:t>Data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988840"/>
            <a:ext cx="7924800" cy="4402435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Adulthood = 18 + </a:t>
            </a:r>
            <a:r>
              <a:rPr lang="en-US" sz="2000" dirty="0" smtClean="0"/>
              <a:t>(e.g., Eggleston &amp; </a:t>
            </a:r>
            <a:r>
              <a:rPr lang="en-US" sz="2000" dirty="0" err="1" smtClean="0"/>
              <a:t>Laub</a:t>
            </a:r>
            <a:r>
              <a:rPr lang="en-US" sz="2000" dirty="0" smtClean="0"/>
              <a:t> 2002)</a:t>
            </a:r>
          </a:p>
          <a:p>
            <a:pPr lvl="1"/>
            <a:r>
              <a:rPr lang="en-US" sz="3200" dirty="0" smtClean="0"/>
              <a:t>Official contacts</a:t>
            </a:r>
          </a:p>
          <a:p>
            <a:pPr lvl="2"/>
            <a:r>
              <a:rPr lang="en-US" sz="2200" dirty="0" smtClean="0"/>
              <a:t>Not self-reported offending</a:t>
            </a:r>
          </a:p>
          <a:p>
            <a:pPr lvl="1"/>
            <a:r>
              <a:rPr lang="en-US" sz="3200" dirty="0" smtClean="0"/>
              <a:t>Therefore: </a:t>
            </a:r>
            <a:r>
              <a:rPr lang="en-US" sz="3200" i="1" dirty="0" smtClean="0"/>
              <a:t>Emerging adulthood</a:t>
            </a:r>
            <a:r>
              <a:rPr lang="en-US" sz="3200" dirty="0" smtClean="0"/>
              <a:t>-onset</a:t>
            </a:r>
          </a:p>
          <a:p>
            <a:pPr lvl="2"/>
            <a:r>
              <a:rPr lang="en-US" sz="2200" dirty="0"/>
              <a:t>Unique developmental </a:t>
            </a:r>
            <a:r>
              <a:rPr lang="en-US" sz="2200" dirty="0" smtClean="0"/>
              <a:t>period (18-25 years)</a:t>
            </a:r>
          </a:p>
          <a:p>
            <a:pPr algn="ctr">
              <a:buNone/>
            </a:pPr>
            <a:endParaRPr lang="en-US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58617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design">
  <a:themeElements>
    <a:clrScheme name="Maste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AU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AU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ste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555F8C6-1BF3-4721-BF8B-834069E31F0B}"/>
</file>

<file path=customXml/itemProps2.xml><?xml version="1.0" encoding="utf-8"?>
<ds:datastoreItem xmlns:ds="http://schemas.openxmlformats.org/officeDocument/2006/customXml" ds:itemID="{48D4B502-BC4A-44E9-9FE3-A129A072D865}"/>
</file>

<file path=customXml/itemProps3.xml><?xml version="1.0" encoding="utf-8"?>
<ds:datastoreItem xmlns:ds="http://schemas.openxmlformats.org/officeDocument/2006/customXml" ds:itemID="{2C7386B0-C194-4156-B376-6AD23CB26BD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12806</TotalTime>
  <Words>1453</Words>
  <Application>Microsoft Office PowerPoint</Application>
  <PresentationFormat>On-screen Show (4:3)</PresentationFormat>
  <Paragraphs>265</Paragraphs>
  <Slides>35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Master design</vt:lpstr>
      <vt:lpstr>Examining Adult-Onset Offending:  A case for Adult Cautioning</vt:lpstr>
      <vt:lpstr>Why Adult-Onset Offending?</vt:lpstr>
      <vt:lpstr>What does this mean for the CJS?</vt:lpstr>
      <vt:lpstr>CJS Intervention &amp; Low Risk Offenders</vt:lpstr>
      <vt:lpstr>Could we caution first-time, less serious adult-onset offenders?</vt:lpstr>
      <vt:lpstr>Research Questions</vt:lpstr>
      <vt:lpstr>Data Source</vt:lpstr>
      <vt:lpstr>Data Source</vt:lpstr>
      <vt:lpstr>Data</vt:lpstr>
      <vt:lpstr>What is the extent and nature of adult-onset offending? </vt:lpstr>
      <vt:lpstr>PowerPoint Presentation</vt:lpstr>
      <vt:lpstr>PowerPoint Presentation</vt:lpstr>
      <vt:lpstr>PowerPoint Presentation</vt:lpstr>
      <vt:lpstr>PowerPoint Presentation</vt:lpstr>
      <vt:lpstr>So nearly 95% of ‘Adult-Onset’ Offenders…</vt:lpstr>
      <vt:lpstr>In fact…. </vt:lpstr>
      <vt:lpstr>Low Rate Adult- v. Early-Onset Offenders</vt:lpstr>
      <vt:lpstr>Low Rate Adult- v. Early-Onset Offenders</vt:lpstr>
      <vt:lpstr>PowerPoint Presentation</vt:lpstr>
      <vt:lpstr>PowerPoint Presentation</vt:lpstr>
      <vt:lpstr>So… Adult-onset low offenders more normative in cohort than  early-onset low!</vt:lpstr>
      <vt:lpstr>But….treated very differently by CJS</vt:lpstr>
      <vt:lpstr>Cost &amp; resource implications?</vt:lpstr>
      <vt:lpstr>If we cautioned low rate Adult-Onset Offenders for…</vt:lpstr>
      <vt:lpstr>If we cautioned low rate, first-time, less serious ‘Adult-Onset’ Offenders…</vt:lpstr>
      <vt:lpstr>If we cautioned low rate, first-time, less serious ‘Adult-Onset’ Offenders…</vt:lpstr>
      <vt:lpstr>If we cautioned low rate, first-time, less serious ‘Adult-Onset’ Offenders…</vt:lpstr>
      <vt:lpstr>If we cautioned first-time, less serious, low rate ‘Adult-Onset’ Offenders…</vt:lpstr>
      <vt:lpstr>But we cannot tell who is going to be a low rate offender?</vt:lpstr>
      <vt:lpstr>Conclusions</vt:lpstr>
      <vt:lpstr>Limitations</vt:lpstr>
      <vt:lpstr>Other limitations</vt:lpstr>
      <vt:lpstr>PowerPoint Presentation</vt:lpstr>
      <vt:lpstr>Thank you!</vt:lpstr>
      <vt:lpstr>Key references</vt:lpstr>
    </vt:vector>
  </TitlesOfParts>
  <Company>Griffith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Examining adult-onset offending: A case for adult cautioning</dc:title>
  <dc:creator>user</dc:creator>
  <cp:lastModifiedBy>Stephanie Ramsey</cp:lastModifiedBy>
  <cp:revision>448</cp:revision>
  <dcterms:created xsi:type="dcterms:W3CDTF">2009-08-07T05:40:48Z</dcterms:created>
  <dcterms:modified xsi:type="dcterms:W3CDTF">2015-02-24T22:19:04Z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4" name="DC_x002e_Type_x002e_DocType_x0020__x0028_JSMS">
    <vt:lpwstr/>
  </property>
  <property fmtid="{D5CDD505-2E9C-101B-9397-08002B2CF9AE}" pid="5" name="Content_x0020_tags">
    <vt:lpwstr/>
  </property>
  <property fmtid="{D5CDD505-2E9C-101B-9397-08002B2CF9AE}" pid="7" name="Content tags">
    <vt:lpwstr>105;#Conference proceedings / Presentations|c21264d4-9564-4e41-9805-0fcb8759ef5a</vt:lpwstr>
  </property>
  <property fmtid="{D5CDD505-2E9C-101B-9397-08002B2CF9AE}" pid="10" name="DC.Type.DocType (JSMS">
    <vt:lpwstr>126;#Presentation|96b9c332-40fe-4061-87fb-bc6c76567afe</vt:lpwstr>
  </property>
  <property fmtid="{D5CDD505-2E9C-101B-9397-08002B2CF9AE}" pid="14" name="bc56bdda6a6a44c48d8cfdd96ad4c1470">
    <vt:lpwstr>Presentation|96b9c332-40fe-4061-87fb-bc6c76567afe</vt:lpwstr>
  </property>
</Properties>
</file>