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5" r:id="rId2"/>
    <p:sldId id="270" r:id="rId3"/>
    <p:sldId id="315" r:id="rId4"/>
    <p:sldId id="316" r:id="rId5"/>
    <p:sldId id="317" r:id="rId6"/>
    <p:sldId id="318" r:id="rId7"/>
    <p:sldId id="311" r:id="rId8"/>
    <p:sldId id="309" r:id="rId9"/>
    <p:sldId id="313" r:id="rId10"/>
    <p:sldId id="310" r:id="rId11"/>
    <p:sldId id="305" r:id="rId12"/>
    <p:sldId id="303" r:id="rId13"/>
    <p:sldId id="304" r:id="rId14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 autoAdjust="0"/>
    <p:restoredTop sz="68088" autoAdjust="0"/>
  </p:normalViewPr>
  <p:slideViewPr>
    <p:cSldViewPr snapToGrid="0" snapToObjects="1">
      <p:cViewPr>
        <p:scale>
          <a:sx n="80" d="100"/>
          <a:sy n="80" d="100"/>
        </p:scale>
        <p:origin x="-25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9" d="100"/>
          <a:sy n="59" d="100"/>
        </p:scale>
        <p:origin x="-2726" y="-82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Universe of programs</a:t>
            </a:r>
            <a:r>
              <a:rPr lang="en-US" baseline="0" dirty="0" smtClean="0"/>
              <a:t> currently funded</a:t>
            </a:r>
            <a:endParaRPr lang="en-US" dirty="0"/>
          </a:p>
        </c:rich>
      </c:tx>
      <c:layout>
        <c:manualLayout>
          <c:xMode val="edge"/>
          <c:yMode val="edge"/>
          <c:x val="0.22386396275937201"/>
          <c:y val="0.123465437079357"/>
        </c:manualLayout>
      </c:layout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58595B"/>
          </a:solidFill>
        </a:defRPr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300433-C5F9-4837-800E-00C3F6B3C8E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9D4C6B35-8B30-40DA-A441-2B2786158F10}">
      <dgm:prSet phldrT="[Text]"/>
      <dgm:spPr/>
      <dgm:t>
        <a:bodyPr/>
        <a:lstStyle/>
        <a:p>
          <a:r>
            <a:rPr lang="en-AU" dirty="0" smtClean="0"/>
            <a:t>Policy effort</a:t>
          </a:r>
          <a:endParaRPr lang="en-AU" dirty="0"/>
        </a:p>
      </dgm:t>
    </dgm:pt>
    <dgm:pt modelId="{7A4B5BB7-AF4A-4A91-BA29-18F2D639C5E5}" type="parTrans" cxnId="{36BAD5FD-9B55-491C-8C60-357EBD97D20F}">
      <dgm:prSet/>
      <dgm:spPr/>
      <dgm:t>
        <a:bodyPr/>
        <a:lstStyle/>
        <a:p>
          <a:endParaRPr lang="en-AU"/>
        </a:p>
      </dgm:t>
    </dgm:pt>
    <dgm:pt modelId="{D8405CAF-4711-4C9C-A505-DF709AA8F860}" type="sibTrans" cxnId="{36BAD5FD-9B55-491C-8C60-357EBD97D20F}">
      <dgm:prSet/>
      <dgm:spPr/>
      <dgm:t>
        <a:bodyPr/>
        <a:lstStyle/>
        <a:p>
          <a:endParaRPr lang="en-AU"/>
        </a:p>
      </dgm:t>
    </dgm:pt>
    <dgm:pt modelId="{2422FD3F-96D5-48DA-9B2E-82B84E9135C2}">
      <dgm:prSet phldrT="[Text]"/>
      <dgm:spPr/>
      <dgm:t>
        <a:bodyPr/>
        <a:lstStyle/>
        <a:p>
          <a:r>
            <a:rPr lang="en-AU" dirty="0" smtClean="0">
              <a:latin typeface="Calibri Light" panose="020F0302020204030204" pitchFamily="34" charset="0"/>
            </a:rPr>
            <a:t>Directed to areas of higher value</a:t>
          </a:r>
          <a:endParaRPr lang="en-AU" dirty="0">
            <a:latin typeface="Calibri Light" panose="020F0302020204030204" pitchFamily="34" charset="0"/>
          </a:endParaRPr>
        </a:p>
      </dgm:t>
    </dgm:pt>
    <dgm:pt modelId="{016D4FE8-F3CE-4CFA-80C6-B5D421B1CF8E}" type="parTrans" cxnId="{DB0473F9-6789-42BE-8E27-18756F82AC26}">
      <dgm:prSet/>
      <dgm:spPr/>
      <dgm:t>
        <a:bodyPr/>
        <a:lstStyle/>
        <a:p>
          <a:endParaRPr lang="en-AU"/>
        </a:p>
      </dgm:t>
    </dgm:pt>
    <dgm:pt modelId="{EC2FBA79-1C91-4073-9F53-EBB42AA4232C}" type="sibTrans" cxnId="{DB0473F9-6789-42BE-8E27-18756F82AC26}">
      <dgm:prSet/>
      <dgm:spPr/>
      <dgm:t>
        <a:bodyPr/>
        <a:lstStyle/>
        <a:p>
          <a:endParaRPr lang="en-AU"/>
        </a:p>
      </dgm:t>
    </dgm:pt>
    <dgm:pt modelId="{1BF4FDC1-13B9-4315-9B3E-C5807D340E0F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dirty="0" smtClean="0"/>
            <a:t>Crime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dirty="0"/>
        </a:p>
      </dgm:t>
    </dgm:pt>
    <dgm:pt modelId="{B2FDAE55-4CF4-4423-A552-4A10F7375013}" type="parTrans" cxnId="{B64C754B-50F1-4B6A-A099-57A441596E92}">
      <dgm:prSet/>
      <dgm:spPr/>
      <dgm:t>
        <a:bodyPr/>
        <a:lstStyle/>
        <a:p>
          <a:endParaRPr lang="en-AU"/>
        </a:p>
      </dgm:t>
    </dgm:pt>
    <dgm:pt modelId="{6EDF8699-4FCF-45D1-9BCE-F24042DFFBD6}" type="sibTrans" cxnId="{B64C754B-50F1-4B6A-A099-57A441596E92}">
      <dgm:prSet/>
      <dgm:spPr/>
      <dgm:t>
        <a:bodyPr/>
        <a:lstStyle/>
        <a:p>
          <a:endParaRPr lang="en-AU"/>
        </a:p>
      </dgm:t>
    </dgm:pt>
    <dgm:pt modelId="{F8702E1A-C04E-4178-9EEE-87008A158015}">
      <dgm:prSet phldrT="[Text]"/>
      <dgm:spPr/>
      <dgm:t>
        <a:bodyPr/>
        <a:lstStyle/>
        <a:p>
          <a:r>
            <a:rPr lang="en-AU" dirty="0" smtClean="0">
              <a:latin typeface="Calibri Light" panose="020F0302020204030204" pitchFamily="34" charset="0"/>
            </a:rPr>
            <a:t>Juvenile arrest rates declined 62% relative to national rate of 48% (since 1990)</a:t>
          </a:r>
          <a:endParaRPr lang="en-AU" dirty="0">
            <a:latin typeface="Calibri Light" panose="020F0302020204030204" pitchFamily="34" charset="0"/>
          </a:endParaRPr>
        </a:p>
      </dgm:t>
    </dgm:pt>
    <dgm:pt modelId="{1A246DFD-B65B-4F83-9B48-0B1D4DFE6C94}" type="parTrans" cxnId="{273ABD69-AC77-4509-8C3A-354AFCA0CAD0}">
      <dgm:prSet/>
      <dgm:spPr/>
      <dgm:t>
        <a:bodyPr/>
        <a:lstStyle/>
        <a:p>
          <a:endParaRPr lang="en-AU"/>
        </a:p>
      </dgm:t>
    </dgm:pt>
    <dgm:pt modelId="{186CD89B-AA9D-4FBB-B9F7-883AEC07B2C6}" type="sibTrans" cxnId="{273ABD69-AC77-4509-8C3A-354AFCA0CAD0}">
      <dgm:prSet/>
      <dgm:spPr/>
      <dgm:t>
        <a:bodyPr/>
        <a:lstStyle/>
        <a:p>
          <a:endParaRPr lang="en-AU"/>
        </a:p>
      </dgm:t>
    </dgm:pt>
    <dgm:pt modelId="{3C719AC5-7691-4CD4-B613-902042583191}">
      <dgm:prSet phldrT="[Text]"/>
      <dgm:spPr/>
      <dgm:t>
        <a:bodyPr/>
        <a:lstStyle/>
        <a:p>
          <a:r>
            <a:rPr lang="en-AU" dirty="0" smtClean="0"/>
            <a:t>Return on public  investment</a:t>
          </a:r>
          <a:endParaRPr lang="en-AU" dirty="0"/>
        </a:p>
      </dgm:t>
    </dgm:pt>
    <dgm:pt modelId="{FC5B0C9C-7AA6-48C3-A5CA-44F23668FE3C}" type="parTrans" cxnId="{85259AD2-81E4-4AC0-857B-80FB6DFB8D1B}">
      <dgm:prSet/>
      <dgm:spPr/>
      <dgm:t>
        <a:bodyPr/>
        <a:lstStyle/>
        <a:p>
          <a:endParaRPr lang="en-AU"/>
        </a:p>
      </dgm:t>
    </dgm:pt>
    <dgm:pt modelId="{570F7597-C836-4B30-88D5-36AAF048B45E}" type="sibTrans" cxnId="{85259AD2-81E4-4AC0-857B-80FB6DFB8D1B}">
      <dgm:prSet/>
      <dgm:spPr/>
      <dgm:t>
        <a:bodyPr/>
        <a:lstStyle/>
        <a:p>
          <a:endParaRPr lang="en-AU"/>
        </a:p>
      </dgm:t>
    </dgm:pt>
    <dgm:pt modelId="{35791AE6-0B15-410D-8018-39E3A6E69909}">
      <dgm:prSet phldrT="[Text]"/>
      <dgm:spPr/>
      <dgm:t>
        <a:bodyPr/>
        <a:lstStyle/>
        <a:p>
          <a:r>
            <a:rPr lang="en-AU" dirty="0" smtClean="0">
              <a:latin typeface="Calibri" panose="020F0502020204030204" pitchFamily="34" charset="0"/>
            </a:rPr>
            <a:t>Frees resources for most productive purposes</a:t>
          </a:r>
          <a:endParaRPr lang="en-AU" dirty="0">
            <a:latin typeface="Calibri" panose="020F0502020204030204" pitchFamily="34" charset="0"/>
          </a:endParaRPr>
        </a:p>
      </dgm:t>
    </dgm:pt>
    <dgm:pt modelId="{403773B9-B866-4A87-931E-41C5C209AB17}" type="parTrans" cxnId="{ABEB6ACF-3AFB-41E7-99E8-D21E842E612A}">
      <dgm:prSet/>
      <dgm:spPr/>
      <dgm:t>
        <a:bodyPr/>
        <a:lstStyle/>
        <a:p>
          <a:endParaRPr lang="en-AU"/>
        </a:p>
      </dgm:t>
    </dgm:pt>
    <dgm:pt modelId="{BF54CB2D-1213-4749-B641-40A42E261E79}" type="sibTrans" cxnId="{ABEB6ACF-3AFB-41E7-99E8-D21E842E612A}">
      <dgm:prSet/>
      <dgm:spPr/>
      <dgm:t>
        <a:bodyPr/>
        <a:lstStyle/>
        <a:p>
          <a:endParaRPr lang="en-AU"/>
        </a:p>
      </dgm:t>
    </dgm:pt>
    <dgm:pt modelId="{FC5F1606-0B9C-46AD-9897-CC1E76A1CAB6}">
      <dgm:prSet phldrT="[Text]"/>
      <dgm:spPr/>
      <dgm:t>
        <a:bodyPr/>
        <a:lstStyle/>
        <a:p>
          <a:endParaRPr lang="en-AU" dirty="0"/>
        </a:p>
      </dgm:t>
    </dgm:pt>
    <dgm:pt modelId="{CE342A35-2A87-481F-BFB0-7A9EF43A3887}" type="parTrans" cxnId="{514D5135-9D87-433C-9444-3A73250814A8}">
      <dgm:prSet/>
      <dgm:spPr/>
      <dgm:t>
        <a:bodyPr/>
        <a:lstStyle/>
        <a:p>
          <a:endParaRPr lang="en-AU"/>
        </a:p>
      </dgm:t>
    </dgm:pt>
    <dgm:pt modelId="{70CA9297-AF87-4E52-83DD-3B59247FDF69}" type="sibTrans" cxnId="{514D5135-9D87-433C-9444-3A73250814A8}">
      <dgm:prSet/>
      <dgm:spPr/>
      <dgm:t>
        <a:bodyPr/>
        <a:lstStyle/>
        <a:p>
          <a:endParaRPr lang="en-AU"/>
        </a:p>
      </dgm:t>
    </dgm:pt>
    <dgm:pt modelId="{CB721BD8-8E10-4466-9793-0A5D2255EB70}">
      <dgm:prSet phldrT="[Text]"/>
      <dgm:spPr/>
      <dgm:t>
        <a:bodyPr/>
        <a:lstStyle/>
        <a:p>
          <a:r>
            <a:rPr lang="en-AU" dirty="0" smtClean="0">
              <a:latin typeface="Calibri Light" panose="020F0302020204030204" pitchFamily="34" charset="0"/>
            </a:rPr>
            <a:t>Non drug crime rate dropped (each year since 2005) </a:t>
          </a:r>
          <a:endParaRPr lang="en-AU" dirty="0">
            <a:latin typeface="Calibri Light" panose="020F0302020204030204" pitchFamily="34" charset="0"/>
          </a:endParaRPr>
        </a:p>
      </dgm:t>
    </dgm:pt>
    <dgm:pt modelId="{2A782F7E-0FD1-4176-BA33-D5F384EAA848}" type="parTrans" cxnId="{8431B84A-B6D6-4D6B-8D14-08234D37856F}">
      <dgm:prSet/>
      <dgm:spPr/>
      <dgm:t>
        <a:bodyPr/>
        <a:lstStyle/>
        <a:p>
          <a:endParaRPr lang="en-AU"/>
        </a:p>
      </dgm:t>
    </dgm:pt>
    <dgm:pt modelId="{1B4DD2C6-97E2-4A10-9C97-608810506661}" type="sibTrans" cxnId="{8431B84A-B6D6-4D6B-8D14-08234D37856F}">
      <dgm:prSet/>
      <dgm:spPr/>
      <dgm:t>
        <a:bodyPr/>
        <a:lstStyle/>
        <a:p>
          <a:endParaRPr lang="en-AU"/>
        </a:p>
      </dgm:t>
    </dgm:pt>
    <dgm:pt modelId="{AE705205-7A96-49C2-A5C3-E1D5F69F859A}">
      <dgm:prSet phldrT="[Text]"/>
      <dgm:spPr/>
      <dgm:t>
        <a:bodyPr/>
        <a:lstStyle/>
        <a:p>
          <a:r>
            <a:rPr lang="en-AU" dirty="0" smtClean="0">
              <a:latin typeface="Calibri Light" panose="020F0302020204030204" pitchFamily="34" charset="0"/>
            </a:rPr>
            <a:t>Crime rates down without increased incarceration</a:t>
          </a:r>
          <a:endParaRPr lang="en-AU" dirty="0">
            <a:latin typeface="Calibri Light" panose="020F0302020204030204" pitchFamily="34" charset="0"/>
          </a:endParaRPr>
        </a:p>
      </dgm:t>
    </dgm:pt>
    <dgm:pt modelId="{DCAB6519-278E-4A2E-BB65-86A1B6A366E7}" type="parTrans" cxnId="{BA6B6D1C-3285-4052-96A6-B2DFE2630164}">
      <dgm:prSet/>
      <dgm:spPr/>
      <dgm:t>
        <a:bodyPr/>
        <a:lstStyle/>
        <a:p>
          <a:endParaRPr lang="en-AU"/>
        </a:p>
      </dgm:t>
    </dgm:pt>
    <dgm:pt modelId="{0AFCA4F5-F9F5-410D-AD6A-A178D0A0C9B5}" type="sibTrans" cxnId="{BA6B6D1C-3285-4052-96A6-B2DFE2630164}">
      <dgm:prSet/>
      <dgm:spPr/>
      <dgm:t>
        <a:bodyPr/>
        <a:lstStyle/>
        <a:p>
          <a:endParaRPr lang="en-AU"/>
        </a:p>
      </dgm:t>
    </dgm:pt>
    <dgm:pt modelId="{6803633E-0AEC-4C8F-9EDD-C9442E68FD8F}">
      <dgm:prSet/>
      <dgm:spPr/>
      <dgm:t>
        <a:bodyPr/>
        <a:lstStyle/>
        <a:p>
          <a:r>
            <a:rPr lang="en-AU" dirty="0" smtClean="0">
              <a:latin typeface="Calibri Light" panose="020F0302020204030204" pitchFamily="34" charset="0"/>
            </a:rPr>
            <a:t>State incarceration rate ~56% of national rate</a:t>
          </a:r>
          <a:endParaRPr lang="en-AU" dirty="0">
            <a:latin typeface="Calibri Light" panose="020F0302020204030204" pitchFamily="34" charset="0"/>
          </a:endParaRPr>
        </a:p>
      </dgm:t>
    </dgm:pt>
    <dgm:pt modelId="{8A0B93CA-8882-4B75-B253-32BD18AEBF82}" type="parTrans" cxnId="{2B66838B-D703-4136-87E2-CABE7A53BA0C}">
      <dgm:prSet/>
      <dgm:spPr/>
      <dgm:t>
        <a:bodyPr/>
        <a:lstStyle/>
        <a:p>
          <a:endParaRPr lang="en-AU"/>
        </a:p>
      </dgm:t>
    </dgm:pt>
    <dgm:pt modelId="{FFC0351F-4523-451C-9074-A575013CD74E}" type="sibTrans" cxnId="{2B66838B-D703-4136-87E2-CABE7A53BA0C}">
      <dgm:prSet/>
      <dgm:spPr/>
      <dgm:t>
        <a:bodyPr/>
        <a:lstStyle/>
        <a:p>
          <a:endParaRPr lang="en-AU"/>
        </a:p>
      </dgm:t>
    </dgm:pt>
    <dgm:pt modelId="{DE4FC521-11A1-488F-AC2A-85DFC63FEC85}">
      <dgm:prSet phldrT="[Text]"/>
      <dgm:spPr/>
      <dgm:t>
        <a:bodyPr/>
        <a:lstStyle/>
        <a:p>
          <a:endParaRPr lang="en-AU" dirty="0">
            <a:latin typeface="Calibri Light" panose="020F0302020204030204" pitchFamily="34" charset="0"/>
          </a:endParaRPr>
        </a:p>
      </dgm:t>
    </dgm:pt>
    <dgm:pt modelId="{3DE8A7E5-089D-4CA3-BD19-F6AB6BDCFD70}" type="parTrans" cxnId="{4590FF87-8042-45DE-9531-DF4992E08FC6}">
      <dgm:prSet/>
      <dgm:spPr/>
      <dgm:t>
        <a:bodyPr/>
        <a:lstStyle/>
        <a:p>
          <a:endParaRPr lang="en-AU"/>
        </a:p>
      </dgm:t>
    </dgm:pt>
    <dgm:pt modelId="{A33387FD-B07C-4669-B399-EC61CA749EE3}" type="sibTrans" cxnId="{4590FF87-8042-45DE-9531-DF4992E08FC6}">
      <dgm:prSet/>
      <dgm:spPr/>
      <dgm:t>
        <a:bodyPr/>
        <a:lstStyle/>
        <a:p>
          <a:endParaRPr lang="en-AU"/>
        </a:p>
      </dgm:t>
    </dgm:pt>
    <dgm:pt modelId="{1E028728-9317-494A-BB2E-D90618195A71}">
      <dgm:prSet phldrT="[Text]"/>
      <dgm:spPr/>
      <dgm:t>
        <a:bodyPr/>
        <a:lstStyle/>
        <a:p>
          <a:r>
            <a:rPr lang="en-AU" dirty="0" smtClean="0">
              <a:latin typeface="Calibri Light" panose="020F0302020204030204" pitchFamily="34" charset="0"/>
            </a:rPr>
            <a:t>Reconviction rates (1990-2006) across all prison release cohorts show downward trends. </a:t>
          </a:r>
          <a:endParaRPr lang="en-AU" dirty="0">
            <a:latin typeface="Calibri Light" panose="020F0302020204030204" pitchFamily="34" charset="0"/>
          </a:endParaRPr>
        </a:p>
      </dgm:t>
    </dgm:pt>
    <dgm:pt modelId="{83955AAF-DB4F-48E8-A5A5-526FC71F533A}" type="parTrans" cxnId="{0A5A807A-6AA6-4144-9BA7-E78103B53452}">
      <dgm:prSet/>
      <dgm:spPr/>
      <dgm:t>
        <a:bodyPr/>
        <a:lstStyle/>
        <a:p>
          <a:endParaRPr lang="en-AU"/>
        </a:p>
      </dgm:t>
    </dgm:pt>
    <dgm:pt modelId="{C620E5D8-8209-443D-A320-B7E559F56122}" type="sibTrans" cxnId="{0A5A807A-6AA6-4144-9BA7-E78103B53452}">
      <dgm:prSet/>
      <dgm:spPr/>
      <dgm:t>
        <a:bodyPr/>
        <a:lstStyle/>
        <a:p>
          <a:endParaRPr lang="en-AU"/>
        </a:p>
      </dgm:t>
    </dgm:pt>
    <dgm:pt modelId="{04033E05-04F0-4A4C-B32B-6DBC5C5C876B}">
      <dgm:prSet/>
      <dgm:spPr/>
      <dgm:t>
        <a:bodyPr/>
        <a:lstStyle/>
        <a:p>
          <a:endParaRPr lang="en-AU" dirty="0">
            <a:latin typeface="Calibri Light" panose="020F0302020204030204" pitchFamily="34" charset="0"/>
          </a:endParaRPr>
        </a:p>
      </dgm:t>
    </dgm:pt>
    <dgm:pt modelId="{EF3DE822-D8B5-48B6-BBE7-1995D61CE66E}" type="parTrans" cxnId="{9F8B8EEA-496F-419B-ADC5-728E0DF87803}">
      <dgm:prSet/>
      <dgm:spPr/>
      <dgm:t>
        <a:bodyPr/>
        <a:lstStyle/>
        <a:p>
          <a:endParaRPr lang="en-AU"/>
        </a:p>
      </dgm:t>
    </dgm:pt>
    <dgm:pt modelId="{9F52A6C1-CF14-4EA1-AA67-8EE6F8D4325D}" type="sibTrans" cxnId="{9F8B8EEA-496F-419B-ADC5-728E0DF87803}">
      <dgm:prSet/>
      <dgm:spPr/>
      <dgm:t>
        <a:bodyPr/>
        <a:lstStyle/>
        <a:p>
          <a:endParaRPr lang="en-AU"/>
        </a:p>
      </dgm:t>
    </dgm:pt>
    <dgm:pt modelId="{2ADE459C-28CB-4DA2-B483-53823D7382D4}">
      <dgm:prSet phldrT="[Text]"/>
      <dgm:spPr/>
      <dgm:t>
        <a:bodyPr/>
        <a:lstStyle/>
        <a:p>
          <a:r>
            <a:rPr lang="en-AU" dirty="0" smtClean="0">
              <a:latin typeface="Calibri" panose="020F0502020204030204" pitchFamily="34" charset="0"/>
            </a:rPr>
            <a:t>Maximises benefit</a:t>
          </a:r>
          <a:endParaRPr lang="en-AU" dirty="0">
            <a:latin typeface="Calibri" panose="020F0502020204030204" pitchFamily="34" charset="0"/>
          </a:endParaRPr>
        </a:p>
      </dgm:t>
    </dgm:pt>
    <dgm:pt modelId="{1E56F1F8-C2E1-417B-AF55-090CBA56529A}" type="parTrans" cxnId="{C648E053-D9A9-4260-880E-C59BC5CEFB8A}">
      <dgm:prSet/>
      <dgm:spPr/>
    </dgm:pt>
    <dgm:pt modelId="{A1D3C634-91CB-4C49-B2D7-5CE1590CCE99}" type="sibTrans" cxnId="{C648E053-D9A9-4260-880E-C59BC5CEFB8A}">
      <dgm:prSet/>
      <dgm:spPr/>
    </dgm:pt>
    <dgm:pt modelId="{8042C1FE-E172-482F-8107-1313358C2B60}" type="pres">
      <dgm:prSet presAssocID="{AE300433-C5F9-4837-800E-00C3F6B3C8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E9F8D6E9-3BAE-4BE4-8514-712D03E64B82}" type="pres">
      <dgm:prSet presAssocID="{9D4C6B35-8B30-40DA-A441-2B2786158F10}" presName="parentLin" presStyleCnt="0"/>
      <dgm:spPr/>
    </dgm:pt>
    <dgm:pt modelId="{C7DACE34-525E-4EF6-B13D-E9E8915DED95}" type="pres">
      <dgm:prSet presAssocID="{9D4C6B35-8B30-40DA-A441-2B2786158F10}" presName="parentLeftMargin" presStyleLbl="node1" presStyleIdx="0" presStyleCnt="3"/>
      <dgm:spPr/>
      <dgm:t>
        <a:bodyPr/>
        <a:lstStyle/>
        <a:p>
          <a:endParaRPr lang="en-AU"/>
        </a:p>
      </dgm:t>
    </dgm:pt>
    <dgm:pt modelId="{9BBCACA6-6C0C-4271-8EC2-FA2EF0531E7C}" type="pres">
      <dgm:prSet presAssocID="{9D4C6B35-8B30-40DA-A441-2B2786158F1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6065253-AFCB-4BC3-8665-B54277AF0AEB}" type="pres">
      <dgm:prSet presAssocID="{9D4C6B35-8B30-40DA-A441-2B2786158F10}" presName="negativeSpace" presStyleCnt="0"/>
      <dgm:spPr/>
    </dgm:pt>
    <dgm:pt modelId="{C53AC3B8-A85C-4BCB-96B4-77B205FF0A2A}" type="pres">
      <dgm:prSet presAssocID="{9D4C6B35-8B30-40DA-A441-2B2786158F1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7BE4BE0-FBEC-40EF-9B4F-C4A9AC0D2454}" type="pres">
      <dgm:prSet presAssocID="{D8405CAF-4711-4C9C-A505-DF709AA8F860}" presName="spaceBetweenRectangles" presStyleCnt="0"/>
      <dgm:spPr/>
    </dgm:pt>
    <dgm:pt modelId="{751F3FBF-11CD-40A4-B95B-8DFE609DD7A4}" type="pres">
      <dgm:prSet presAssocID="{1BF4FDC1-13B9-4315-9B3E-C5807D340E0F}" presName="parentLin" presStyleCnt="0"/>
      <dgm:spPr/>
    </dgm:pt>
    <dgm:pt modelId="{8FB8A55F-E8FE-4368-A087-61C3779A05FA}" type="pres">
      <dgm:prSet presAssocID="{1BF4FDC1-13B9-4315-9B3E-C5807D340E0F}" presName="parentLeftMargin" presStyleLbl="node1" presStyleIdx="0" presStyleCnt="3"/>
      <dgm:spPr/>
      <dgm:t>
        <a:bodyPr/>
        <a:lstStyle/>
        <a:p>
          <a:endParaRPr lang="en-AU"/>
        </a:p>
      </dgm:t>
    </dgm:pt>
    <dgm:pt modelId="{46D1AAF6-ACA7-4F96-86B6-AB9567BD93C3}" type="pres">
      <dgm:prSet presAssocID="{1BF4FDC1-13B9-4315-9B3E-C5807D340E0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14483E5-4EA4-412B-B109-2527FEA0312C}" type="pres">
      <dgm:prSet presAssocID="{1BF4FDC1-13B9-4315-9B3E-C5807D340E0F}" presName="negativeSpace" presStyleCnt="0"/>
      <dgm:spPr/>
    </dgm:pt>
    <dgm:pt modelId="{B2E56906-E22B-404D-B529-939D6A51AEF2}" type="pres">
      <dgm:prSet presAssocID="{1BF4FDC1-13B9-4315-9B3E-C5807D340E0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E6736FF-98F9-47C9-A71E-DABF12D891BF}" type="pres">
      <dgm:prSet presAssocID="{6EDF8699-4FCF-45D1-9BCE-F24042DFFBD6}" presName="spaceBetweenRectangles" presStyleCnt="0"/>
      <dgm:spPr/>
    </dgm:pt>
    <dgm:pt modelId="{76653571-A442-4E77-8D5E-2EDF63B20EA3}" type="pres">
      <dgm:prSet presAssocID="{3C719AC5-7691-4CD4-B613-902042583191}" presName="parentLin" presStyleCnt="0"/>
      <dgm:spPr/>
    </dgm:pt>
    <dgm:pt modelId="{9341ED1B-9ECB-4620-BEC7-AEB3271A7211}" type="pres">
      <dgm:prSet presAssocID="{3C719AC5-7691-4CD4-B613-902042583191}" presName="parentLeftMargin" presStyleLbl="node1" presStyleIdx="1" presStyleCnt="3"/>
      <dgm:spPr/>
      <dgm:t>
        <a:bodyPr/>
        <a:lstStyle/>
        <a:p>
          <a:endParaRPr lang="en-AU"/>
        </a:p>
      </dgm:t>
    </dgm:pt>
    <dgm:pt modelId="{B5CCCA86-F2A8-4192-97B9-6E9EF02B4017}" type="pres">
      <dgm:prSet presAssocID="{3C719AC5-7691-4CD4-B613-90204258319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44623C2-2781-4564-A44D-3A645879A508}" type="pres">
      <dgm:prSet presAssocID="{3C719AC5-7691-4CD4-B613-902042583191}" presName="negativeSpace" presStyleCnt="0"/>
      <dgm:spPr/>
    </dgm:pt>
    <dgm:pt modelId="{1CDC604D-1677-4A53-8472-E71E4AF1F21C}" type="pres">
      <dgm:prSet presAssocID="{3C719AC5-7691-4CD4-B613-902042583191}" presName="childText" presStyleLbl="conFgAcc1" presStyleIdx="2" presStyleCnt="3" custLinFactNeighborY="-5378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66053DB6-995B-43B1-B96A-7D8305804CAA}" type="presOf" srcId="{2422FD3F-96D5-48DA-9B2E-82B84E9135C2}" destId="{C53AC3B8-A85C-4BCB-96B4-77B205FF0A2A}" srcOrd="0" destOrd="1" presId="urn:microsoft.com/office/officeart/2005/8/layout/list1"/>
    <dgm:cxn modelId="{DF6D1F24-EE31-4FE2-A816-28F8F8E5E2B6}" type="presOf" srcId="{6803633E-0AEC-4C8F-9EDD-C9442E68FD8F}" destId="{B2E56906-E22B-404D-B529-939D6A51AEF2}" srcOrd="0" destOrd="4" presId="urn:microsoft.com/office/officeart/2005/8/layout/list1"/>
    <dgm:cxn modelId="{9F8B8EEA-496F-419B-ADC5-728E0DF87803}" srcId="{1BF4FDC1-13B9-4315-9B3E-C5807D340E0F}" destId="{04033E05-04F0-4A4C-B32B-6DBC5C5C876B}" srcOrd="5" destOrd="0" parTransId="{EF3DE822-D8B5-48B6-BBE7-1995D61CE66E}" sibTransId="{9F52A6C1-CF14-4EA1-AA67-8EE6F8D4325D}"/>
    <dgm:cxn modelId="{B12C4E6B-FB5F-4E20-90C1-1AD9830431C5}" type="presOf" srcId="{3C719AC5-7691-4CD4-B613-902042583191}" destId="{B5CCCA86-F2A8-4192-97B9-6E9EF02B4017}" srcOrd="1" destOrd="0" presId="urn:microsoft.com/office/officeart/2005/8/layout/list1"/>
    <dgm:cxn modelId="{CCE720F2-09EE-411A-8C4E-CE006CA416C3}" type="presOf" srcId="{04033E05-04F0-4A4C-B32B-6DBC5C5C876B}" destId="{B2E56906-E22B-404D-B529-939D6A51AEF2}" srcOrd="0" destOrd="5" presId="urn:microsoft.com/office/officeart/2005/8/layout/list1"/>
    <dgm:cxn modelId="{DE171F4E-5167-443F-A551-F007C18E712A}" type="presOf" srcId="{F8702E1A-C04E-4178-9EEE-87008A158015}" destId="{B2E56906-E22B-404D-B529-939D6A51AEF2}" srcOrd="0" destOrd="0" presId="urn:microsoft.com/office/officeart/2005/8/layout/list1"/>
    <dgm:cxn modelId="{0A5A807A-6AA6-4144-9BA7-E78103B53452}" srcId="{1BF4FDC1-13B9-4315-9B3E-C5807D340E0F}" destId="{1E028728-9317-494A-BB2E-D90618195A71}" srcOrd="3" destOrd="0" parTransId="{83955AAF-DB4F-48E8-A5A5-526FC71F533A}" sibTransId="{C620E5D8-8209-443D-A320-B7E559F56122}"/>
    <dgm:cxn modelId="{DB0473F9-6789-42BE-8E27-18756F82AC26}" srcId="{9D4C6B35-8B30-40DA-A441-2B2786158F10}" destId="{2422FD3F-96D5-48DA-9B2E-82B84E9135C2}" srcOrd="1" destOrd="0" parTransId="{016D4FE8-F3CE-4CFA-80C6-B5D421B1CF8E}" sibTransId="{EC2FBA79-1C91-4073-9F53-EBB42AA4232C}"/>
    <dgm:cxn modelId="{514D5135-9D87-433C-9444-3A73250814A8}" srcId="{9D4C6B35-8B30-40DA-A441-2B2786158F10}" destId="{FC5F1606-0B9C-46AD-9897-CC1E76A1CAB6}" srcOrd="2" destOrd="0" parTransId="{CE342A35-2A87-481F-BFB0-7A9EF43A3887}" sibTransId="{70CA9297-AF87-4E52-83DD-3B59247FDF69}"/>
    <dgm:cxn modelId="{40A69EA0-EAB6-4CC5-B78F-80C84D804177}" type="presOf" srcId="{35791AE6-0B15-410D-8018-39E3A6E69909}" destId="{1CDC604D-1677-4A53-8472-E71E4AF1F21C}" srcOrd="0" destOrd="1" presId="urn:microsoft.com/office/officeart/2005/8/layout/list1"/>
    <dgm:cxn modelId="{273ABD69-AC77-4509-8C3A-354AFCA0CAD0}" srcId="{1BF4FDC1-13B9-4315-9B3E-C5807D340E0F}" destId="{F8702E1A-C04E-4178-9EEE-87008A158015}" srcOrd="0" destOrd="0" parTransId="{1A246DFD-B65B-4F83-9B48-0B1D4DFE6C94}" sibTransId="{186CD89B-AA9D-4FBB-B9F7-883AEC07B2C6}"/>
    <dgm:cxn modelId="{C5E211B4-D6ED-4990-AEB7-AB1A9EAA5A92}" type="presOf" srcId="{9D4C6B35-8B30-40DA-A441-2B2786158F10}" destId="{C7DACE34-525E-4EF6-B13D-E9E8915DED95}" srcOrd="0" destOrd="0" presId="urn:microsoft.com/office/officeart/2005/8/layout/list1"/>
    <dgm:cxn modelId="{8431B84A-B6D6-4D6B-8D14-08234D37856F}" srcId="{1BF4FDC1-13B9-4315-9B3E-C5807D340E0F}" destId="{CB721BD8-8E10-4466-9793-0A5D2255EB70}" srcOrd="1" destOrd="0" parTransId="{2A782F7E-0FD1-4176-BA33-D5F384EAA848}" sibTransId="{1B4DD2C6-97E2-4A10-9C97-608810506661}"/>
    <dgm:cxn modelId="{20F5A1A9-46D9-4E78-B96C-7E809B4A5DAC}" type="presOf" srcId="{1E028728-9317-494A-BB2E-D90618195A71}" destId="{B2E56906-E22B-404D-B529-939D6A51AEF2}" srcOrd="0" destOrd="3" presId="urn:microsoft.com/office/officeart/2005/8/layout/list1"/>
    <dgm:cxn modelId="{B0A02B3A-C64F-4802-88F9-CBFE08335132}" type="presOf" srcId="{9D4C6B35-8B30-40DA-A441-2B2786158F10}" destId="{9BBCACA6-6C0C-4271-8EC2-FA2EF0531E7C}" srcOrd="1" destOrd="0" presId="urn:microsoft.com/office/officeart/2005/8/layout/list1"/>
    <dgm:cxn modelId="{85259AD2-81E4-4AC0-857B-80FB6DFB8D1B}" srcId="{AE300433-C5F9-4837-800E-00C3F6B3C8E5}" destId="{3C719AC5-7691-4CD4-B613-902042583191}" srcOrd="2" destOrd="0" parTransId="{FC5B0C9C-7AA6-48C3-A5CA-44F23668FE3C}" sibTransId="{570F7597-C836-4B30-88D5-36AAF048B45E}"/>
    <dgm:cxn modelId="{ADCB6FA6-1176-4AF6-9280-72921C4FC78C}" type="presOf" srcId="{2ADE459C-28CB-4DA2-B483-53823D7382D4}" destId="{1CDC604D-1677-4A53-8472-E71E4AF1F21C}" srcOrd="0" destOrd="0" presId="urn:microsoft.com/office/officeart/2005/8/layout/list1"/>
    <dgm:cxn modelId="{3B392495-6BFC-45B6-8A85-ED1C2AE0051B}" type="presOf" srcId="{FC5F1606-0B9C-46AD-9897-CC1E76A1CAB6}" destId="{C53AC3B8-A85C-4BCB-96B4-77B205FF0A2A}" srcOrd="0" destOrd="2" presId="urn:microsoft.com/office/officeart/2005/8/layout/list1"/>
    <dgm:cxn modelId="{36BAD5FD-9B55-491C-8C60-357EBD97D20F}" srcId="{AE300433-C5F9-4837-800E-00C3F6B3C8E5}" destId="{9D4C6B35-8B30-40DA-A441-2B2786158F10}" srcOrd="0" destOrd="0" parTransId="{7A4B5BB7-AF4A-4A91-BA29-18F2D639C5E5}" sibTransId="{D8405CAF-4711-4C9C-A505-DF709AA8F860}"/>
    <dgm:cxn modelId="{C648E053-D9A9-4260-880E-C59BC5CEFB8A}" srcId="{3C719AC5-7691-4CD4-B613-902042583191}" destId="{2ADE459C-28CB-4DA2-B483-53823D7382D4}" srcOrd="0" destOrd="0" parTransId="{1E56F1F8-C2E1-417B-AF55-090CBA56529A}" sibTransId="{A1D3C634-91CB-4C49-B2D7-5CE1590CCE99}"/>
    <dgm:cxn modelId="{B1E801BA-3408-4025-B243-884E7021286C}" type="presOf" srcId="{3C719AC5-7691-4CD4-B613-902042583191}" destId="{9341ED1B-9ECB-4620-BEC7-AEB3271A7211}" srcOrd="0" destOrd="0" presId="urn:microsoft.com/office/officeart/2005/8/layout/list1"/>
    <dgm:cxn modelId="{2C9CDEBD-2407-473D-A133-C46BA8B804D3}" type="presOf" srcId="{AE705205-7A96-49C2-A5C3-E1D5F69F859A}" destId="{B2E56906-E22B-404D-B529-939D6A51AEF2}" srcOrd="0" destOrd="2" presId="urn:microsoft.com/office/officeart/2005/8/layout/list1"/>
    <dgm:cxn modelId="{67B6614F-069B-4D86-8D00-4A977B1A4DAA}" type="presOf" srcId="{AE300433-C5F9-4837-800E-00C3F6B3C8E5}" destId="{8042C1FE-E172-482F-8107-1313358C2B60}" srcOrd="0" destOrd="0" presId="urn:microsoft.com/office/officeart/2005/8/layout/list1"/>
    <dgm:cxn modelId="{2B66838B-D703-4136-87E2-CABE7A53BA0C}" srcId="{1BF4FDC1-13B9-4315-9B3E-C5807D340E0F}" destId="{6803633E-0AEC-4C8F-9EDD-C9442E68FD8F}" srcOrd="4" destOrd="0" parTransId="{8A0B93CA-8882-4B75-B253-32BD18AEBF82}" sibTransId="{FFC0351F-4523-451C-9074-A575013CD74E}"/>
    <dgm:cxn modelId="{ABEB6ACF-3AFB-41E7-99E8-D21E842E612A}" srcId="{3C719AC5-7691-4CD4-B613-902042583191}" destId="{35791AE6-0B15-410D-8018-39E3A6E69909}" srcOrd="1" destOrd="0" parTransId="{403773B9-B866-4A87-931E-41C5C209AB17}" sibTransId="{BF54CB2D-1213-4749-B641-40A42E261E79}"/>
    <dgm:cxn modelId="{4590FF87-8042-45DE-9531-DF4992E08FC6}" srcId="{9D4C6B35-8B30-40DA-A441-2B2786158F10}" destId="{DE4FC521-11A1-488F-AC2A-85DFC63FEC85}" srcOrd="0" destOrd="0" parTransId="{3DE8A7E5-089D-4CA3-BD19-F6AB6BDCFD70}" sibTransId="{A33387FD-B07C-4669-B399-EC61CA749EE3}"/>
    <dgm:cxn modelId="{B64C754B-50F1-4B6A-A099-57A441596E92}" srcId="{AE300433-C5F9-4837-800E-00C3F6B3C8E5}" destId="{1BF4FDC1-13B9-4315-9B3E-C5807D340E0F}" srcOrd="1" destOrd="0" parTransId="{B2FDAE55-4CF4-4423-A552-4A10F7375013}" sibTransId="{6EDF8699-4FCF-45D1-9BCE-F24042DFFBD6}"/>
    <dgm:cxn modelId="{1B1FEE5C-11F1-4D35-BDD6-ED6412084AC6}" type="presOf" srcId="{1BF4FDC1-13B9-4315-9B3E-C5807D340E0F}" destId="{8FB8A55F-E8FE-4368-A087-61C3779A05FA}" srcOrd="0" destOrd="0" presId="urn:microsoft.com/office/officeart/2005/8/layout/list1"/>
    <dgm:cxn modelId="{C147B997-C762-43BE-B441-B9EA54A3EAE5}" type="presOf" srcId="{1BF4FDC1-13B9-4315-9B3E-C5807D340E0F}" destId="{46D1AAF6-ACA7-4F96-86B6-AB9567BD93C3}" srcOrd="1" destOrd="0" presId="urn:microsoft.com/office/officeart/2005/8/layout/list1"/>
    <dgm:cxn modelId="{BA6B6D1C-3285-4052-96A6-B2DFE2630164}" srcId="{1BF4FDC1-13B9-4315-9B3E-C5807D340E0F}" destId="{AE705205-7A96-49C2-A5C3-E1D5F69F859A}" srcOrd="2" destOrd="0" parTransId="{DCAB6519-278E-4A2E-BB65-86A1B6A366E7}" sibTransId="{0AFCA4F5-F9F5-410D-AD6A-A178D0A0C9B5}"/>
    <dgm:cxn modelId="{5CF577F2-FC65-42A2-95F2-F2E7E20205D2}" type="presOf" srcId="{DE4FC521-11A1-488F-AC2A-85DFC63FEC85}" destId="{C53AC3B8-A85C-4BCB-96B4-77B205FF0A2A}" srcOrd="0" destOrd="0" presId="urn:microsoft.com/office/officeart/2005/8/layout/list1"/>
    <dgm:cxn modelId="{6DB74FA8-39ED-4B7A-A438-23EEBED541A2}" type="presOf" srcId="{CB721BD8-8E10-4466-9793-0A5D2255EB70}" destId="{B2E56906-E22B-404D-B529-939D6A51AEF2}" srcOrd="0" destOrd="1" presId="urn:microsoft.com/office/officeart/2005/8/layout/list1"/>
    <dgm:cxn modelId="{94D944E8-713A-44D7-8C25-4BBAD830B6D9}" type="presParOf" srcId="{8042C1FE-E172-482F-8107-1313358C2B60}" destId="{E9F8D6E9-3BAE-4BE4-8514-712D03E64B82}" srcOrd="0" destOrd="0" presId="urn:microsoft.com/office/officeart/2005/8/layout/list1"/>
    <dgm:cxn modelId="{A1302B47-2DAB-4720-8F3D-F0DA6A4BC162}" type="presParOf" srcId="{E9F8D6E9-3BAE-4BE4-8514-712D03E64B82}" destId="{C7DACE34-525E-4EF6-B13D-E9E8915DED95}" srcOrd="0" destOrd="0" presId="urn:microsoft.com/office/officeart/2005/8/layout/list1"/>
    <dgm:cxn modelId="{EAC156B3-1214-41D6-AC07-315E7F08CFA5}" type="presParOf" srcId="{E9F8D6E9-3BAE-4BE4-8514-712D03E64B82}" destId="{9BBCACA6-6C0C-4271-8EC2-FA2EF0531E7C}" srcOrd="1" destOrd="0" presId="urn:microsoft.com/office/officeart/2005/8/layout/list1"/>
    <dgm:cxn modelId="{014A2D40-8595-4AD2-9D42-A25E334ACE4D}" type="presParOf" srcId="{8042C1FE-E172-482F-8107-1313358C2B60}" destId="{36065253-AFCB-4BC3-8665-B54277AF0AEB}" srcOrd="1" destOrd="0" presId="urn:microsoft.com/office/officeart/2005/8/layout/list1"/>
    <dgm:cxn modelId="{DD545345-25AC-4B82-B2C4-A67F1506E403}" type="presParOf" srcId="{8042C1FE-E172-482F-8107-1313358C2B60}" destId="{C53AC3B8-A85C-4BCB-96B4-77B205FF0A2A}" srcOrd="2" destOrd="0" presId="urn:microsoft.com/office/officeart/2005/8/layout/list1"/>
    <dgm:cxn modelId="{C92BA5FE-0E75-4BBF-A42D-15A33AD5F499}" type="presParOf" srcId="{8042C1FE-E172-482F-8107-1313358C2B60}" destId="{C7BE4BE0-FBEC-40EF-9B4F-C4A9AC0D2454}" srcOrd="3" destOrd="0" presId="urn:microsoft.com/office/officeart/2005/8/layout/list1"/>
    <dgm:cxn modelId="{C34B66B8-2393-4D48-BFC8-B9137CD9396F}" type="presParOf" srcId="{8042C1FE-E172-482F-8107-1313358C2B60}" destId="{751F3FBF-11CD-40A4-B95B-8DFE609DD7A4}" srcOrd="4" destOrd="0" presId="urn:microsoft.com/office/officeart/2005/8/layout/list1"/>
    <dgm:cxn modelId="{DBEF5641-73C1-4905-B338-71E235B7A5DF}" type="presParOf" srcId="{751F3FBF-11CD-40A4-B95B-8DFE609DD7A4}" destId="{8FB8A55F-E8FE-4368-A087-61C3779A05FA}" srcOrd="0" destOrd="0" presId="urn:microsoft.com/office/officeart/2005/8/layout/list1"/>
    <dgm:cxn modelId="{A776E89D-D2DB-471E-9C7D-2F3D04E1CDE2}" type="presParOf" srcId="{751F3FBF-11CD-40A4-B95B-8DFE609DD7A4}" destId="{46D1AAF6-ACA7-4F96-86B6-AB9567BD93C3}" srcOrd="1" destOrd="0" presId="urn:microsoft.com/office/officeart/2005/8/layout/list1"/>
    <dgm:cxn modelId="{4A165175-7FF5-4346-A945-4A1D75651A89}" type="presParOf" srcId="{8042C1FE-E172-482F-8107-1313358C2B60}" destId="{214483E5-4EA4-412B-B109-2527FEA0312C}" srcOrd="5" destOrd="0" presId="urn:microsoft.com/office/officeart/2005/8/layout/list1"/>
    <dgm:cxn modelId="{89E79EFB-8DCD-4349-8B00-CDB7CF66CEFF}" type="presParOf" srcId="{8042C1FE-E172-482F-8107-1313358C2B60}" destId="{B2E56906-E22B-404D-B529-939D6A51AEF2}" srcOrd="6" destOrd="0" presId="urn:microsoft.com/office/officeart/2005/8/layout/list1"/>
    <dgm:cxn modelId="{72CB2E55-49C9-47F7-89C3-AF15F495B75E}" type="presParOf" srcId="{8042C1FE-E172-482F-8107-1313358C2B60}" destId="{CE6736FF-98F9-47C9-A71E-DABF12D891BF}" srcOrd="7" destOrd="0" presId="urn:microsoft.com/office/officeart/2005/8/layout/list1"/>
    <dgm:cxn modelId="{BF582E29-CFAA-48FE-93A5-684E70271C97}" type="presParOf" srcId="{8042C1FE-E172-482F-8107-1313358C2B60}" destId="{76653571-A442-4E77-8D5E-2EDF63B20EA3}" srcOrd="8" destOrd="0" presId="urn:microsoft.com/office/officeart/2005/8/layout/list1"/>
    <dgm:cxn modelId="{22892B75-10F0-42E1-AC78-BFBFDF71C23B}" type="presParOf" srcId="{76653571-A442-4E77-8D5E-2EDF63B20EA3}" destId="{9341ED1B-9ECB-4620-BEC7-AEB3271A7211}" srcOrd="0" destOrd="0" presId="urn:microsoft.com/office/officeart/2005/8/layout/list1"/>
    <dgm:cxn modelId="{0E4BFB6B-4B2B-40B6-8E28-ECDD6E621505}" type="presParOf" srcId="{76653571-A442-4E77-8D5E-2EDF63B20EA3}" destId="{B5CCCA86-F2A8-4192-97B9-6E9EF02B4017}" srcOrd="1" destOrd="0" presId="urn:microsoft.com/office/officeart/2005/8/layout/list1"/>
    <dgm:cxn modelId="{8F4C1941-A269-43C9-A0B8-7703DBF005C7}" type="presParOf" srcId="{8042C1FE-E172-482F-8107-1313358C2B60}" destId="{544623C2-2781-4564-A44D-3A645879A508}" srcOrd="9" destOrd="0" presId="urn:microsoft.com/office/officeart/2005/8/layout/list1"/>
    <dgm:cxn modelId="{850C736C-2C63-4450-AE25-86D03C791234}" type="presParOf" srcId="{8042C1FE-E172-482F-8107-1313358C2B60}" destId="{1CDC604D-1677-4A53-8472-E71E4AF1F2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537196-2692-4E00-A1A2-4B50FB9D5FF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146A380D-B7C0-4D3F-AAF3-DF1A4F16E7FB}">
      <dgm:prSet custT="1"/>
      <dgm:spPr/>
      <dgm:t>
        <a:bodyPr/>
        <a:lstStyle/>
        <a:p>
          <a:pPr rtl="0"/>
          <a:r>
            <a:rPr lang="en-AU" sz="2000" dirty="0" smtClean="0">
              <a:latin typeface="Calibri Light" panose="020F0302020204030204" pitchFamily="34" charset="0"/>
            </a:rPr>
            <a:t>Proven feasibility of Washington State model in NSW</a:t>
          </a:r>
          <a:endParaRPr lang="en-AU" sz="2000" dirty="0">
            <a:latin typeface="Calibri Light" panose="020F0302020204030204" pitchFamily="34" charset="0"/>
          </a:endParaRPr>
        </a:p>
      </dgm:t>
    </dgm:pt>
    <dgm:pt modelId="{B303CE53-BE8E-49AE-B579-11B6DF189F86}" type="parTrans" cxnId="{2EDA2998-ADC2-480C-91CB-39FCD07A0C36}">
      <dgm:prSet/>
      <dgm:spPr/>
      <dgm:t>
        <a:bodyPr/>
        <a:lstStyle/>
        <a:p>
          <a:endParaRPr lang="en-AU"/>
        </a:p>
      </dgm:t>
    </dgm:pt>
    <dgm:pt modelId="{5DC354BC-705E-4274-A147-149E7879B9D5}" type="sibTrans" cxnId="{2EDA2998-ADC2-480C-91CB-39FCD07A0C36}">
      <dgm:prSet/>
      <dgm:spPr/>
      <dgm:t>
        <a:bodyPr/>
        <a:lstStyle/>
        <a:p>
          <a:endParaRPr lang="en-AU"/>
        </a:p>
      </dgm:t>
    </dgm:pt>
    <dgm:pt modelId="{C4537336-E186-43FD-AEEB-A1E1D46385FF}">
      <dgm:prSet custT="1"/>
      <dgm:spPr/>
      <dgm:t>
        <a:bodyPr/>
        <a:lstStyle/>
        <a:p>
          <a:pPr rtl="0"/>
          <a:r>
            <a:rPr lang="en-AU" sz="2000" dirty="0" smtClean="0">
              <a:latin typeface="Calibri Light" panose="020F0302020204030204" pitchFamily="34" charset="0"/>
            </a:rPr>
            <a:t>Collection and adaptation of NSW data</a:t>
          </a:r>
          <a:endParaRPr lang="en-AU" sz="2000" dirty="0">
            <a:latin typeface="Calibri Light" panose="020F0302020204030204" pitchFamily="34" charset="0"/>
          </a:endParaRPr>
        </a:p>
      </dgm:t>
    </dgm:pt>
    <dgm:pt modelId="{50CBFA7E-496F-4A62-9B48-391353B70FE5}" type="parTrans" cxnId="{7A3AC329-6015-4E7D-A950-C1D95A1F45B2}">
      <dgm:prSet/>
      <dgm:spPr/>
      <dgm:t>
        <a:bodyPr/>
        <a:lstStyle/>
        <a:p>
          <a:endParaRPr lang="en-AU"/>
        </a:p>
      </dgm:t>
    </dgm:pt>
    <dgm:pt modelId="{A81AE466-998B-4434-B216-CBAF5F1A154F}" type="sibTrans" cxnId="{7A3AC329-6015-4E7D-A950-C1D95A1F45B2}">
      <dgm:prSet/>
      <dgm:spPr/>
      <dgm:t>
        <a:bodyPr/>
        <a:lstStyle/>
        <a:p>
          <a:endParaRPr lang="en-AU"/>
        </a:p>
      </dgm:t>
    </dgm:pt>
    <dgm:pt modelId="{98A45ED8-6F1B-4CC5-90FF-3C21051CAF80}">
      <dgm:prSet custT="1"/>
      <dgm:spPr/>
      <dgm:t>
        <a:bodyPr/>
        <a:lstStyle/>
        <a:p>
          <a:pPr rtl="0"/>
          <a:r>
            <a:rPr lang="en-AU" sz="2000" dirty="0" smtClean="0">
              <a:latin typeface="Calibri Light" panose="020F0302020204030204" pitchFamily="34" charset="0"/>
            </a:rPr>
            <a:t>Estimated system costs and victim costs for NSW</a:t>
          </a:r>
          <a:endParaRPr lang="en-AU" sz="2000" dirty="0">
            <a:latin typeface="Calibri Light" panose="020F0302020204030204" pitchFamily="34" charset="0"/>
          </a:endParaRPr>
        </a:p>
      </dgm:t>
    </dgm:pt>
    <dgm:pt modelId="{66AAAD22-B5AA-40A0-8AC7-5CEAF32B912A}" type="parTrans" cxnId="{88D5A04F-E073-4414-B2B4-C0ADF86DB765}">
      <dgm:prSet/>
      <dgm:spPr/>
      <dgm:t>
        <a:bodyPr/>
        <a:lstStyle/>
        <a:p>
          <a:endParaRPr lang="en-AU"/>
        </a:p>
      </dgm:t>
    </dgm:pt>
    <dgm:pt modelId="{9690C0C6-38D9-4642-9CC0-CF1D9A02F920}" type="sibTrans" cxnId="{88D5A04F-E073-4414-B2B4-C0ADF86DB765}">
      <dgm:prSet/>
      <dgm:spPr/>
      <dgm:t>
        <a:bodyPr/>
        <a:lstStyle/>
        <a:p>
          <a:endParaRPr lang="en-AU"/>
        </a:p>
      </dgm:t>
    </dgm:pt>
    <dgm:pt modelId="{2C026901-5A08-4C59-8934-81E94D8147A9}">
      <dgm:prSet custT="1"/>
      <dgm:spPr/>
      <dgm:t>
        <a:bodyPr/>
        <a:lstStyle/>
        <a:p>
          <a:pPr rtl="0"/>
          <a:r>
            <a:rPr lang="en-AU" sz="2000" dirty="0" smtClean="0">
              <a:latin typeface="Calibri Light" panose="020F0302020204030204" pitchFamily="34" charset="0"/>
            </a:rPr>
            <a:t>Demonstrated potential to support policy reform and resource allocation in NSW criminal justice cluster. </a:t>
          </a:r>
          <a:endParaRPr lang="en-AU" sz="2000" dirty="0">
            <a:latin typeface="Calibri Light" panose="020F0302020204030204" pitchFamily="34" charset="0"/>
          </a:endParaRPr>
        </a:p>
      </dgm:t>
    </dgm:pt>
    <dgm:pt modelId="{7D8AAC86-C2B6-45E0-BE23-33EB61C289BD}" type="parTrans" cxnId="{8CBE32F5-F395-459B-8C1D-01942602DE48}">
      <dgm:prSet/>
      <dgm:spPr/>
      <dgm:t>
        <a:bodyPr/>
        <a:lstStyle/>
        <a:p>
          <a:endParaRPr lang="en-AU"/>
        </a:p>
      </dgm:t>
    </dgm:pt>
    <dgm:pt modelId="{1BEAF19C-5575-4758-A67F-DF20E4B44EBD}" type="sibTrans" cxnId="{8CBE32F5-F395-459B-8C1D-01942602DE48}">
      <dgm:prSet/>
      <dgm:spPr/>
      <dgm:t>
        <a:bodyPr/>
        <a:lstStyle/>
        <a:p>
          <a:endParaRPr lang="en-AU"/>
        </a:p>
      </dgm:t>
    </dgm:pt>
    <dgm:pt modelId="{28909AEC-371A-48AD-B690-04CDC1F961B9}" type="pres">
      <dgm:prSet presAssocID="{21537196-2692-4E00-A1A2-4B50FB9D5F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073C8A8C-3B5D-4AB8-9E14-34282710E01A}" type="pres">
      <dgm:prSet presAssocID="{146A380D-B7C0-4D3F-AAF3-DF1A4F16E7FB}" presName="linNode" presStyleCnt="0"/>
      <dgm:spPr/>
    </dgm:pt>
    <dgm:pt modelId="{9DDE850B-BBE6-4FE1-8AC3-9078737DC96C}" type="pres">
      <dgm:prSet presAssocID="{146A380D-B7C0-4D3F-AAF3-DF1A4F16E7FB}" presName="parentText" presStyleLbl="node1" presStyleIdx="0" presStyleCnt="4" custScaleX="216467" custScaleY="81961" custLinFactY="63738" custLinFactNeighborX="32865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90B5B4B-3385-4257-B421-916C465F6791}" type="pres">
      <dgm:prSet presAssocID="{5DC354BC-705E-4274-A147-149E7879B9D5}" presName="sp" presStyleCnt="0"/>
      <dgm:spPr/>
    </dgm:pt>
    <dgm:pt modelId="{4F9736B3-F7AB-491B-9B75-8ECD06CB61D6}" type="pres">
      <dgm:prSet presAssocID="{C4537336-E186-43FD-AEEB-A1E1D46385FF}" presName="linNode" presStyleCnt="0"/>
      <dgm:spPr/>
    </dgm:pt>
    <dgm:pt modelId="{413A06E1-BFAE-42C1-804E-9C68D7793AE1}" type="pres">
      <dgm:prSet presAssocID="{C4537336-E186-43FD-AEEB-A1E1D46385FF}" presName="parentText" presStyleLbl="node1" presStyleIdx="1" presStyleCnt="4" custScaleX="94741" custScaleY="82645" custLinFactNeighborX="90716" custLinFactNeighborY="-7873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837C88-F06C-4E65-9490-D57AF0052F95}" type="pres">
      <dgm:prSet presAssocID="{A81AE466-998B-4434-B216-CBAF5F1A154F}" presName="sp" presStyleCnt="0"/>
      <dgm:spPr/>
    </dgm:pt>
    <dgm:pt modelId="{F6508336-F1AC-494E-BAC1-D6542E035AAD}" type="pres">
      <dgm:prSet presAssocID="{98A45ED8-6F1B-4CC5-90FF-3C21051CAF80}" presName="linNode" presStyleCnt="0"/>
      <dgm:spPr/>
    </dgm:pt>
    <dgm:pt modelId="{7D543A1A-B18D-4EA3-9FE7-4F32F6C209F2}" type="pres">
      <dgm:prSet presAssocID="{98A45ED8-6F1B-4CC5-90FF-3C21051CAF80}" presName="parentText" presStyleLbl="node1" presStyleIdx="2" presStyleCnt="4" custScaleX="157241" custScaleY="68897" custLinFactNeighborX="60862" custLinFactNeighborY="-81245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52370C1-8B97-410D-8138-9C9686C9DF0C}" type="pres">
      <dgm:prSet presAssocID="{9690C0C6-38D9-4642-9CC0-CF1D9A02F920}" presName="sp" presStyleCnt="0"/>
      <dgm:spPr/>
    </dgm:pt>
    <dgm:pt modelId="{02249014-B83F-4BCB-A81C-30ECC03FE9EB}" type="pres">
      <dgm:prSet presAssocID="{2C026901-5A08-4C59-8934-81E94D8147A9}" presName="linNode" presStyleCnt="0"/>
      <dgm:spPr/>
    </dgm:pt>
    <dgm:pt modelId="{231C63DA-12F4-4A72-A233-1E1CC01193C0}" type="pres">
      <dgm:prSet presAssocID="{2C026901-5A08-4C59-8934-81E94D8147A9}" presName="parentText" presStyleLbl="node1" presStyleIdx="3" presStyleCnt="4" custScaleX="277778" custScaleY="7502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8CBE32F5-F395-459B-8C1D-01942602DE48}" srcId="{21537196-2692-4E00-A1A2-4B50FB9D5FFD}" destId="{2C026901-5A08-4C59-8934-81E94D8147A9}" srcOrd="3" destOrd="0" parTransId="{7D8AAC86-C2B6-45E0-BE23-33EB61C289BD}" sibTransId="{1BEAF19C-5575-4758-A67F-DF20E4B44EBD}"/>
    <dgm:cxn modelId="{60F77769-EE49-4AC5-AA0D-0E034422EF73}" type="presOf" srcId="{21537196-2692-4E00-A1A2-4B50FB9D5FFD}" destId="{28909AEC-371A-48AD-B690-04CDC1F961B9}" srcOrd="0" destOrd="0" presId="urn:microsoft.com/office/officeart/2005/8/layout/vList5"/>
    <dgm:cxn modelId="{5DCCD8EE-B23E-47EA-915F-3CF1E473C25F}" type="presOf" srcId="{2C026901-5A08-4C59-8934-81E94D8147A9}" destId="{231C63DA-12F4-4A72-A233-1E1CC01193C0}" srcOrd="0" destOrd="0" presId="urn:microsoft.com/office/officeart/2005/8/layout/vList5"/>
    <dgm:cxn modelId="{73F2AC8A-3E5D-44DC-9C67-4DC95A9EA185}" type="presOf" srcId="{98A45ED8-6F1B-4CC5-90FF-3C21051CAF80}" destId="{7D543A1A-B18D-4EA3-9FE7-4F32F6C209F2}" srcOrd="0" destOrd="0" presId="urn:microsoft.com/office/officeart/2005/8/layout/vList5"/>
    <dgm:cxn modelId="{2EDA2998-ADC2-480C-91CB-39FCD07A0C36}" srcId="{21537196-2692-4E00-A1A2-4B50FB9D5FFD}" destId="{146A380D-B7C0-4D3F-AAF3-DF1A4F16E7FB}" srcOrd="0" destOrd="0" parTransId="{B303CE53-BE8E-49AE-B579-11B6DF189F86}" sibTransId="{5DC354BC-705E-4274-A147-149E7879B9D5}"/>
    <dgm:cxn modelId="{7A3AC329-6015-4E7D-A950-C1D95A1F45B2}" srcId="{21537196-2692-4E00-A1A2-4B50FB9D5FFD}" destId="{C4537336-E186-43FD-AEEB-A1E1D46385FF}" srcOrd="1" destOrd="0" parTransId="{50CBFA7E-496F-4A62-9B48-391353B70FE5}" sibTransId="{A81AE466-998B-4434-B216-CBAF5F1A154F}"/>
    <dgm:cxn modelId="{47A8A62E-F910-4052-AEFB-93448E8E5A15}" type="presOf" srcId="{C4537336-E186-43FD-AEEB-A1E1D46385FF}" destId="{413A06E1-BFAE-42C1-804E-9C68D7793AE1}" srcOrd="0" destOrd="0" presId="urn:microsoft.com/office/officeart/2005/8/layout/vList5"/>
    <dgm:cxn modelId="{E7873299-333D-4F0E-9EE5-9FC4E66EB663}" type="presOf" srcId="{146A380D-B7C0-4D3F-AAF3-DF1A4F16E7FB}" destId="{9DDE850B-BBE6-4FE1-8AC3-9078737DC96C}" srcOrd="0" destOrd="0" presId="urn:microsoft.com/office/officeart/2005/8/layout/vList5"/>
    <dgm:cxn modelId="{88D5A04F-E073-4414-B2B4-C0ADF86DB765}" srcId="{21537196-2692-4E00-A1A2-4B50FB9D5FFD}" destId="{98A45ED8-6F1B-4CC5-90FF-3C21051CAF80}" srcOrd="2" destOrd="0" parTransId="{66AAAD22-B5AA-40A0-8AC7-5CEAF32B912A}" sibTransId="{9690C0C6-38D9-4642-9CC0-CF1D9A02F920}"/>
    <dgm:cxn modelId="{54F351E1-FDCB-4EFA-933D-3BFEC12D2C41}" type="presParOf" srcId="{28909AEC-371A-48AD-B690-04CDC1F961B9}" destId="{073C8A8C-3B5D-4AB8-9E14-34282710E01A}" srcOrd="0" destOrd="0" presId="urn:microsoft.com/office/officeart/2005/8/layout/vList5"/>
    <dgm:cxn modelId="{2BC3E365-7D1E-472E-934F-EC1D775480ED}" type="presParOf" srcId="{073C8A8C-3B5D-4AB8-9E14-34282710E01A}" destId="{9DDE850B-BBE6-4FE1-8AC3-9078737DC96C}" srcOrd="0" destOrd="0" presId="urn:microsoft.com/office/officeart/2005/8/layout/vList5"/>
    <dgm:cxn modelId="{8966B04D-B2CF-477C-A085-FF42CBCF238B}" type="presParOf" srcId="{28909AEC-371A-48AD-B690-04CDC1F961B9}" destId="{090B5B4B-3385-4257-B421-916C465F6791}" srcOrd="1" destOrd="0" presId="urn:microsoft.com/office/officeart/2005/8/layout/vList5"/>
    <dgm:cxn modelId="{FEDC59AC-4C0B-49CD-AB86-CB4659915DA0}" type="presParOf" srcId="{28909AEC-371A-48AD-B690-04CDC1F961B9}" destId="{4F9736B3-F7AB-491B-9B75-8ECD06CB61D6}" srcOrd="2" destOrd="0" presId="urn:microsoft.com/office/officeart/2005/8/layout/vList5"/>
    <dgm:cxn modelId="{687B8B88-8F4B-4A4F-B8E9-56DA6756C915}" type="presParOf" srcId="{4F9736B3-F7AB-491B-9B75-8ECD06CB61D6}" destId="{413A06E1-BFAE-42C1-804E-9C68D7793AE1}" srcOrd="0" destOrd="0" presId="urn:microsoft.com/office/officeart/2005/8/layout/vList5"/>
    <dgm:cxn modelId="{A0DDEEC1-E500-470F-AF15-AAFF23E34846}" type="presParOf" srcId="{28909AEC-371A-48AD-B690-04CDC1F961B9}" destId="{EA837C88-F06C-4E65-9490-D57AF0052F95}" srcOrd="3" destOrd="0" presId="urn:microsoft.com/office/officeart/2005/8/layout/vList5"/>
    <dgm:cxn modelId="{0ACBC05C-231A-43CE-B72C-EAAEBB2C40B3}" type="presParOf" srcId="{28909AEC-371A-48AD-B690-04CDC1F961B9}" destId="{F6508336-F1AC-494E-BAC1-D6542E035AAD}" srcOrd="4" destOrd="0" presId="urn:microsoft.com/office/officeart/2005/8/layout/vList5"/>
    <dgm:cxn modelId="{97E072CD-2706-4467-9DA0-C85888D38D38}" type="presParOf" srcId="{F6508336-F1AC-494E-BAC1-D6542E035AAD}" destId="{7D543A1A-B18D-4EA3-9FE7-4F32F6C209F2}" srcOrd="0" destOrd="0" presId="urn:microsoft.com/office/officeart/2005/8/layout/vList5"/>
    <dgm:cxn modelId="{5E7012F8-4BD0-43E2-BFF8-7B32C83D0102}" type="presParOf" srcId="{28909AEC-371A-48AD-B690-04CDC1F961B9}" destId="{B52370C1-8B97-410D-8138-9C9686C9DF0C}" srcOrd="5" destOrd="0" presId="urn:microsoft.com/office/officeart/2005/8/layout/vList5"/>
    <dgm:cxn modelId="{5430C5D1-739D-4AD9-B26F-1DC0B9F9BF97}" type="presParOf" srcId="{28909AEC-371A-48AD-B690-04CDC1F961B9}" destId="{02249014-B83F-4BCB-A81C-30ECC03FE9EB}" srcOrd="6" destOrd="0" presId="urn:microsoft.com/office/officeart/2005/8/layout/vList5"/>
    <dgm:cxn modelId="{419A9BEC-6249-487E-9967-DB2F9A282A17}" type="presParOf" srcId="{02249014-B83F-4BCB-A81C-30ECC03FE9EB}" destId="{231C63DA-12F4-4A72-A233-1E1CC01193C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AC3B8-A85C-4BCB-96B4-77B205FF0A2A}">
      <dsp:nvSpPr>
        <dsp:cNvPr id="0" name=""/>
        <dsp:cNvSpPr/>
      </dsp:nvSpPr>
      <dsp:spPr>
        <a:xfrm>
          <a:off x="0" y="285771"/>
          <a:ext cx="4038600" cy="86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249936" rIns="31344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 Light" panose="020F0302020204030204" pitchFamily="34" charset="0"/>
            </a:rPr>
            <a:t>Directed to areas of higher value</a:t>
          </a: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AU" sz="1200" kern="1200" dirty="0"/>
        </a:p>
      </dsp:txBody>
      <dsp:txXfrm>
        <a:off x="0" y="285771"/>
        <a:ext cx="4038600" cy="869400"/>
      </dsp:txXfrm>
    </dsp:sp>
    <dsp:sp modelId="{9BBCACA6-6C0C-4271-8EC2-FA2EF0531E7C}">
      <dsp:nvSpPr>
        <dsp:cNvPr id="0" name=""/>
        <dsp:cNvSpPr/>
      </dsp:nvSpPr>
      <dsp:spPr>
        <a:xfrm>
          <a:off x="201930" y="108651"/>
          <a:ext cx="28270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Policy effort</a:t>
          </a:r>
          <a:endParaRPr lang="en-AU" sz="1200" kern="1200" dirty="0"/>
        </a:p>
      </dsp:txBody>
      <dsp:txXfrm>
        <a:off x="219223" y="125944"/>
        <a:ext cx="2792434" cy="319654"/>
      </dsp:txXfrm>
    </dsp:sp>
    <dsp:sp modelId="{B2E56906-E22B-404D-B529-939D6A51AEF2}">
      <dsp:nvSpPr>
        <dsp:cNvPr id="0" name=""/>
        <dsp:cNvSpPr/>
      </dsp:nvSpPr>
      <dsp:spPr>
        <a:xfrm>
          <a:off x="0" y="1397091"/>
          <a:ext cx="4038600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249936" rIns="31344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 Light" panose="020F0302020204030204" pitchFamily="34" charset="0"/>
            </a:rPr>
            <a:t>Juvenile arrest rates declined 62% relative to national rate of 48% (since 1990)</a:t>
          </a: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 Light" panose="020F0302020204030204" pitchFamily="34" charset="0"/>
            </a:rPr>
            <a:t>Non drug crime rate dropped (each year since 2005) </a:t>
          </a: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 Light" panose="020F0302020204030204" pitchFamily="34" charset="0"/>
            </a:rPr>
            <a:t>Crime rates down without increased incarceration</a:t>
          </a: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 Light" panose="020F0302020204030204" pitchFamily="34" charset="0"/>
            </a:rPr>
            <a:t>Reconviction rates (1990-2006) across all prison release cohorts show downward trends. </a:t>
          </a: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 Light" panose="020F0302020204030204" pitchFamily="34" charset="0"/>
            </a:rPr>
            <a:t>State incarceration rate ~56% of national rate</a:t>
          </a:r>
          <a:endParaRPr lang="en-AU" sz="1200" kern="1200" dirty="0">
            <a:latin typeface="Calibri Light" panose="020F03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AU" sz="1200" kern="1200" dirty="0">
            <a:latin typeface="Calibri Light" panose="020F0302020204030204" pitchFamily="34" charset="0"/>
          </a:endParaRPr>
        </a:p>
      </dsp:txBody>
      <dsp:txXfrm>
        <a:off x="0" y="1397091"/>
        <a:ext cx="4038600" cy="2079000"/>
      </dsp:txXfrm>
    </dsp:sp>
    <dsp:sp modelId="{46D1AAF6-ACA7-4F96-86B6-AB9567BD93C3}">
      <dsp:nvSpPr>
        <dsp:cNvPr id="0" name=""/>
        <dsp:cNvSpPr/>
      </dsp:nvSpPr>
      <dsp:spPr>
        <a:xfrm>
          <a:off x="201930" y="1219971"/>
          <a:ext cx="28270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200" kern="1200" dirty="0" smtClean="0"/>
            <a:t>Crime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 dirty="0"/>
        </a:p>
      </dsp:txBody>
      <dsp:txXfrm>
        <a:off x="219223" y="1237264"/>
        <a:ext cx="2792434" cy="319654"/>
      </dsp:txXfrm>
    </dsp:sp>
    <dsp:sp modelId="{1CDC604D-1677-4A53-8472-E71E4AF1F21C}">
      <dsp:nvSpPr>
        <dsp:cNvPr id="0" name=""/>
        <dsp:cNvSpPr/>
      </dsp:nvSpPr>
      <dsp:spPr>
        <a:xfrm>
          <a:off x="0" y="3708485"/>
          <a:ext cx="4038600" cy="699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249936" rIns="31344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" panose="020F0502020204030204" pitchFamily="34" charset="0"/>
            </a:rPr>
            <a:t>Maximises benefit</a:t>
          </a:r>
          <a:endParaRPr lang="en-AU" sz="1200" kern="1200" dirty="0">
            <a:latin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 dirty="0" smtClean="0">
              <a:latin typeface="Calibri" panose="020F0502020204030204" pitchFamily="34" charset="0"/>
            </a:rPr>
            <a:t>Frees resources for most productive purposes</a:t>
          </a:r>
          <a:endParaRPr lang="en-AU" sz="1200" kern="1200" dirty="0">
            <a:latin typeface="Calibri" panose="020F0502020204030204" pitchFamily="34" charset="0"/>
          </a:endParaRPr>
        </a:p>
      </dsp:txBody>
      <dsp:txXfrm>
        <a:off x="0" y="3708485"/>
        <a:ext cx="4038600" cy="699300"/>
      </dsp:txXfrm>
    </dsp:sp>
    <dsp:sp modelId="{B5CCCA86-F2A8-4192-97B9-6E9EF02B4017}">
      <dsp:nvSpPr>
        <dsp:cNvPr id="0" name=""/>
        <dsp:cNvSpPr/>
      </dsp:nvSpPr>
      <dsp:spPr>
        <a:xfrm>
          <a:off x="201930" y="3540891"/>
          <a:ext cx="28270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Return on public  investment</a:t>
          </a:r>
          <a:endParaRPr lang="en-AU" sz="1200" kern="1200" dirty="0"/>
        </a:p>
      </dsp:txBody>
      <dsp:txXfrm>
        <a:off x="219223" y="3558184"/>
        <a:ext cx="279243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E850B-BBE6-4FE1-8AC3-9078737DC96C}">
      <dsp:nvSpPr>
        <dsp:cNvPr id="0" name=""/>
        <dsp:cNvSpPr/>
      </dsp:nvSpPr>
      <dsp:spPr>
        <a:xfrm>
          <a:off x="1004850" y="2082530"/>
          <a:ext cx="6591316" cy="1042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>
              <a:latin typeface="Calibri Light" panose="020F0302020204030204" pitchFamily="34" charset="0"/>
            </a:rPr>
            <a:t>Proven feasibility of Washington State model in NSW</a:t>
          </a:r>
          <a:endParaRPr lang="en-AU" sz="2000" kern="1200" dirty="0">
            <a:latin typeface="Calibri Light" panose="020F0302020204030204" pitchFamily="34" charset="0"/>
          </a:endParaRPr>
        </a:p>
      </dsp:txBody>
      <dsp:txXfrm>
        <a:off x="1055735" y="2133415"/>
        <a:ext cx="6489546" cy="940618"/>
      </dsp:txXfrm>
    </dsp:sp>
    <dsp:sp modelId="{413A06E1-BFAE-42C1-804E-9C68D7793AE1}">
      <dsp:nvSpPr>
        <dsp:cNvPr id="0" name=""/>
        <dsp:cNvSpPr/>
      </dsp:nvSpPr>
      <dsp:spPr>
        <a:xfrm>
          <a:off x="2766385" y="104776"/>
          <a:ext cx="2884817" cy="1051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>
              <a:latin typeface="Calibri Light" panose="020F0302020204030204" pitchFamily="34" charset="0"/>
            </a:rPr>
            <a:t>Collection and adaptation of NSW data</a:t>
          </a:r>
          <a:endParaRPr lang="en-AU" sz="2000" kern="1200" dirty="0">
            <a:latin typeface="Calibri Light" panose="020F0302020204030204" pitchFamily="34" charset="0"/>
          </a:endParaRPr>
        </a:p>
      </dsp:txBody>
      <dsp:txXfrm>
        <a:off x="2817695" y="156086"/>
        <a:ext cx="2782197" cy="948467"/>
      </dsp:txXfrm>
    </dsp:sp>
    <dsp:sp modelId="{7D543A1A-B18D-4EA3-9FE7-4F32F6C209F2}">
      <dsp:nvSpPr>
        <dsp:cNvPr id="0" name=""/>
        <dsp:cNvSpPr/>
      </dsp:nvSpPr>
      <dsp:spPr>
        <a:xfrm>
          <a:off x="1857345" y="1187468"/>
          <a:ext cx="4787912" cy="876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>
              <a:latin typeface="Calibri Light" panose="020F0302020204030204" pitchFamily="34" charset="0"/>
            </a:rPr>
            <a:t>Estimated system costs and victim costs for NSW</a:t>
          </a:r>
          <a:endParaRPr lang="en-AU" sz="2000" kern="1200" dirty="0">
            <a:latin typeface="Calibri Light" panose="020F0302020204030204" pitchFamily="34" charset="0"/>
          </a:endParaRPr>
        </a:p>
      </dsp:txBody>
      <dsp:txXfrm>
        <a:off x="1900119" y="1230242"/>
        <a:ext cx="4702364" cy="790691"/>
      </dsp:txXfrm>
    </dsp:sp>
    <dsp:sp modelId="{231C63DA-12F4-4A72-A233-1E1CC01193C0}">
      <dsp:nvSpPr>
        <dsp:cNvPr id="0" name=""/>
        <dsp:cNvSpPr/>
      </dsp:nvSpPr>
      <dsp:spPr>
        <a:xfrm>
          <a:off x="4126" y="3160581"/>
          <a:ext cx="8449946" cy="954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>
              <a:latin typeface="Calibri Light" panose="020F0302020204030204" pitchFamily="34" charset="0"/>
            </a:rPr>
            <a:t>Demonstrated potential to support policy reform and resource allocation in NSW criminal justice cluster. </a:t>
          </a:r>
          <a:endParaRPr lang="en-AU" sz="2000" kern="1200" dirty="0">
            <a:latin typeface="Calibri Light" panose="020F0302020204030204" pitchFamily="34" charset="0"/>
          </a:endParaRPr>
        </a:p>
      </dsp:txBody>
      <dsp:txXfrm>
        <a:off x="50703" y="3207158"/>
        <a:ext cx="8356792" cy="860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4366260" cy="452596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0.42059</cdr:x>
      <cdr:y>0.42764</cdr:y>
    </cdr:from>
    <cdr:to>
      <cdr:x>0.91907</cdr:x>
      <cdr:y>0.88832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836420" y="1935480"/>
          <a:ext cx="2176461" cy="208501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0.44964</cdr:x>
      <cdr:y>0.53202</cdr:y>
    </cdr:from>
    <cdr:to>
      <cdr:x>0.91211</cdr:x>
      <cdr:y>0.82443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63226" y="2407903"/>
          <a:ext cx="2019299" cy="132343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n-AU" sz="1600" dirty="0" smtClean="0">
              <a:solidFill>
                <a:schemeClr val="tx2"/>
              </a:solidFill>
            </a:rPr>
            <a:t>Effective, evidence-based programs</a:t>
          </a:r>
        </a:p>
        <a:p xmlns:a="http://schemas.openxmlformats.org/drawingml/2006/main">
          <a:pPr algn="ctr"/>
          <a:endParaRPr lang="en-AU" sz="1600" dirty="0" smtClean="0">
            <a:solidFill>
              <a:schemeClr val="tx2"/>
            </a:solidFill>
          </a:endParaRPr>
        </a:p>
        <a:p xmlns:a="http://schemas.openxmlformats.org/drawingml/2006/main">
          <a:pPr algn="ctr"/>
          <a:r>
            <a:rPr lang="en-AU" sz="1600" dirty="0" smtClean="0">
              <a:solidFill>
                <a:schemeClr val="tx2"/>
              </a:solidFill>
            </a:rPr>
            <a:t>$?</a:t>
          </a:r>
          <a:endParaRPr lang="en-AU" sz="1600" dirty="0">
            <a:solidFill>
              <a:schemeClr val="tx2"/>
            </a:solidFill>
          </a:endParaRPr>
        </a:p>
        <a:p xmlns:a="http://schemas.openxmlformats.org/drawingml/2006/main">
          <a:endParaRPr lang="en-AU" sz="1600" dirty="0" smtClean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0.14815</cdr:x>
      <cdr:y>0.16668</cdr:y>
    </cdr:from>
    <cdr:to>
      <cdr:x>0.8663</cdr:x>
      <cdr:y>0.45909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6861" y="754388"/>
          <a:ext cx="3135640" cy="132343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AU" sz="2000" dirty="0" smtClean="0">
              <a:solidFill>
                <a:schemeClr val="tx2"/>
              </a:solidFill>
            </a:rPr>
            <a:t>Universe of programs</a:t>
          </a:r>
        </a:p>
        <a:p xmlns:a="http://schemas.openxmlformats.org/drawingml/2006/main">
          <a:pPr algn="ctr"/>
          <a:endParaRPr lang="en-AU" sz="2000" dirty="0" smtClean="0">
            <a:solidFill>
              <a:schemeClr val="tx2"/>
            </a:solidFill>
          </a:endParaRPr>
        </a:p>
        <a:p xmlns:a="http://schemas.openxmlformats.org/drawingml/2006/main">
          <a:pPr algn="ctr"/>
          <a:r>
            <a:rPr lang="en-AU" sz="2000" dirty="0" smtClean="0">
              <a:solidFill>
                <a:schemeClr val="tx2"/>
              </a:solidFill>
            </a:rPr>
            <a:t>$~7.4 billion</a:t>
          </a:r>
          <a:endParaRPr lang="en-AU" sz="2000" dirty="0">
            <a:solidFill>
              <a:schemeClr val="tx2"/>
            </a:solidFill>
          </a:endParaRPr>
        </a:p>
        <a:p xmlns:a="http://schemas.openxmlformats.org/drawingml/2006/main">
          <a:pPr algn="ctr"/>
          <a:endParaRPr lang="en-AU" sz="2000" dirty="0" smtClean="0">
            <a:solidFill>
              <a:schemeClr val="tx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852E0-A327-7D43-A1D5-12D7AB0719D6}" type="datetime1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BA2C9-5D2D-604E-AA31-D3AEBAEDA2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257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5E998-95E0-AA4D-90B7-2930834877C8}" type="datetime1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BFE5C-0EC3-7C46-89C4-21A3445830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037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13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2E22-7EF3-4BD1-BE3E-4E4FE1C8DE3F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8102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83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71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10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37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34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44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4BFE5C-0EC3-7C46-89C4-21A3445830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21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2E22-7EF3-4BD1-BE3E-4E4FE1C8DE3F}" type="slidenum">
              <a:rPr lang="en-AU">
                <a:solidFill>
                  <a:prstClr val="black"/>
                </a:solidFill>
              </a:rPr>
              <a:pPr/>
              <a:t>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702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746125"/>
            <a:ext cx="2846387" cy="2136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6436" y="3098451"/>
            <a:ext cx="5408294" cy="6097736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2E22-7EF3-4BD1-BE3E-4E4FE1C8DE3F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445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C4C3D-5F57-4652-88B2-BA12F75ECDD3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6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48915"/>
            <a:ext cx="7772400" cy="147002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ts val="5080"/>
              </a:lnSpc>
              <a:defRPr sz="5400" b="1">
                <a:solidFill>
                  <a:schemeClr val="accent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27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75951" y="0"/>
            <a:ext cx="50800" cy="314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52390"/>
            <a:ext cx="6913563" cy="1216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67676" y="6400800"/>
            <a:ext cx="95091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25AE4D-A174-47C4-AC27-FF0875CE2A8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825" y="6400800"/>
            <a:ext cx="7850188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670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buFont typeface="Lucida Grande"/>
              <a:buChar char="»"/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buFont typeface="Arial"/>
              <a:buChar char="–"/>
              <a:defRPr>
                <a:solidFill>
                  <a:schemeClr val="tx1"/>
                </a:solidFill>
              </a:defRPr>
            </a:lvl5pPr>
            <a:lvl6pPr>
              <a:buClr>
                <a:schemeClr val="accent2"/>
              </a:buClr>
              <a:buFont typeface="Lucida Grande"/>
              <a:buChar char="»"/>
              <a:defRPr sz="1600">
                <a:solidFill>
                  <a:schemeClr val="tx1"/>
                </a:solidFill>
              </a:defRPr>
            </a:lvl6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  <a:p>
            <a:pPr lvl="5"/>
            <a:r>
              <a:rPr lang="en-AU" dirty="0" smtClean="0"/>
              <a:t>Sixth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17638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7213"/>
          </a:xfrm>
          <a:prstGeom prst="rect">
            <a:avLst/>
          </a:prstGeom>
        </p:spPr>
        <p:txBody>
          <a:bodyPr vert="horz" anchor="t"/>
          <a:lstStyle>
            <a:lvl1pPr marL="0" marR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Tx/>
              <a:buFont typeface="Arial"/>
              <a:buNone/>
              <a:tabLst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000">
                <a:solidFill>
                  <a:srgbClr val="585858"/>
                </a:solidFill>
              </a:defRPr>
            </a:lvl1pPr>
            <a:lvl2pPr>
              <a:buClr>
                <a:schemeClr val="accent2"/>
              </a:buClr>
              <a:defRPr sz="1800">
                <a:solidFill>
                  <a:srgbClr val="585858"/>
                </a:solidFill>
              </a:defRPr>
            </a:lvl2pPr>
            <a:lvl3pPr>
              <a:buClr>
                <a:schemeClr val="accent2"/>
              </a:buClr>
              <a:defRPr sz="1600">
                <a:solidFill>
                  <a:srgbClr val="585858"/>
                </a:solidFill>
              </a:defRPr>
            </a:lvl3pPr>
            <a:lvl4pPr>
              <a:buClr>
                <a:schemeClr val="accent2"/>
              </a:buClr>
              <a:defRPr sz="1400">
                <a:solidFill>
                  <a:srgbClr val="585858"/>
                </a:solidFill>
              </a:defRPr>
            </a:lvl4pPr>
            <a:lvl5pPr>
              <a:buClr>
                <a:schemeClr val="accent2"/>
              </a:buClr>
              <a:defRPr sz="1400">
                <a:solidFill>
                  <a:srgbClr val="58585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417638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5625"/>
          </a:xfrm>
          <a:prstGeom prst="rect">
            <a:avLst/>
          </a:prstGeom>
        </p:spPr>
        <p:txBody>
          <a:bodyPr vert="horz" anchor="t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58585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000">
                <a:solidFill>
                  <a:srgbClr val="585858"/>
                </a:solidFill>
              </a:defRPr>
            </a:lvl1pPr>
            <a:lvl2pPr>
              <a:buClr>
                <a:schemeClr val="accent2"/>
              </a:buClr>
              <a:defRPr sz="1800">
                <a:solidFill>
                  <a:srgbClr val="585858"/>
                </a:solidFill>
              </a:defRPr>
            </a:lvl2pPr>
            <a:lvl3pPr>
              <a:buClr>
                <a:schemeClr val="accent2"/>
              </a:buClr>
              <a:defRPr sz="1600">
                <a:solidFill>
                  <a:srgbClr val="585858"/>
                </a:solidFill>
              </a:defRPr>
            </a:lvl3pPr>
            <a:lvl4pPr>
              <a:buClr>
                <a:schemeClr val="accent2"/>
              </a:buClr>
              <a:defRPr sz="1400">
                <a:solidFill>
                  <a:srgbClr val="585858"/>
                </a:solidFill>
              </a:defRPr>
            </a:lvl4pPr>
            <a:lvl5pPr>
              <a:buClr>
                <a:schemeClr val="accent2"/>
              </a:buClr>
              <a:defRPr sz="1400">
                <a:solidFill>
                  <a:srgbClr val="58585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58585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000">
                <a:solidFill>
                  <a:srgbClr val="585858"/>
                </a:solidFill>
              </a:defRPr>
            </a:lvl1pPr>
            <a:lvl2pPr>
              <a:buClr>
                <a:schemeClr val="accent2"/>
              </a:buClr>
              <a:defRPr sz="1800">
                <a:solidFill>
                  <a:srgbClr val="585858"/>
                </a:solidFill>
              </a:defRPr>
            </a:lvl2pPr>
            <a:lvl3pPr>
              <a:buClr>
                <a:schemeClr val="accent2"/>
              </a:buClr>
              <a:defRPr sz="1600">
                <a:solidFill>
                  <a:srgbClr val="585858"/>
                </a:solidFill>
              </a:defRPr>
            </a:lvl3pPr>
            <a:lvl4pPr>
              <a:buClr>
                <a:schemeClr val="accent2"/>
              </a:buClr>
              <a:defRPr sz="1400">
                <a:solidFill>
                  <a:srgbClr val="585858"/>
                </a:solidFill>
              </a:defRPr>
            </a:lvl4pPr>
            <a:lvl5pPr>
              <a:buClr>
                <a:schemeClr val="accent2"/>
              </a:buClr>
              <a:defRPr sz="1400">
                <a:solidFill>
                  <a:srgbClr val="58585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1417638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5625"/>
          </a:xfrm>
          <a:prstGeom prst="rect">
            <a:avLst/>
          </a:prstGeom>
        </p:spPr>
        <p:txBody>
          <a:bodyPr vert="horz"/>
          <a:lstStyle>
            <a:lvl1pPr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8" name="Picture 17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417638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5625"/>
          </a:xfrm>
          <a:prstGeom prst="rect">
            <a:avLst/>
          </a:prstGeom>
        </p:spPr>
        <p:txBody>
          <a:bodyPr vert="horz" anchor="t"/>
          <a:lstStyle>
            <a:lvl1pPr marL="0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4" name="Picture 13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53276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03600"/>
            <a:ext cx="7772400" cy="95249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A1D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532467"/>
            <a:ext cx="8229600" cy="459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664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417638"/>
            <a:ext cx="8229600" cy="1588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862013"/>
            <a:ext cx="8229600" cy="55562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1360"/>
              </a:lnSpc>
              <a:spcBef>
                <a:spcPts val="0"/>
              </a:spcBef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57954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02D61"/>
                </a:solidFill>
              </a:defRPr>
            </a:lvl1pPr>
          </a:lstStyle>
          <a:p>
            <a:fld id="{5AC0C722-A5E6-5E49-9B9F-A87F4B86BF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785689" y="6457327"/>
            <a:ext cx="7037512" cy="365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200">
                <a:solidFill>
                  <a:srgbClr val="202D61"/>
                </a:solidFill>
              </a:defRPr>
            </a:lvl1pPr>
          </a:lstStyle>
          <a:p>
            <a:pPr lvl="0"/>
            <a:r>
              <a:rPr lang="en-AU" dirty="0" smtClean="0"/>
              <a:t>Click to edit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rot="5400000">
            <a:off x="734551" y="6612263"/>
            <a:ext cx="153073" cy="158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6" name="Picture 15" descr="The Treasury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975612" y="6373770"/>
            <a:ext cx="1030942" cy="405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52390"/>
            <a:ext cx="6913563" cy="1216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458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67676" y="6400800"/>
            <a:ext cx="95091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9130C2-0709-4594-BF31-712E0CD4302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825" y="6400800"/>
            <a:ext cx="7850188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290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8" r:id="rId5"/>
    <p:sldLayoutId id="2147483651" r:id="rId6"/>
    <p:sldLayoutId id="2147483655" r:id="rId7"/>
    <p:sldLayoutId id="2147483657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3"/>
        </a:buClr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e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Piloting the </a:t>
            </a:r>
            <a:r>
              <a:rPr lang="en-US" sz="3600" dirty="0"/>
              <a:t>W</a:t>
            </a:r>
            <a:r>
              <a:rPr lang="en-US" sz="3600" dirty="0" smtClean="0"/>
              <a:t>ashington State approach to public policy in NSW</a:t>
            </a:r>
            <a:endParaRPr lang="en-US" sz="36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Ophelia Cowell and Russell Taylor</a:t>
            </a:r>
          </a:p>
          <a:p>
            <a:r>
              <a:rPr lang="en-US" sz="1400" dirty="0" smtClean="0"/>
              <a:t>18 </a:t>
            </a:r>
            <a:r>
              <a:rPr lang="en-US" sz="1400" dirty="0"/>
              <a:t>F</a:t>
            </a:r>
            <a:r>
              <a:rPr lang="en-US" sz="1400" dirty="0" smtClean="0"/>
              <a:t>ebruary 2015</a:t>
            </a:r>
            <a:endParaRPr lang="en-US" sz="1400" dirty="0"/>
          </a:p>
        </p:txBody>
      </p:sp>
      <p:pic>
        <p:nvPicPr>
          <p:cNvPr id="1028" name="Picture 4" descr="C:\Users\WILSOND2\.TSY FOLDER\16 TSY LOGOS\The Treasury PP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5771797"/>
            <a:ext cx="1857374" cy="73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An example - Functional Family Therapy</a:t>
            </a:r>
            <a:endParaRPr lang="en-AU" sz="28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AE4D-A174-47C4-AC27-FF0875CE2A8E}" type="slidenum"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Washington State Institute for Public Policy</a:t>
            </a:r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4724375"/>
            <a:ext cx="6840760" cy="9233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AU" sz="1800" b="1" dirty="0" smtClean="0">
                <a:latin typeface="Calibri Light" panose="020F0302020204030204" pitchFamily="34" charset="0"/>
              </a:rPr>
              <a:t>NPV </a:t>
            </a:r>
            <a:r>
              <a:rPr lang="en-AU" sz="1800" dirty="0" smtClean="0">
                <a:latin typeface="Calibri Light" panose="020F0302020204030204" pitchFamily="34" charset="0"/>
              </a:rPr>
              <a:t>	=  [.14 * 3.39 * ($48,392 + $12,982)] - $3300 </a:t>
            </a:r>
          </a:p>
          <a:p>
            <a:r>
              <a:rPr lang="en-AU" sz="1800" dirty="0">
                <a:latin typeface="Calibri Light" panose="020F0302020204030204" pitchFamily="34" charset="0"/>
              </a:rPr>
              <a:t>	</a:t>
            </a:r>
            <a:endParaRPr lang="en-AU" sz="1800" dirty="0" smtClean="0">
              <a:latin typeface="Calibri Light" panose="020F0302020204030204" pitchFamily="34" charset="0"/>
            </a:endParaRPr>
          </a:p>
          <a:p>
            <a:r>
              <a:rPr lang="en-AU" sz="1800" dirty="0">
                <a:latin typeface="Calibri Light" panose="020F0302020204030204" pitchFamily="34" charset="0"/>
              </a:rPr>
              <a:t>	</a:t>
            </a:r>
            <a:r>
              <a:rPr lang="en-AU" sz="1800" dirty="0" smtClean="0">
                <a:latin typeface="Calibri Light" panose="020F0302020204030204" pitchFamily="34" charset="0"/>
              </a:rPr>
              <a:t>=</a:t>
            </a:r>
            <a:r>
              <a:rPr lang="en-AU" sz="1800" dirty="0" smtClean="0">
                <a:latin typeface="Calibri Light" panose="020F0302020204030204" pitchFamily="34" charset="0"/>
                <a:sym typeface="Wingdings" panose="05000000000000000000" pitchFamily="2" charset="2"/>
              </a:rPr>
              <a:t>  $</a:t>
            </a:r>
            <a:r>
              <a:rPr lang="en-AU" dirty="0" smtClean="0">
                <a:latin typeface="Calibri Light" panose="020F0302020204030204" pitchFamily="34" charset="0"/>
                <a:sym typeface="Wingdings" panose="05000000000000000000" pitchFamily="2" charset="2"/>
              </a:rPr>
              <a:t>25,828</a:t>
            </a:r>
            <a:r>
              <a:rPr lang="en-AU" sz="1800" dirty="0" smtClean="0">
                <a:latin typeface="Calibri Light" panose="020F0302020204030204" pitchFamily="34" charset="0"/>
                <a:sym typeface="Wingdings" panose="05000000000000000000" pitchFamily="2" charset="2"/>
              </a:rPr>
              <a:t> pp</a:t>
            </a:r>
            <a:endParaRPr lang="en-AU" sz="1800" dirty="0">
              <a:latin typeface="Calibri Light" panose="020F030202020403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97924"/>
              </p:ext>
            </p:extLst>
          </p:nvPr>
        </p:nvGraphicFramePr>
        <p:xfrm>
          <a:off x="1187624" y="1655397"/>
          <a:ext cx="669674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620"/>
                <a:gridCol w="1220124"/>
              </a:tblGrid>
              <a:tr h="344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Effect</a:t>
                      </a:r>
                      <a:r>
                        <a:rPr lang="en-AU" b="1" baseline="0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 Size</a:t>
                      </a:r>
                      <a:endParaRPr lang="en-AU" b="1" dirty="0" smtClean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-0.341</a:t>
                      </a:r>
                      <a:endParaRPr lang="en-AU" b="1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4199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Absolute</a:t>
                      </a:r>
                      <a:r>
                        <a:rPr lang="en-AU" baseline="0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 Risk Reduction (ARR)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14%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4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Base rate of juvenile reoffending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60.9%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4199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Expected number lifetime felony convictions (w/out FFT)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3.39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4199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FFT</a:t>
                      </a:r>
                      <a:r>
                        <a:rPr lang="en-AU" baseline="0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 cost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$3300 pp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4199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Cost to crime victims averted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$48</a:t>
                      </a:r>
                      <a:r>
                        <a:rPr lang="en-AU" baseline="0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392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4199"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Cost of CJ resources averted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latin typeface="Calibri Light" panose="020F0302020204030204" pitchFamily="34" charset="0"/>
                          <a:cs typeface="Times New Roman" panose="02020603050405020304" pitchFamily="18" charset="0"/>
                        </a:rPr>
                        <a:t>$12 982</a:t>
                      </a:r>
                      <a:endParaRPr lang="en-AU" dirty="0"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62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688" y="274638"/>
            <a:ext cx="7901111" cy="1143000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WSIPP </a:t>
            </a:r>
            <a:r>
              <a:rPr lang="en-AU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inventory of policy options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862013"/>
            <a:ext cx="7772400" cy="555625"/>
          </a:xfrm>
        </p:spPr>
        <p:txBody>
          <a:bodyPr/>
          <a:lstStyle/>
          <a:p>
            <a:r>
              <a:rPr lang="en-AU" dirty="0" smtClean="0"/>
              <a:t>Adult criminal justice options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Washington State Institute for Public Policy</a:t>
            </a:r>
          </a:p>
          <a:p>
            <a:endParaRPr lang="en-A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0459"/>
            <a:ext cx="90043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Lessons </a:t>
            </a:r>
            <a:r>
              <a:rPr lang="en-US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learned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AU" sz="2000" dirty="0" smtClean="0">
                <a:latin typeface="Calibri Light" panose="020F0302020204030204" pitchFamily="34" charset="0"/>
              </a:rPr>
              <a:t>Required </a:t>
            </a:r>
            <a:r>
              <a:rPr lang="en-AU" sz="2000" dirty="0">
                <a:latin typeface="Calibri Light" panose="020F0302020204030204" pitchFamily="34" charset="0"/>
              </a:rPr>
              <a:t>skill sets </a:t>
            </a:r>
            <a:r>
              <a:rPr lang="en-AU" sz="2000" dirty="0" smtClean="0">
                <a:latin typeface="Calibri Light" panose="020F0302020204030204" pitchFamily="34" charset="0"/>
              </a:rPr>
              <a:t>for implementing the model are  broad</a:t>
            </a:r>
            <a:endParaRPr lang="en-AU" sz="1200" dirty="0">
              <a:latin typeface="Calibri Light" panose="020F0302020204030204" pitchFamily="34" charset="0"/>
            </a:endParaRPr>
          </a:p>
          <a:p>
            <a:pPr lvl="1">
              <a:buSzPct val="90000"/>
              <a:buFont typeface="Wingdings" panose="05000000000000000000" pitchFamily="2" charset="2"/>
              <a:buChar char="Ø"/>
            </a:pPr>
            <a:r>
              <a:rPr lang="en-AU" sz="1400" dirty="0">
                <a:latin typeface="Calibri Light" panose="020F0302020204030204" pitchFamily="34" charset="0"/>
              </a:rPr>
              <a:t>	</a:t>
            </a:r>
            <a:r>
              <a:rPr lang="en-AU" sz="1400" dirty="0" smtClean="0">
                <a:latin typeface="Calibri Light" panose="020F0302020204030204" pitchFamily="34" charset="0"/>
              </a:rPr>
              <a:t>	data wrangling</a:t>
            </a:r>
          </a:p>
          <a:p>
            <a:pPr lvl="1">
              <a:buSzPct val="90000"/>
              <a:buFont typeface="Wingdings" panose="05000000000000000000" pitchFamily="2" charset="2"/>
              <a:buChar char="Ø"/>
            </a:pPr>
            <a:r>
              <a:rPr lang="en-AU" sz="1400" dirty="0">
                <a:latin typeface="Calibri Light" panose="020F0302020204030204" pitchFamily="34" charset="0"/>
              </a:rPr>
              <a:t>	</a:t>
            </a:r>
            <a:r>
              <a:rPr lang="en-AU" sz="1400" dirty="0" smtClean="0">
                <a:latin typeface="Calibri Light" panose="020F0302020204030204" pitchFamily="34" charset="0"/>
              </a:rPr>
              <a:t>	advanced analytic skills, econometrics, epidemiology, statistics</a:t>
            </a:r>
          </a:p>
          <a:p>
            <a:pPr lvl="1">
              <a:buSzPct val="90000"/>
              <a:buFont typeface="Wingdings" panose="05000000000000000000" pitchFamily="2" charset="2"/>
              <a:buChar char="Ø"/>
            </a:pPr>
            <a:r>
              <a:rPr lang="en-AU" sz="1400" dirty="0">
                <a:latin typeface="Calibri Light" panose="020F0302020204030204" pitchFamily="34" charset="0"/>
              </a:rPr>
              <a:t>	</a:t>
            </a:r>
            <a:r>
              <a:rPr lang="en-AU" sz="1400" dirty="0" smtClean="0">
                <a:latin typeface="Calibri Light" panose="020F0302020204030204" pitchFamily="34" charset="0"/>
              </a:rPr>
              <a:t>	stakeholder management for access and buy-in</a:t>
            </a:r>
          </a:p>
          <a:p>
            <a:pPr marL="457200" indent="-457200">
              <a:buSzPct val="90000"/>
              <a:buAutoNum type="arabicPeriod" startAt="2"/>
            </a:pPr>
            <a:r>
              <a:rPr lang="en-AU" sz="2000" dirty="0" smtClean="0">
                <a:latin typeface="Calibri Light" panose="020F0302020204030204" pitchFamily="34" charset="0"/>
              </a:rPr>
              <a:t>Need for durable capability within justice cluster:  d</a:t>
            </a:r>
            <a:r>
              <a:rPr lang="en-AU" sz="2000" dirty="0" smtClean="0">
                <a:solidFill>
                  <a:srgbClr val="585858"/>
                </a:solidFill>
                <a:latin typeface="Calibri Light" panose="020F0302020204030204" pitchFamily="34" charset="0"/>
              </a:rPr>
              <a:t>ata </a:t>
            </a:r>
            <a:r>
              <a:rPr lang="en-AU" sz="2000" dirty="0">
                <a:solidFill>
                  <a:srgbClr val="585858"/>
                </a:solidFill>
                <a:latin typeface="Calibri Light" panose="020F0302020204030204" pitchFamily="34" charset="0"/>
              </a:rPr>
              <a:t>collection and analysis must be repeatable on an 18-24month </a:t>
            </a:r>
            <a:r>
              <a:rPr lang="en-AU" sz="2000" dirty="0" smtClean="0">
                <a:solidFill>
                  <a:srgbClr val="585858"/>
                </a:solidFill>
                <a:latin typeface="Calibri Light" panose="020F0302020204030204" pitchFamily="34" charset="0"/>
              </a:rPr>
              <a:t>cycle</a:t>
            </a:r>
            <a:endParaRPr lang="en-AU" sz="2000" dirty="0" smtClean="0">
              <a:latin typeface="Calibri Light" panose="020F0302020204030204" pitchFamily="34" charset="0"/>
            </a:endParaRPr>
          </a:p>
          <a:p>
            <a:pPr marL="457200" indent="-457200">
              <a:buSzPct val="90000"/>
              <a:buAutoNum type="arabicPeriod" startAt="2"/>
            </a:pPr>
            <a:r>
              <a:rPr lang="en-AU" sz="2000" dirty="0" smtClean="0">
                <a:latin typeface="Calibri Light" panose="020F0302020204030204" pitchFamily="34" charset="0"/>
              </a:rPr>
              <a:t>Collaborative project model provides a basis for future cooperation between justice agencies</a:t>
            </a:r>
          </a:p>
          <a:p>
            <a:pPr marL="457200" indent="-457200">
              <a:buSzPct val="90000"/>
              <a:buAutoNum type="arabicPeriod" startAt="2"/>
            </a:pPr>
            <a:r>
              <a:rPr lang="en-AU" sz="2000" dirty="0" smtClean="0">
                <a:latin typeface="Calibri Light" panose="020F0302020204030204" pitchFamily="34" charset="0"/>
              </a:rPr>
              <a:t>Clear need for quality </a:t>
            </a:r>
            <a:r>
              <a:rPr lang="en-AU" sz="2000" dirty="0">
                <a:latin typeface="Calibri Light" panose="020F0302020204030204" pitchFamily="34" charset="0"/>
              </a:rPr>
              <a:t>evidence </a:t>
            </a:r>
            <a:r>
              <a:rPr lang="en-AU" sz="2000" dirty="0" smtClean="0">
                <a:latin typeface="Calibri Light" panose="020F0302020204030204" pitchFamily="34" charset="0"/>
              </a:rPr>
              <a:t>about ‘what works’ - evidence of market failure – and a clear role for government.</a:t>
            </a:r>
          </a:p>
          <a:p>
            <a:pPr marL="457200" indent="-457200">
              <a:buSzPct val="90000"/>
              <a:buAutoNum type="arabicPeriod" startAt="2"/>
            </a:pPr>
            <a:r>
              <a:rPr lang="en-AU" sz="2000" dirty="0" smtClean="0">
                <a:latin typeface="Calibri Light" panose="020F0302020204030204" pitchFamily="34" charset="0"/>
              </a:rPr>
              <a:t>Aligns with established Government objectives for economically and evidence informed policy options.</a:t>
            </a:r>
          </a:p>
          <a:p>
            <a:pPr marL="457200" indent="-457200">
              <a:buSzPct val="90000"/>
              <a:buAutoNum type="arabicPeriod" startAt="2"/>
            </a:pPr>
            <a:endParaRPr lang="en-AU" sz="2000" dirty="0" smtClean="0">
              <a:latin typeface="Calibri Light" panose="020F0302020204030204" pitchFamily="34" charset="0"/>
            </a:endParaRPr>
          </a:p>
          <a:p>
            <a:pPr marL="457200" indent="-457200">
              <a:buSzPct val="90000"/>
              <a:buAutoNum type="arabicPeriod" startAt="2"/>
            </a:pPr>
            <a:endParaRPr lang="en-AU" sz="2000" dirty="0">
              <a:latin typeface="Calibri Light" panose="020F0302020204030204" pitchFamily="34" charset="0"/>
            </a:endParaRPr>
          </a:p>
          <a:p>
            <a:pPr marL="0" indent="0">
              <a:buSzPct val="90000"/>
              <a:buNone/>
            </a:pPr>
            <a:endParaRPr lang="en-AU" sz="3200" dirty="0" smtClean="0">
              <a:latin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40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1990725" y="2447925"/>
            <a:ext cx="50577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solidFill>
                  <a:schemeClr val="tx2"/>
                </a:solidFill>
              </a:rPr>
              <a:t>Questions and discussion…</a:t>
            </a:r>
          </a:p>
          <a:p>
            <a:endParaRPr lang="en-AU" sz="2800" dirty="0">
              <a:solidFill>
                <a:schemeClr val="tx2"/>
              </a:solidFill>
            </a:endParaRPr>
          </a:p>
          <a:p>
            <a:endParaRPr lang="en-AU" sz="2800" dirty="0" smtClean="0">
              <a:solidFill>
                <a:schemeClr val="tx2"/>
              </a:solidFill>
            </a:endParaRPr>
          </a:p>
          <a:p>
            <a:endParaRPr lang="en-AU" sz="2800" dirty="0">
              <a:solidFill>
                <a:schemeClr val="tx2"/>
              </a:solidFill>
            </a:endParaRPr>
          </a:p>
          <a:p>
            <a:endParaRPr lang="en-AU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Presentation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90000"/>
              <a:buNone/>
            </a:pPr>
            <a:r>
              <a:rPr lang="en-AU" sz="2000" dirty="0">
                <a:latin typeface="Calibri Light" panose="020F0302020204030204" pitchFamily="34" charset="0"/>
              </a:rPr>
              <a:t>Purpose of the NSW pilot project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AU" sz="2000" dirty="0" smtClean="0">
              <a:latin typeface="Calibri Light" panose="020F0302020204030204" pitchFamily="34" charset="0"/>
            </a:endParaRPr>
          </a:p>
          <a:p>
            <a:pPr marL="0" indent="0">
              <a:buSzPct val="90000"/>
              <a:buNone/>
            </a:pPr>
            <a:r>
              <a:rPr lang="en-AU" sz="2000" dirty="0" smtClean="0">
                <a:latin typeface="Calibri Light" panose="020F0302020204030204" pitchFamily="34" charset="0"/>
              </a:rPr>
              <a:t>The </a:t>
            </a:r>
            <a:r>
              <a:rPr lang="en-AU" sz="2000" dirty="0">
                <a:latin typeface="Calibri Light" panose="020F0302020204030204" pitchFamily="34" charset="0"/>
              </a:rPr>
              <a:t>Washington State approach</a:t>
            </a:r>
          </a:p>
          <a:p>
            <a:pPr lvl="2" indent="-342900">
              <a:buSzPct val="90000"/>
            </a:pPr>
            <a:r>
              <a:rPr lang="en-AU" sz="1600" dirty="0" smtClean="0">
                <a:latin typeface="Calibri Light" panose="020F0302020204030204" pitchFamily="34" charset="0"/>
              </a:rPr>
              <a:t>Outcomes in Washington State</a:t>
            </a:r>
          </a:p>
          <a:p>
            <a:pPr lvl="2" indent="-342900">
              <a:buSzPct val="90000"/>
            </a:pPr>
            <a:r>
              <a:rPr lang="en-AU" sz="1600" dirty="0" smtClean="0">
                <a:latin typeface="Calibri Light" panose="020F0302020204030204" pitchFamily="34" charset="0"/>
              </a:rPr>
              <a:t>Policy </a:t>
            </a:r>
            <a:r>
              <a:rPr lang="en-AU" sz="1600" dirty="0">
                <a:latin typeface="Calibri Light" panose="020F0302020204030204" pitchFamily="34" charset="0"/>
              </a:rPr>
              <a:t>potential in </a:t>
            </a:r>
            <a:r>
              <a:rPr lang="en-AU" sz="1600" dirty="0" smtClean="0">
                <a:latin typeface="Calibri Light" panose="020F0302020204030204" pitchFamily="34" charset="0"/>
              </a:rPr>
              <a:t>NSW</a:t>
            </a:r>
          </a:p>
          <a:p>
            <a:pPr lvl="2" indent="-342900">
              <a:buSzPct val="90000"/>
            </a:pPr>
            <a:r>
              <a:rPr lang="en-AU" sz="1600" dirty="0" smtClean="0">
                <a:latin typeface="Calibri Light" panose="020F0302020204030204" pitchFamily="34" charset="0"/>
              </a:rPr>
              <a:t>Results of the pilot</a:t>
            </a:r>
            <a:endParaRPr lang="en-AU" sz="1600" dirty="0">
              <a:latin typeface="Calibri Light" panose="020F0302020204030204" pitchFamily="34" charset="0"/>
            </a:endParaRPr>
          </a:p>
          <a:p>
            <a:pPr marL="514350" indent="-514350">
              <a:buSzPct val="90000"/>
              <a:buFont typeface="+mj-lt"/>
              <a:buAutoNum type="arabicPeriod"/>
            </a:pPr>
            <a:endParaRPr lang="en-AU" sz="2000" dirty="0" smtClean="0">
              <a:latin typeface="Calibri Light" panose="020F0302020204030204" pitchFamily="34" charset="0"/>
            </a:endParaRPr>
          </a:p>
          <a:p>
            <a:pPr marL="0" indent="0">
              <a:buSzPct val="90000"/>
              <a:buNone/>
            </a:pPr>
            <a:r>
              <a:rPr lang="en-AU" sz="2000" dirty="0" smtClean="0">
                <a:latin typeface="Calibri Light" panose="020F0302020204030204" pitchFamily="34" charset="0"/>
              </a:rPr>
              <a:t>Methodology </a:t>
            </a:r>
            <a:r>
              <a:rPr lang="en-AU" sz="2000" dirty="0">
                <a:latin typeface="Calibri Light" panose="020F0302020204030204" pitchFamily="34" charset="0"/>
              </a:rPr>
              <a:t>and </a:t>
            </a:r>
            <a:r>
              <a:rPr lang="en-AU" sz="2000" dirty="0" smtClean="0">
                <a:latin typeface="Calibri Light" panose="020F0302020204030204" pitchFamily="34" charset="0"/>
              </a:rPr>
              <a:t>model</a:t>
            </a:r>
          </a:p>
          <a:p>
            <a:pPr lvl="2" indent="-342900">
              <a:buSzPct val="90000"/>
            </a:pPr>
            <a:r>
              <a:rPr lang="en-AU" sz="1600" dirty="0" smtClean="0">
                <a:latin typeface="Calibri Light" panose="020F0302020204030204" pitchFamily="34" charset="0"/>
              </a:rPr>
              <a:t>Key inputs</a:t>
            </a:r>
            <a:endParaRPr lang="en-AU" sz="1600" dirty="0">
              <a:latin typeface="Calibri Light" panose="020F0302020204030204" pitchFamily="34" charset="0"/>
            </a:endParaRPr>
          </a:p>
          <a:p>
            <a:pPr lvl="2" indent="-342900">
              <a:buSzPct val="90000"/>
            </a:pPr>
            <a:r>
              <a:rPr lang="en-AU" sz="1600" dirty="0">
                <a:latin typeface="Calibri Light" panose="020F0302020204030204" pitchFamily="34" charset="0"/>
              </a:rPr>
              <a:t>Worked example </a:t>
            </a:r>
            <a:endParaRPr lang="en-AU" sz="1600" dirty="0" smtClean="0">
              <a:latin typeface="Calibri Light" panose="020F0302020204030204" pitchFamily="34" charset="0"/>
            </a:endParaRPr>
          </a:p>
          <a:p>
            <a:pPr lvl="2" indent="-342900">
              <a:buSzPct val="90000"/>
            </a:pPr>
            <a:r>
              <a:rPr lang="en-AU" sz="1600" dirty="0">
                <a:latin typeface="Calibri Light" panose="020F0302020204030204" pitchFamily="34" charset="0"/>
              </a:rPr>
              <a:t>Inventory of </a:t>
            </a:r>
            <a:r>
              <a:rPr lang="en-AU" sz="1600" dirty="0" smtClean="0">
                <a:latin typeface="Calibri Light" panose="020F0302020204030204" pitchFamily="34" charset="0"/>
              </a:rPr>
              <a:t>policy options</a:t>
            </a:r>
            <a:endParaRPr lang="en-AU" sz="1600" dirty="0">
              <a:latin typeface="Calibri Light" panose="020F0302020204030204" pitchFamily="34" charset="0"/>
            </a:endParaRPr>
          </a:p>
          <a:p>
            <a:pPr marL="514350" indent="-514350">
              <a:buSzPct val="90000"/>
              <a:buFont typeface="+mj-lt"/>
              <a:buAutoNum type="arabicPeriod"/>
            </a:pPr>
            <a:endParaRPr lang="en-AU" sz="2000" dirty="0" smtClean="0">
              <a:latin typeface="Calibri Light" panose="020F0302020204030204" pitchFamily="34" charset="0"/>
            </a:endParaRPr>
          </a:p>
          <a:p>
            <a:pPr marL="0" indent="0">
              <a:buSzPct val="90000"/>
              <a:buNone/>
            </a:pPr>
            <a:r>
              <a:rPr lang="en-AU" sz="2000" dirty="0" smtClean="0">
                <a:latin typeface="Calibri Light" panose="020F0302020204030204" pitchFamily="34" charset="0"/>
              </a:rPr>
              <a:t>Lessons learned</a:t>
            </a:r>
            <a:endParaRPr lang="en-AU" sz="2000" dirty="0">
              <a:latin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AU" dirty="0" smtClean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Purpose </a:t>
            </a:r>
            <a:r>
              <a:rPr lang="en-AU" dirty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of NSW pilot project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8976177"/>
              </p:ext>
            </p:extLst>
          </p:nvPr>
        </p:nvGraphicFramePr>
        <p:xfrm>
          <a:off x="2027749" y="1531620"/>
          <a:ext cx="43662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program inventory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449487"/>
            <a:ext cx="2133600" cy="365125"/>
          </a:xfrm>
          <a:prstGeom prst="rect">
            <a:avLst/>
          </a:prstGeom>
        </p:spPr>
        <p:txBody>
          <a:bodyPr/>
          <a:lstStyle/>
          <a:p>
            <a:fld id="{5AC0C722-A5E6-5E49-9B9F-A87F4B86BF7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516446" y="1884255"/>
            <a:ext cx="8378711" cy="2840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prstClr val="white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16446" y="2731750"/>
            <a:ext cx="8375811" cy="4349"/>
          </a:xfrm>
          <a:prstGeom prst="line">
            <a:avLst/>
          </a:prstGeom>
          <a:ln w="19050">
            <a:solidFill>
              <a:srgbClr val="A8ACB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Purpose </a:t>
            </a:r>
            <a:r>
              <a:rPr lang="en-AU" dirty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of NSW pilot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22"/>
          <p:cNvSpPr txBox="1">
            <a:spLocks/>
          </p:cNvSpPr>
          <p:nvPr/>
        </p:nvSpPr>
        <p:spPr>
          <a:xfrm>
            <a:off x="1979613" y="1548347"/>
            <a:ext cx="5268912" cy="360040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PURPOSE</a:t>
            </a:r>
            <a:endParaRPr kumimoji="0" lang="en-AU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Placeholder 32"/>
          <p:cNvSpPr txBox="1">
            <a:spLocks/>
          </p:cNvSpPr>
          <p:nvPr/>
        </p:nvSpPr>
        <p:spPr>
          <a:xfrm>
            <a:off x="1979613" y="2783720"/>
            <a:ext cx="2160339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Placeholder 33"/>
          <p:cNvSpPr txBox="1">
            <a:spLocks/>
          </p:cNvSpPr>
          <p:nvPr/>
        </p:nvSpPr>
        <p:spPr>
          <a:xfrm>
            <a:off x="1979720" y="2783720"/>
            <a:ext cx="383053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  <a:latin typeface="Calibri Light" panose="020F0302020204030204" pitchFamily="34" charset="0"/>
                <a:cs typeface="Arial" panose="020B0604020202020204" pitchFamily="34" charset="0"/>
              </a:rPr>
              <a:t>Using NSW criminal justice sector 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Placeholder 37"/>
          <p:cNvSpPr txBox="1">
            <a:spLocks/>
          </p:cNvSpPr>
          <p:nvPr/>
        </p:nvSpPr>
        <p:spPr>
          <a:xfrm>
            <a:off x="4355976" y="2783720"/>
            <a:ext cx="216024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Placeholder 38"/>
          <p:cNvSpPr txBox="1">
            <a:spLocks/>
          </p:cNvSpPr>
          <p:nvPr/>
        </p:nvSpPr>
        <p:spPr>
          <a:xfrm>
            <a:off x="1978694" y="3598026"/>
            <a:ext cx="5450806" cy="11263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defTabSz="9144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AU" sz="1400" dirty="0" smtClean="0">
                <a:solidFill>
                  <a:srgbClr val="58595B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For NSW:</a:t>
            </a:r>
          </a:p>
          <a:p>
            <a:pPr marL="285750" indent="-285750" defTabSz="9144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AU" sz="1400" dirty="0" smtClean="0">
                <a:solidFill>
                  <a:srgbClr val="58595B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Establish </a:t>
            </a:r>
            <a:r>
              <a:rPr lang="en-AU" sz="1400" dirty="0">
                <a:solidFill>
                  <a:srgbClr val="58595B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evidence base of ‘what works’ to support policy </a:t>
            </a:r>
            <a:r>
              <a:rPr lang="en-AU" sz="1400" dirty="0" smtClean="0">
                <a:solidFill>
                  <a:srgbClr val="58595B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decisions</a:t>
            </a:r>
            <a:endParaRPr lang="en-AU" sz="1400" dirty="0">
              <a:solidFill>
                <a:srgbClr val="58595B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 defTabSz="9144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AU" sz="1400" dirty="0" smtClean="0">
                <a:solidFill>
                  <a:srgbClr val="58595B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Develop </a:t>
            </a:r>
            <a:r>
              <a:rPr lang="en-AU" sz="1400" dirty="0">
                <a:solidFill>
                  <a:srgbClr val="58595B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tool to link the evidence base to resource allocation </a:t>
            </a:r>
          </a:p>
        </p:txBody>
      </p:sp>
      <p:sp>
        <p:nvSpPr>
          <p:cNvPr id="25" name="Text Placeholder 25"/>
          <p:cNvSpPr txBox="1">
            <a:spLocks/>
          </p:cNvSpPr>
          <p:nvPr/>
        </p:nvSpPr>
        <p:spPr>
          <a:xfrm>
            <a:off x="5259260" y="6024249"/>
            <a:ext cx="3635897" cy="267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147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AU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Strictly Confidential – Limited for Distribution</a:t>
            </a:r>
            <a:endParaRPr kumimoji="0" lang="en-AU" sz="8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" name="Picture 4" descr="https://s3.amazonaws.com/media-public.canva.com/MAAWVPX2YGw/1/thumbnail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16" y="2994480"/>
            <a:ext cx="667568" cy="31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 descr="https://s3.amazonaws.com/media-public.canva.com/MAAOAuT1mQY/1/thumbnail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55" y="2067333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https://s3.amazonaws.com/media-public.canva.com/MAAOAtCb3gQ/1/thumbnail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6" y="3909492"/>
            <a:ext cx="503439" cy="50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Connector 34"/>
          <p:cNvCxnSpPr/>
          <p:nvPr/>
        </p:nvCxnSpPr>
        <p:spPr>
          <a:xfrm>
            <a:off x="519346" y="4794924"/>
            <a:ext cx="8375811" cy="4349"/>
          </a:xfrm>
          <a:prstGeom prst="line">
            <a:avLst/>
          </a:prstGeom>
          <a:ln w="19050">
            <a:solidFill>
              <a:srgbClr val="A8ACB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16446" y="1909713"/>
            <a:ext cx="8375811" cy="4349"/>
          </a:xfrm>
          <a:prstGeom prst="line">
            <a:avLst/>
          </a:prstGeom>
          <a:ln w="19050">
            <a:solidFill>
              <a:srgbClr val="A8ACB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32"/>
          <p:cNvSpPr txBox="1">
            <a:spLocks/>
          </p:cNvSpPr>
          <p:nvPr/>
        </p:nvSpPr>
        <p:spPr>
          <a:xfrm>
            <a:off x="1978695" y="1959321"/>
            <a:ext cx="44506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AU" sz="1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Test </a:t>
            </a:r>
            <a:r>
              <a:rPr lang="en-AU" sz="1400" dirty="0">
                <a:latin typeface="Calibri Light" panose="020F0302020204030204" pitchFamily="34" charset="0"/>
                <a:cs typeface="Times New Roman" panose="02020603050405020304" pitchFamily="18" charset="0"/>
              </a:rPr>
              <a:t>feasibility of the Washington State Institute for Public Policy cost-benefit assessment </a:t>
            </a:r>
            <a:r>
              <a:rPr lang="en-AU" sz="1400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model</a:t>
            </a:r>
            <a:endParaRPr lang="en-AU" sz="14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68700"/>
            <a:ext cx="8382000" cy="2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3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The </a:t>
            </a:r>
            <a:r>
              <a:rPr lang="en-AU" dirty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Washington State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61000" cy="4029075"/>
          </a:xfrm>
          <a:solidFill>
            <a:schemeClr val="bg2"/>
          </a:solidFill>
        </p:spPr>
        <p:txBody>
          <a:bodyPr anchor="ctr"/>
          <a:lstStyle/>
          <a:p>
            <a:pPr algn="ctr">
              <a:buClr>
                <a:schemeClr val="tx1"/>
              </a:buClr>
              <a:buNone/>
            </a:pPr>
            <a:r>
              <a:rPr lang="en-US" dirty="0" smtClean="0">
                <a:solidFill>
                  <a:schemeClr val="bg1"/>
                </a:solidFill>
              </a:rPr>
              <a:t>Picture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70600" y="1600200"/>
            <a:ext cx="2616200" cy="4525963"/>
          </a:xfrm>
        </p:spPr>
        <p:txBody>
          <a:bodyPr/>
          <a:lstStyle/>
          <a:p>
            <a:endParaRPr lang="en-AU" dirty="0" smtClean="0">
              <a:latin typeface="Calibri Light" panose="020F0302020204030204" pitchFamily="34" charset="0"/>
            </a:endParaRPr>
          </a:p>
          <a:p>
            <a:endParaRPr lang="en-AU" dirty="0">
              <a:latin typeface="Calibri Light" panose="020F0302020204030204" pitchFamily="34" charset="0"/>
            </a:endParaRPr>
          </a:p>
          <a:p>
            <a:r>
              <a:rPr lang="en-AU" dirty="0" smtClean="0">
                <a:latin typeface="Calibri Light" panose="020F0302020204030204" pitchFamily="34" charset="0"/>
              </a:rPr>
              <a:t>Focus on </a:t>
            </a:r>
            <a:r>
              <a:rPr lang="en-AU" i="1" dirty="0">
                <a:latin typeface="Calibri Light" panose="020F0302020204030204" pitchFamily="34" charset="0"/>
              </a:rPr>
              <a:t>Return on Investment </a:t>
            </a:r>
            <a:r>
              <a:rPr lang="en-AU" dirty="0">
                <a:latin typeface="Calibri Light" panose="020F0302020204030204" pitchFamily="34" charset="0"/>
              </a:rPr>
              <a:t>to tax payers</a:t>
            </a:r>
          </a:p>
          <a:p>
            <a:r>
              <a:rPr lang="en-AU" dirty="0" smtClean="0">
                <a:latin typeface="Calibri Light" panose="020F0302020204030204" pitchFamily="34" charset="0"/>
              </a:rPr>
              <a:t>Peer-reviewed</a:t>
            </a:r>
          </a:p>
          <a:p>
            <a:r>
              <a:rPr lang="en-AU" dirty="0" smtClean="0">
                <a:latin typeface="Calibri Light" panose="020F0302020204030204" pitchFamily="34" charset="0"/>
              </a:rPr>
              <a:t>Transparent</a:t>
            </a:r>
          </a:p>
          <a:p>
            <a:r>
              <a:rPr lang="en-AU" dirty="0" smtClean="0">
                <a:latin typeface="Calibri Light" panose="020F0302020204030204" pitchFamily="34" charset="0"/>
              </a:rPr>
              <a:t>Published</a:t>
            </a:r>
          </a:p>
          <a:p>
            <a:endParaRPr lang="en-AU" dirty="0">
              <a:latin typeface="Calibri Light" panose="020F0302020204030204" pitchFamily="34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Compare Return on Investment of Programs - “Consumer </a:t>
            </a:r>
            <a:r>
              <a:rPr lang="en-US" dirty="0" smtClean="0"/>
              <a:t>Reports”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AC0C722-A5E6-5E49-9B9F-A87F4B86BF7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/>
              <a:t>W</a:t>
            </a:r>
            <a:r>
              <a:rPr lang="en-US" dirty="0" smtClean="0"/>
              <a:t>ashington State Institute for Public Policy and Pew-MacArthur Foundation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781675"/>
            <a:ext cx="2276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 eaLnBrk="0" hangingPunct="0"/>
            <a:r>
              <a:rPr lang="en-US" sz="1100" i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charset="0"/>
                <a:cs typeface="Arial" pitchFamily="34" charset="0"/>
              </a:rPr>
              <a:t>*Washington State </a:t>
            </a:r>
            <a:r>
              <a:rPr lang="en-US" sz="1100" i="1" dirty="0">
                <a:solidFill>
                  <a:srgbClr val="FF0000"/>
                </a:solidFill>
                <a:latin typeface="Arial" charset="0"/>
                <a:cs typeface="Arial" pitchFamily="34" charset="0"/>
              </a:rPr>
              <a:t>2012 </a:t>
            </a:r>
            <a:r>
              <a:rPr lang="en-US" sz="1100" i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charset="0"/>
                <a:cs typeface="Arial" pitchFamily="34" charset="0"/>
              </a:rPr>
              <a:t>dollars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559924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1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The </a:t>
            </a:r>
            <a:r>
              <a:rPr lang="en-AU" dirty="0">
                <a:solidFill>
                  <a:srgbClr val="00A1DE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Washington State approach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8551919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AU" dirty="0"/>
              <a:t>Outcomes in Washington State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C722-A5E6-5E49-9B9F-A87F4B86BF7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Washington State Institute for Public </a:t>
            </a:r>
            <a:r>
              <a:rPr lang="en-US" dirty="0" smtClean="0"/>
              <a:t>Policy and Pew-MacArthur  Foundation</a:t>
            </a:r>
            <a:endParaRPr lang="en-US" dirty="0"/>
          </a:p>
          <a:p>
            <a:endParaRPr lang="en-AU" dirty="0"/>
          </a:p>
        </p:txBody>
      </p:sp>
      <p:pic>
        <p:nvPicPr>
          <p:cNvPr id="307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268" y="2430463"/>
            <a:ext cx="3842966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Results of NSW Pilot</a:t>
            </a:r>
            <a:endParaRPr lang="en-AU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30C2-0709-4594-BF31-712E0CD43021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01542038"/>
              </p:ext>
            </p:extLst>
          </p:nvPr>
        </p:nvGraphicFramePr>
        <p:xfrm>
          <a:off x="685800" y="1628775"/>
          <a:ext cx="8458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762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Methodology </a:t>
            </a:r>
            <a:r>
              <a:rPr lang="en-AU" dirty="0">
                <a:latin typeface="Calibri Light" panose="020F0302020204030204" pitchFamily="34" charset="0"/>
                <a:cs typeface="Times New Roman" panose="02020603050405020304" pitchFamily="18" charset="0"/>
              </a:rPr>
              <a:t>and </a:t>
            </a:r>
            <a:r>
              <a:rPr lang="en-AU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the </a:t>
            </a:r>
            <a:r>
              <a:rPr lang="en-AU" dirty="0">
                <a:latin typeface="Calibri Light" panose="020F0302020204030204" pitchFamily="34" charset="0"/>
                <a:cs typeface="Times New Roman" panose="02020603050405020304" pitchFamily="18" charset="0"/>
              </a:rPr>
              <a:t>model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AE4D-A174-47C4-AC27-FF0875CE2A8E}" type="slidenum"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Washington State Institute for Public Policy</a:t>
            </a:r>
          </a:p>
          <a:p>
            <a:endParaRPr lang="en-AU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108967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18" y="3107879"/>
            <a:ext cx="8128862" cy="132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Connector 13"/>
          <p:cNvCxnSpPr/>
          <p:nvPr/>
        </p:nvCxnSpPr>
        <p:spPr bwMode="auto">
          <a:xfrm>
            <a:off x="539552" y="2924944"/>
            <a:ext cx="7992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539552" y="4509120"/>
            <a:ext cx="7992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683568" y="1412776"/>
            <a:ext cx="9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Calibri Light" panose="020F0302020204030204" pitchFamily="34" charset="0"/>
              </a:rPr>
              <a:t>Inputs</a:t>
            </a:r>
            <a:endParaRPr lang="en-AU" sz="2000" b="1" dirty="0">
              <a:latin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5576" y="338893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Calibri Light" panose="020F0302020204030204" pitchFamily="34" charset="0"/>
              </a:rPr>
              <a:t>Process</a:t>
            </a:r>
            <a:endParaRPr lang="en-AU" sz="2000" b="1" dirty="0">
              <a:latin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7584" y="481201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Calibri Light" panose="020F0302020204030204" pitchFamily="34" charset="0"/>
              </a:rPr>
              <a:t>Outputs</a:t>
            </a:r>
            <a:endParaRPr lang="en-AU" sz="2000" b="1" dirty="0">
              <a:latin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39752" y="141277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Calibri Light" panose="020F0302020204030204" pitchFamily="34" charset="0"/>
              </a:rPr>
              <a:t>Effect Size </a:t>
            </a:r>
          </a:p>
          <a:p>
            <a:r>
              <a:rPr lang="en-AU" sz="2000" dirty="0" smtClean="0">
                <a:latin typeface="Calibri Light" panose="020F0302020204030204" pitchFamily="34" charset="0"/>
              </a:rPr>
              <a:t>Library</a:t>
            </a:r>
            <a:endParaRPr lang="en-AU" sz="2000" dirty="0">
              <a:latin typeface="Calibri Light" panose="020F03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5976" y="141277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Calibri Light" panose="020F0302020204030204" pitchFamily="34" charset="0"/>
              </a:rPr>
              <a:t>Macroeconomic</a:t>
            </a:r>
          </a:p>
          <a:p>
            <a:r>
              <a:rPr lang="en-AU" sz="2000" dirty="0" smtClean="0">
                <a:latin typeface="Calibri Light" panose="020F0302020204030204" pitchFamily="34" charset="0"/>
              </a:rPr>
              <a:t>Data</a:t>
            </a:r>
            <a:endParaRPr lang="en-AU" sz="2000" dirty="0">
              <a:latin typeface="Calibri Light" panose="020F03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72200" y="1412776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latin typeface="Calibri Light" panose="020F0302020204030204" pitchFamily="34" charset="0"/>
              </a:rPr>
              <a:t>Agency Resource </a:t>
            </a:r>
            <a:r>
              <a:rPr lang="en-AU" sz="2000" dirty="0">
                <a:latin typeface="Calibri Light" panose="020F0302020204030204" pitchFamily="34" charset="0"/>
              </a:rPr>
              <a:t>U</a:t>
            </a:r>
            <a:r>
              <a:rPr lang="en-AU" sz="2000" dirty="0" smtClean="0">
                <a:latin typeface="Calibri Light" panose="020F0302020204030204" pitchFamily="34" charset="0"/>
              </a:rPr>
              <a:t>se</a:t>
            </a:r>
            <a:endParaRPr lang="en-AU" sz="2000" dirty="0">
              <a:latin typeface="Calibri Light" panose="020F03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39752" y="2132856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Quality adjusted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International evidence</a:t>
            </a:r>
            <a:endParaRPr lang="en-AU" sz="1400" i="1" dirty="0">
              <a:latin typeface="Calibri Light" panose="020F03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5976" y="2060848"/>
            <a:ext cx="18966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NSW demographics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GDP deflator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Health costs</a:t>
            </a:r>
            <a:endParaRPr lang="en-AU" sz="1400" i="1" dirty="0">
              <a:latin typeface="Calibri Light" panose="020F03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14038" y="2060848"/>
            <a:ext cx="19873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NSW marginal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NSW recidivism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Program costs</a:t>
            </a:r>
            <a:endParaRPr lang="en-AU" sz="1400" i="1" dirty="0">
              <a:latin typeface="Calibri Light" panose="020F03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7744" y="4678660"/>
            <a:ext cx="540059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 smtClean="0">
                <a:latin typeface="Calibri Light" panose="020F0302020204030204" pitchFamily="34" charset="0"/>
              </a:rPr>
              <a:t>Program impacts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Investment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NPV, ROI and </a:t>
            </a:r>
            <a:r>
              <a:rPr lang="en-AU" sz="1400" i="1" dirty="0" err="1" smtClean="0">
                <a:latin typeface="Calibri Light" panose="020F0302020204030204" pitchFamily="34" charset="0"/>
              </a:rPr>
              <a:t>cashflow</a:t>
            </a:r>
            <a:endParaRPr lang="en-AU" sz="1400" i="1" dirty="0" smtClean="0">
              <a:latin typeface="Calibri Light" panose="020F03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Risk-return</a:t>
            </a:r>
            <a:endParaRPr lang="en-AU" sz="1400" i="1" dirty="0">
              <a:latin typeface="Calibri Light" panose="020F03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metric analysis of defined interventions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>
                <a:latin typeface="Calibri Light" panose="020F0302020204030204" pitchFamily="34" charset="0"/>
              </a:rPr>
              <a:t>Investment portfolio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i="1" dirty="0" smtClean="0">
                <a:latin typeface="Calibri Light" panose="020F0302020204030204" pitchFamily="34" charset="0"/>
              </a:rPr>
              <a:t>Inventory of policy options</a:t>
            </a:r>
          </a:p>
        </p:txBody>
      </p:sp>
      <p:sp>
        <p:nvSpPr>
          <p:cNvPr id="21" name="Down Arrow 20"/>
          <p:cNvSpPr/>
          <p:nvPr/>
        </p:nvSpPr>
        <p:spPr bwMode="auto">
          <a:xfrm rot="20059396">
            <a:off x="3716424" y="2888905"/>
            <a:ext cx="264808" cy="432048"/>
          </a:xfrm>
          <a:prstGeom prst="down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498353">
            <a:off x="5603336" y="2780928"/>
            <a:ext cx="264808" cy="432048"/>
          </a:xfrm>
          <a:prstGeom prst="down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3" name="Down Arrow 32"/>
          <p:cNvSpPr/>
          <p:nvPr/>
        </p:nvSpPr>
        <p:spPr bwMode="auto">
          <a:xfrm rot="1241060">
            <a:off x="6367962" y="2888975"/>
            <a:ext cx="264808" cy="432048"/>
          </a:xfrm>
          <a:prstGeom prst="downArrow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4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Calibri Light" panose="020F0302020204030204" pitchFamily="34" charset="0"/>
                <a:cs typeface="Times New Roman" panose="02020603050405020304" pitchFamily="18" charset="0"/>
              </a:rPr>
              <a:t>Key </a:t>
            </a:r>
            <a:r>
              <a:rPr lang="en-AU" dirty="0">
                <a:latin typeface="Calibri Light" panose="020F0302020204030204" pitchFamily="34" charset="0"/>
                <a:cs typeface="Times New Roman" panose="02020603050405020304" pitchFamily="18" charset="0"/>
              </a:rPr>
              <a:t>CJ Model Inputs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Marginal costs of detection, conviction and custodial care.</a:t>
            </a:r>
          </a:p>
          <a:p>
            <a:r>
              <a:rPr lang="en-AU" sz="2000" dirty="0"/>
              <a:t>Victim costs.</a:t>
            </a:r>
          </a:p>
          <a:p>
            <a:r>
              <a:rPr lang="en-AU" sz="2000" dirty="0" smtClean="0"/>
              <a:t>Recidivism </a:t>
            </a:r>
            <a:r>
              <a:rPr lang="en-AU" sz="2000" dirty="0"/>
              <a:t>rates, resource usage rates, offending base rates: </a:t>
            </a:r>
          </a:p>
          <a:p>
            <a:r>
              <a:rPr lang="en-AU" sz="2000" dirty="0" smtClean="0"/>
              <a:t>ATOD </a:t>
            </a:r>
            <a:r>
              <a:rPr lang="en-AU" sz="2000" dirty="0"/>
              <a:t>(assessing long-term consequences of recreational </a:t>
            </a:r>
            <a:r>
              <a:rPr lang="en-AU" sz="2000" dirty="0" smtClean="0"/>
              <a:t>drugs</a:t>
            </a:r>
            <a:r>
              <a:rPr lang="en-AU" sz="2000" dirty="0"/>
              <a:t>, 	CAN, DSM-IV epidemiology.</a:t>
            </a:r>
          </a:p>
          <a:p>
            <a:r>
              <a:rPr lang="en-AU" sz="2000" dirty="0" smtClean="0"/>
              <a:t>Incapacitation</a:t>
            </a:r>
            <a:r>
              <a:rPr lang="en-AU" sz="2000" dirty="0"/>
              <a:t>, simultaneity and elasticity metrics: evolving in Washington State policing and prison population headcounts</a:t>
            </a:r>
          </a:p>
          <a:p>
            <a:r>
              <a:rPr lang="en-AU" sz="2000" dirty="0"/>
              <a:t>Earned income by single year of age and educational attainment.</a:t>
            </a:r>
          </a:p>
          <a:p>
            <a:r>
              <a:rPr lang="en-AU" sz="2000" dirty="0"/>
              <a:t>Evidence library: Effect sizes of intervention outcomes.</a:t>
            </a:r>
          </a:p>
          <a:p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AE4D-A174-47C4-AC27-FF0875CE2A8E}" type="slidenum"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661467" y="1268760"/>
            <a:ext cx="7330008" cy="4811406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3"/>
              </a:buClr>
              <a:buFont typeface="Arial"/>
              <a:buChar char="–"/>
              <a:defRPr sz="2400">
                <a:solidFill>
                  <a:schemeClr val="tx2"/>
                </a:solidFill>
              </a:defRPr>
            </a:lvl2pPr>
            <a:lvl3pPr marL="1143000" indent="-228600">
              <a:spcBef>
                <a:spcPct val="200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tx2"/>
                </a:solidFill>
              </a:defRPr>
            </a:lvl3pPr>
            <a:lvl4pPr marL="1600200" indent="-228600">
              <a:spcBef>
                <a:spcPct val="20000"/>
              </a:spcBef>
              <a:buClr>
                <a:schemeClr val="accent3"/>
              </a:buClr>
              <a:buFont typeface="Arial"/>
              <a:buChar char="–"/>
              <a:defRPr>
                <a:solidFill>
                  <a:schemeClr val="tx2"/>
                </a:solidFill>
              </a:defRPr>
            </a:lvl4pPr>
            <a:lvl5pPr marL="2057400" indent="-228600">
              <a:spcBef>
                <a:spcPct val="20000"/>
              </a:spcBef>
              <a:buClr>
                <a:schemeClr val="accent3"/>
              </a:buClr>
              <a:buFont typeface="Arial"/>
              <a:buChar char="»"/>
              <a:defRPr>
                <a:solidFill>
                  <a:schemeClr val="tx2"/>
                </a:solidFill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03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585858"/>
      </a:dk1>
      <a:lt1>
        <a:sysClr val="window" lastClr="FFFFFF"/>
      </a:lt1>
      <a:dk2>
        <a:srgbClr val="000000"/>
      </a:dk2>
      <a:lt2>
        <a:srgbClr val="E6E7E9"/>
      </a:lt2>
      <a:accent1>
        <a:srgbClr val="002664"/>
      </a:accent1>
      <a:accent2>
        <a:srgbClr val="00A1DE"/>
      </a:accent2>
      <a:accent3>
        <a:srgbClr val="595959"/>
      </a:accent3>
      <a:accent4>
        <a:srgbClr val="A71930"/>
      </a:accent4>
      <a:accent5>
        <a:srgbClr val="72C7E7"/>
      </a:accent5>
      <a:accent6>
        <a:srgbClr val="C60C30"/>
      </a:accent6>
      <a:hlink>
        <a:srgbClr val="00A1DE"/>
      </a:hlink>
      <a:folHlink>
        <a:srgbClr val="0026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4DCF67-CE16-4DB0-B58B-4D3E6C9CA58C}"/>
</file>

<file path=customXml/itemProps2.xml><?xml version="1.0" encoding="utf-8"?>
<ds:datastoreItem xmlns:ds="http://schemas.openxmlformats.org/officeDocument/2006/customXml" ds:itemID="{91EA1749-E62A-4282-BD04-6EE52C3BD745}"/>
</file>

<file path=customXml/itemProps3.xml><?xml version="1.0" encoding="utf-8"?>
<ds:datastoreItem xmlns:ds="http://schemas.openxmlformats.org/officeDocument/2006/customXml" ds:itemID="{85732B58-E43A-4453-8378-37BA871BB3F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538</Words>
  <Application>Microsoft Office PowerPoint</Application>
  <PresentationFormat>On-screen Show (4:3)</PresentationFormat>
  <Paragraphs>157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Piloting the Washington State approach to public policy in NSW</vt:lpstr>
      <vt:lpstr>Presentation overview</vt:lpstr>
      <vt:lpstr>Purpose of NSW pilot project</vt:lpstr>
      <vt:lpstr>Purpose of NSW pilot project</vt:lpstr>
      <vt:lpstr>The Washington State approach</vt:lpstr>
      <vt:lpstr>The Washington State approach </vt:lpstr>
      <vt:lpstr>Results of NSW Pilot</vt:lpstr>
      <vt:lpstr>Methodology and the model</vt:lpstr>
      <vt:lpstr>Key CJ Model Inputs</vt:lpstr>
      <vt:lpstr>An example - Functional Family Therapy</vt:lpstr>
      <vt:lpstr>WSIPP inventory of policy options</vt:lpstr>
      <vt:lpstr>Lessons learned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Piloting the Washington State approach to public policy in NSW</dc:title>
  <dc:creator/>
  <cp:lastModifiedBy/>
  <cp:revision>1</cp:revision>
  <dcterms:created xsi:type="dcterms:W3CDTF">2015-02-26T00:10:24Z</dcterms:created>
  <dcterms:modified xsi:type="dcterms:W3CDTF">2015-02-26T05:33:59Z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